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6858000" cy="9906000" type="A4"/>
  <p:notesSz cx="6877050" cy="9656763"/>
  <p:embeddedFontLst>
    <p:embeddedFont>
      <p:font typeface="Calibri" panose="020F0502020204030204" pitchFamily="34" charset="0"/>
      <p:regular r:id="rId89"/>
      <p:bold r:id="rId90"/>
      <p:italic r:id="rId91"/>
      <p:boldItalic r:id="rId92"/>
    </p:embeddedFont>
    <p:embeddedFont>
      <p:font typeface="Montserrat" panose="00000500000000000000" pitchFamily="2" charset="0"/>
      <p:regular r:id="rId93"/>
      <p:bold r:id="rId94"/>
      <p:italic r:id="rId95"/>
      <p:boldItalic r:id="rId96"/>
    </p:embeddedFont>
    <p:embeddedFont>
      <p:font typeface="Montserrat Black" panose="00000A00000000000000" pitchFamily="2" charset="0"/>
      <p:bold r:id="rId97"/>
      <p:boldItalic r:id="rId98"/>
    </p:embeddedFont>
    <p:embeddedFont>
      <p:font typeface="Noto Sans Symbols" pitchFamily="2" charset="0"/>
      <p:regular r:id="rId99"/>
    </p:embeddedFont>
    <p:embeddedFont>
      <p:font typeface="Open Sans" panose="020B0606030504020204" pitchFamily="34" charset="0"/>
      <p:regular r:id="rId100"/>
      <p:bold r:id="rId101"/>
      <p:italic r:id="rId102"/>
      <p:boldItalic r:id="rId103"/>
    </p:embeddedFont>
    <p:embeddedFont>
      <p:font typeface="Open Sans ExtraBold" panose="020B0906030804020204" pitchFamily="34" charset="0"/>
      <p:bold r:id="rId104"/>
      <p:boldItalic r:id="rId105"/>
    </p:embeddedFont>
    <p:embeddedFont>
      <p:font typeface="Open Sans ExtraBold" panose="020B0906030804020204" pitchFamily="34" charset="0"/>
      <p:bold r:id="rId104"/>
      <p:boldItalic r:id="rId105"/>
    </p:embeddedFont>
    <p:embeddedFont>
      <p:font typeface="Open Sans SemiBold" panose="020B0706030804020204" pitchFamily="34" charset="0"/>
      <p:bold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9">
          <p15:clr>
            <a:srgbClr val="A4A3A4"/>
          </p15:clr>
        </p15:guide>
        <p15:guide id="2" pos="771">
          <p15:clr>
            <a:srgbClr val="A4A3A4"/>
          </p15:clr>
        </p15:guide>
        <p15:guide id="3" orient="horz" pos="5728">
          <p15:clr>
            <a:srgbClr val="A4A3A4"/>
          </p15:clr>
        </p15:guide>
        <p15:guide id="4" pos="363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jdHrFUKPCiNm5H4sjIepF42jRk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05A6A4-EA50-4BEF-BD7A-AB9B2EFF4DC2}">
  <a:tblStyle styleId="{9B05A6A4-EA50-4BEF-BD7A-AB9B2EFF4DC2}"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314956F-52B6-4150-9710-F502359A867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B53608A-1677-4C3A-9C1C-84844E62549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4848D4E-2132-4CD2-9DDC-B7FF8117A4A8}"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010" y="72"/>
      </p:cViewPr>
      <p:guideLst>
        <p:guide orient="horz" pos="569"/>
        <p:guide pos="771"/>
        <p:guide orient="horz" pos="5728"/>
        <p:guide pos="36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1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5.fntdata"/><Relationship Id="rId108" Type="http://customschemas.google.com/relationships/presentationmetadata" Target="meta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notesMaster" Target="notesMasters/notesMaster1.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0055" cy="484515"/>
          </a:xfrm>
          <a:prstGeom prst="rect">
            <a:avLst/>
          </a:prstGeom>
          <a:noFill/>
          <a:ln>
            <a:noFill/>
          </a:ln>
        </p:spPr>
        <p:txBody>
          <a:bodyPr spcFirstLastPara="1" wrap="square" lIns="94475" tIns="47225" rIns="94475" bIns="472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5404" y="0"/>
            <a:ext cx="2980055" cy="484515"/>
          </a:xfrm>
          <a:prstGeom prst="rect">
            <a:avLst/>
          </a:prstGeom>
          <a:noFill/>
          <a:ln>
            <a:noFill/>
          </a:ln>
        </p:spPr>
        <p:txBody>
          <a:bodyPr spcFirstLastPara="1" wrap="square" lIns="94475" tIns="47225" rIns="94475" bIns="472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7705" y="4647317"/>
            <a:ext cx="5501640" cy="3802350"/>
          </a:xfrm>
          <a:prstGeom prst="rect">
            <a:avLst/>
          </a:prstGeom>
          <a:noFill/>
          <a:ln>
            <a:noFill/>
          </a:ln>
        </p:spPr>
        <p:txBody>
          <a:bodyPr spcFirstLastPara="1" wrap="square" lIns="94475" tIns="47225" rIns="94475" bIns="472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72249"/>
            <a:ext cx="2980055" cy="484514"/>
          </a:xfrm>
          <a:prstGeom prst="rect">
            <a:avLst/>
          </a:prstGeom>
          <a:noFill/>
          <a:ln>
            <a:noFill/>
          </a:ln>
        </p:spPr>
        <p:txBody>
          <a:bodyPr spcFirstLastPara="1" wrap="square" lIns="94475" tIns="47225" rIns="94475" bIns="472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5404" y="9172249"/>
            <a:ext cx="2980055" cy="484514"/>
          </a:xfrm>
          <a:prstGeom prst="rect">
            <a:avLst/>
          </a:prstGeom>
          <a:noFill/>
          <a:ln>
            <a:noFill/>
          </a:ln>
        </p:spPr>
        <p:txBody>
          <a:bodyPr spcFirstLastPara="1" wrap="square" lIns="94475" tIns="47225" rIns="94475" bIns="47225"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381" name="Google Shape;381;p1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394" name="Google Shape;394;p1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422" name="Google Shape;422;p1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448" name="Google Shape;448;p1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469" name="Google Shape;469;p1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489" name="Google Shape;489;p1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515" name="Google Shape;515;p1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550" name="Google Shape;550;p1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575" name="Google Shape;575;p1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588" name="Google Shape;588;p1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623" name="Google Shape;623;p2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659" name="Google Shape;659;p2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713" name="Google Shape;713;p2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729" name="Google Shape;729;p2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2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757" name="Google Shape;757;p2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770" name="Google Shape;770;p2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2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809" name="Google Shape;809;p2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840" name="Google Shape;840;p2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866" name="Google Shape;866;p2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889" name="Google Shape;889;p2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19" name="Google Shape;119;p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14" name="Google Shape;914;p3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35" name="Google Shape;935;p3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56" name="Google Shape;956;p3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3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72" name="Google Shape;972;p3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84" name="Google Shape;984;p3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999" name="Google Shape;999;p3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3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011" name="Google Shape;1011;p3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3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024" name="Google Shape;1024;p3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3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052" name="Google Shape;1052;p3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091" name="Google Shape;1091;p3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73" name="Google Shape;173;p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4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138" name="Google Shape;1138;p4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156" name="Google Shape;1156;p4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4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227" name="Google Shape;1227;p4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5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250" name="Google Shape;1250;p5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5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270" name="Google Shape;1270;p5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5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310" name="Google Shape;1310;p5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5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342" name="Google Shape;1342;p5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5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355" name="Google Shape;1355;p5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5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398" name="Google Shape;1398;p5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6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428" name="Google Shape;1428;p6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29" name="Google Shape;229;p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6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473" name="Google Shape;1473;p6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6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541" name="Google Shape;1541;p6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6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585" name="Google Shape;1585;p6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6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619" name="Google Shape;1619;p6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6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632" name="Google Shape;1632;p6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6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670" name="Google Shape;1670;p6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7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709" name="Google Shape;1709;p7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7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748" name="Google Shape;1748;p7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7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787" name="Google Shape;1787;p7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7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800" name="Google Shape;1800;p7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92" name="Google Shape;292;p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7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877" name="Google Shape;1877;p7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7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905" name="Google Shape;1905;p7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p7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1970" name="Google Shape;1970;p7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p8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10" name="Google Shape;2010;p8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p8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25" name="Google Shape;2025;p8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8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36" name="Google Shape;2036;p8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8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63" name="Google Shape;2063;p8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8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75" name="Google Shape;2075;p8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p8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087" name="Google Shape;2087;p8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8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13" name="Google Shape;2113;p8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308" name="Google Shape;308;p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9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22" name="Google Shape;2122;p9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p9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35" name="Google Shape;2135;p9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p9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64" name="Google Shape;2164;p9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p9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79" name="Google Shape;2179;p9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9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194" name="Google Shape;2194;p9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p9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207" name="Google Shape;2207;p9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p96: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229" name="Google Shape;2229;p96: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p:cNvGrpSpPr/>
        <p:nvPr/>
      </p:nvGrpSpPr>
      <p:grpSpPr>
        <a:xfrm>
          <a:off x="0" y="0"/>
          <a:ext cx="0" cy="0"/>
          <a:chOff x="0" y="0"/>
          <a:chExt cx="0" cy="0"/>
        </a:xfrm>
      </p:grpSpPr>
      <p:sp>
        <p:nvSpPr>
          <p:cNvPr id="2281" name="Google Shape;2281;p107: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282" name="Google Shape;2282;p107: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p10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20" name="Google Shape;2320;p10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p10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31" name="Google Shape;2331;p10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8: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321" name="Google Shape;321;p8: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11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40" name="Google Shape;2340;p11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120: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52" name="Google Shape;2352;p120: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121: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67" name="Google Shape;2367;p121: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122: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389" name="Google Shape;2389;p122: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p123: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408" name="Google Shape;2408;p123: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7"/>
        <p:cNvGrpSpPr/>
        <p:nvPr/>
      </p:nvGrpSpPr>
      <p:grpSpPr>
        <a:xfrm>
          <a:off x="0" y="0"/>
          <a:ext cx="0" cy="0"/>
          <a:chOff x="0" y="0"/>
          <a:chExt cx="0" cy="0"/>
        </a:xfrm>
      </p:grpSpPr>
      <p:sp>
        <p:nvSpPr>
          <p:cNvPr id="2418" name="Google Shape;2418;p124: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419" name="Google Shape;2419;p124: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p125: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2429" name="Google Shape;2429;p125: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txBox="1">
            <a:spLocks noGrp="1"/>
          </p:cNvSpPr>
          <p:nvPr>
            <p:ph type="body" idx="1"/>
          </p:nvPr>
        </p:nvSpPr>
        <p:spPr>
          <a:xfrm>
            <a:off x="687705" y="4647317"/>
            <a:ext cx="5501640" cy="3802350"/>
          </a:xfrm>
          <a:prstGeom prst="rect">
            <a:avLst/>
          </a:prstGeom>
        </p:spPr>
        <p:txBody>
          <a:bodyPr spcFirstLastPara="1" wrap="square" lIns="94475" tIns="47225" rIns="94475" bIns="47225" anchor="t" anchorCtr="0">
            <a:noAutofit/>
          </a:bodyPr>
          <a:lstStyle/>
          <a:p>
            <a:pPr marL="0" lvl="0" indent="0" algn="l" rtl="0">
              <a:spcBef>
                <a:spcPts val="0"/>
              </a:spcBef>
              <a:spcAft>
                <a:spcPts val="0"/>
              </a:spcAft>
              <a:buNone/>
            </a:pPr>
            <a:endParaRPr/>
          </a:p>
        </p:txBody>
      </p:sp>
      <p:sp>
        <p:nvSpPr>
          <p:cNvPr id="339" name="Google Shape;339;p9:notes"/>
          <p:cNvSpPr>
            <a:spLocks noGrp="1" noRot="1" noChangeAspect="1"/>
          </p:cNvSpPr>
          <p:nvPr>
            <p:ph type="sldImg" idx="2"/>
          </p:nvPr>
        </p:nvSpPr>
        <p:spPr>
          <a:xfrm>
            <a:off x="2311400" y="1206500"/>
            <a:ext cx="2254250" cy="3259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127"/>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7"/>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12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13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6"/>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3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8"/>
        <p:cNvGrpSpPr/>
        <p:nvPr/>
      </p:nvGrpSpPr>
      <p:grpSpPr>
        <a:xfrm>
          <a:off x="0" y="0"/>
          <a:ext cx="0" cy="0"/>
          <a:chOff x="0" y="0"/>
          <a:chExt cx="0" cy="0"/>
        </a:xfrm>
      </p:grpSpPr>
      <p:sp>
        <p:nvSpPr>
          <p:cNvPr id="79" name="Google Shape;79;p137"/>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7"/>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3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1"/>
        <p:cNvGrpSpPr/>
        <p:nvPr/>
      </p:nvGrpSpPr>
      <p:grpSpPr>
        <a:xfrm>
          <a:off x="0" y="0"/>
          <a:ext cx="0" cy="0"/>
          <a:chOff x="0" y="0"/>
          <a:chExt cx="0" cy="0"/>
        </a:xfrm>
      </p:grpSpPr>
      <p:sp>
        <p:nvSpPr>
          <p:cNvPr id="22" name="Google Shape;22;p128"/>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8"/>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12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7"/>
        <p:cNvGrpSpPr/>
        <p:nvPr/>
      </p:nvGrpSpPr>
      <p:grpSpPr>
        <a:xfrm>
          <a:off x="0" y="0"/>
          <a:ext cx="0" cy="0"/>
          <a:chOff x="0" y="0"/>
          <a:chExt cx="0" cy="0"/>
        </a:xfrm>
      </p:grpSpPr>
      <p:sp>
        <p:nvSpPr>
          <p:cNvPr id="28" name="Google Shape;28;p129"/>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9"/>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12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3"/>
        <p:cNvGrpSpPr/>
        <p:nvPr/>
      </p:nvGrpSpPr>
      <p:grpSpPr>
        <a:xfrm>
          <a:off x="0" y="0"/>
          <a:ext cx="0" cy="0"/>
          <a:chOff x="0" y="0"/>
          <a:chExt cx="0" cy="0"/>
        </a:xfrm>
      </p:grpSpPr>
      <p:sp>
        <p:nvSpPr>
          <p:cNvPr id="34" name="Google Shape;34;p13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0"/>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30"/>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3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0"/>
        <p:cNvGrpSpPr/>
        <p:nvPr/>
      </p:nvGrpSpPr>
      <p:grpSpPr>
        <a:xfrm>
          <a:off x="0" y="0"/>
          <a:ext cx="0" cy="0"/>
          <a:chOff x="0" y="0"/>
          <a:chExt cx="0" cy="0"/>
        </a:xfrm>
      </p:grpSpPr>
      <p:sp>
        <p:nvSpPr>
          <p:cNvPr id="41" name="Google Shape;41;p131"/>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1"/>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131"/>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31"/>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131"/>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3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9"/>
        <p:cNvGrpSpPr/>
        <p:nvPr/>
      </p:nvGrpSpPr>
      <p:grpSpPr>
        <a:xfrm>
          <a:off x="0" y="0"/>
          <a:ext cx="0" cy="0"/>
          <a:chOff x="0" y="0"/>
          <a:chExt cx="0" cy="0"/>
        </a:xfrm>
      </p:grpSpPr>
      <p:sp>
        <p:nvSpPr>
          <p:cNvPr id="50" name="Google Shape;50;p13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4"/>
        <p:cNvGrpSpPr/>
        <p:nvPr/>
      </p:nvGrpSpPr>
      <p:grpSpPr>
        <a:xfrm>
          <a:off x="0" y="0"/>
          <a:ext cx="0" cy="0"/>
          <a:chOff x="0" y="0"/>
          <a:chExt cx="0" cy="0"/>
        </a:xfrm>
      </p:grpSpPr>
      <p:sp>
        <p:nvSpPr>
          <p:cNvPr id="55" name="Google Shape;55;p13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134"/>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4"/>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134"/>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13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135"/>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5"/>
          <p:cNvSpPr>
            <a:spLocks noGrp="1"/>
          </p:cNvSpPr>
          <p:nvPr>
            <p:ph type="pic" idx="2"/>
          </p:nvPr>
        </p:nvSpPr>
        <p:spPr>
          <a:xfrm>
            <a:off x="2915543" y="1426283"/>
            <a:ext cx="3471863" cy="7039681"/>
          </a:xfrm>
          <a:prstGeom prst="rect">
            <a:avLst/>
          </a:prstGeom>
          <a:noFill/>
          <a:ln>
            <a:noFill/>
          </a:ln>
        </p:spPr>
      </p:sp>
      <p:sp>
        <p:nvSpPr>
          <p:cNvPr id="68" name="Google Shape;68;p135"/>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3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6"/>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2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6.jp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8.png"/><Relationship Id="rId7"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1576949" y="4544630"/>
            <a:ext cx="3704100" cy="1256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pt-BR" sz="2800" b="0" i="0" u="none" strike="noStrike" cap="none" dirty="0">
                <a:solidFill>
                  <a:schemeClr val="dk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ExtraBold"/>
              </a:rPr>
              <a:t>PLANO</a:t>
            </a:r>
            <a:endParaRPr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rtl="0">
              <a:lnSpc>
                <a:spcPct val="90000"/>
              </a:lnSpc>
              <a:spcBef>
                <a:spcPts val="0"/>
              </a:spcBef>
              <a:spcAft>
                <a:spcPts val="0"/>
              </a:spcAft>
              <a:buNone/>
            </a:pPr>
            <a:r>
              <a:rPr lang="pt-BR" sz="2800" b="0" i="0" u="none" strike="noStrike" cap="none" dirty="0">
                <a:solidFill>
                  <a:schemeClr val="dk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ExtraBold"/>
              </a:rPr>
              <a:t>ESTRATÉGICO DE</a:t>
            </a:r>
            <a:endParaRPr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rtl="0">
              <a:lnSpc>
                <a:spcPct val="90000"/>
              </a:lnSpc>
              <a:spcBef>
                <a:spcPts val="0"/>
              </a:spcBef>
              <a:spcAft>
                <a:spcPts val="0"/>
              </a:spcAft>
              <a:buNone/>
            </a:pPr>
            <a:r>
              <a:rPr lang="pt-BR" sz="2800" b="0" i="0" u="none" strike="noStrike" cap="none" dirty="0">
                <a:solidFill>
                  <a:schemeClr val="dk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ExtraBold"/>
              </a:rPr>
              <a:t>MARKETING 2022</a:t>
            </a:r>
            <a:endParaRPr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89" name="Google Shape;89;p1" descr="Aumento de 126% em trials, 65% em vendas e redução de 33% no Churn com RD  Station | E-Dialog"/>
          <p:cNvPicPr preferRelativeResize="0"/>
          <p:nvPr/>
        </p:nvPicPr>
        <p:blipFill rotWithShape="1">
          <a:blip r:embed="rId3">
            <a:alphaModFix/>
          </a:blip>
          <a:srcRect l="20472" t="38293" r="19817" b="36608"/>
          <a:stretch/>
        </p:blipFill>
        <p:spPr>
          <a:xfrm>
            <a:off x="2390150" y="8055038"/>
            <a:ext cx="2077700" cy="545806"/>
          </a:xfrm>
          <a:prstGeom prst="rect">
            <a:avLst/>
          </a:prstGeom>
          <a:noFill/>
          <a:ln>
            <a:noFill/>
          </a:ln>
        </p:spPr>
      </p:pic>
      <p:pic>
        <p:nvPicPr>
          <p:cNvPr id="90" name="Google Shape;90;p1"/>
          <p:cNvPicPr preferRelativeResize="0"/>
          <p:nvPr/>
        </p:nvPicPr>
        <p:blipFill rotWithShape="1">
          <a:blip r:embed="rId4">
            <a:alphaModFix/>
          </a:blip>
          <a:srcRect/>
          <a:stretch/>
        </p:blipFill>
        <p:spPr>
          <a:xfrm>
            <a:off x="2882203" y="3217684"/>
            <a:ext cx="1093816" cy="1093816"/>
          </a:xfrm>
          <a:prstGeom prst="rect">
            <a:avLst/>
          </a:prstGeom>
          <a:noFill/>
          <a:ln>
            <a:noFill/>
          </a:ln>
        </p:spPr>
      </p:pic>
      <p:sp>
        <p:nvSpPr>
          <p:cNvPr id="91" name="Google Shape;91;p1"/>
          <p:cNvSpPr txBox="1"/>
          <p:nvPr/>
        </p:nvSpPr>
        <p:spPr>
          <a:xfrm>
            <a:off x="2025641" y="5800741"/>
            <a:ext cx="2806800" cy="230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900" spc="300" dirty="0">
                <a:solidFill>
                  <a:schemeClr val="dk1"/>
                </a:solidFill>
                <a:latin typeface="Open Sans SemiBold"/>
                <a:ea typeface="Open Sans SemiBold"/>
                <a:cs typeface="Open Sans SemiBold"/>
                <a:sym typeface="Open Sans SemiBold"/>
              </a:rPr>
              <a:t>POR AGÊNCIA DE BOLSO</a:t>
            </a:r>
            <a:endParaRPr spc="300" dirty="0"/>
          </a:p>
        </p:txBody>
      </p:sp>
      <p:sp>
        <p:nvSpPr>
          <p:cNvPr id="92" name="Google Shape;92;p1"/>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pic>
        <p:nvPicPr>
          <p:cNvPr id="93" name="Google Shape;93;p1"/>
          <p:cNvPicPr preferRelativeResize="0"/>
          <p:nvPr/>
        </p:nvPicPr>
        <p:blipFill rotWithShape="1">
          <a:blip r:embed="rId5">
            <a:alphaModFix/>
          </a:blip>
          <a:srcRect/>
          <a:stretch/>
        </p:blipFill>
        <p:spPr>
          <a:xfrm>
            <a:off x="3141187" y="9167705"/>
            <a:ext cx="714763" cy="134018"/>
          </a:xfrm>
          <a:prstGeom prst="rect">
            <a:avLst/>
          </a:prstGeom>
          <a:noFill/>
          <a:ln>
            <a:noFill/>
          </a:ln>
        </p:spPr>
      </p:pic>
      <p:sp>
        <p:nvSpPr>
          <p:cNvPr id="94" name="Google Shape;94;p1"/>
          <p:cNvSpPr txBox="1"/>
          <p:nvPr/>
        </p:nvSpPr>
        <p:spPr>
          <a:xfrm>
            <a:off x="1228162" y="93614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b="0" i="0" u="none" strike="noStrike" cap="none" dirty="0">
                <a:solidFill>
                  <a:srgbClr val="BFBFBF"/>
                </a:solidFill>
                <a:latin typeface="Calibri"/>
                <a:ea typeface="Calibri"/>
                <a:cs typeface="Calibri"/>
                <a:sym typeface="Calibri"/>
              </a:rPr>
              <a:t>COPYRIGHT 2022 ©   -   TODOS OS DIREITOS RESERVADOS   -  REVENDA E COMPARTILHAMENTO NÃO AUTORIZADO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10</a:t>
            </a:fld>
            <a:endParaRPr/>
          </a:p>
        </p:txBody>
      </p:sp>
      <p:sp>
        <p:nvSpPr>
          <p:cNvPr id="384" name="Google Shape;384;p10"/>
          <p:cNvSpPr txBox="1"/>
          <p:nvPr/>
        </p:nvSpPr>
        <p:spPr>
          <a:xfrm>
            <a:off x="2104820" y="4286705"/>
            <a:ext cx="279756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a:solidFill>
                  <a:schemeClr val="dk1"/>
                </a:solidFill>
                <a:latin typeface="Open Sans ExtraBold"/>
                <a:ea typeface="Open Sans ExtraBold"/>
                <a:cs typeface="Open Sans ExtraBold"/>
                <a:sym typeface="Open Sans ExtraBold"/>
              </a:rPr>
              <a:t>A EMPRESA</a:t>
            </a:r>
            <a:endParaRPr/>
          </a:p>
        </p:txBody>
      </p:sp>
      <p:sp>
        <p:nvSpPr>
          <p:cNvPr id="385" name="Google Shape;385;p10"/>
          <p:cNvSpPr txBox="1"/>
          <p:nvPr/>
        </p:nvSpPr>
        <p:spPr>
          <a:xfrm>
            <a:off x="2636189" y="8266550"/>
            <a:ext cx="1734822" cy="348773"/>
          </a:xfrm>
          <a:prstGeom prst="rect">
            <a:avLst/>
          </a:prstGeom>
          <a:noFill/>
          <a:ln>
            <a:noFill/>
          </a:ln>
        </p:spPr>
        <p:txBody>
          <a:bodyPr spcFirstLastPara="1" wrap="square" lIns="91425" tIns="45700" rIns="91425" bIns="45700" anchor="t" anchorCtr="0">
            <a:spAutoFit/>
          </a:bodyPr>
          <a:lstStyle/>
          <a:p>
            <a:pPr marL="0" marR="0" lvl="0" indent="0" algn="ctr" rtl="0">
              <a:lnSpc>
                <a:spcPts val="10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386" name="Google Shape;386;p10"/>
          <p:cNvSpPr txBox="1"/>
          <p:nvPr/>
        </p:nvSpPr>
        <p:spPr>
          <a:xfrm>
            <a:off x="1952004" y="4905799"/>
            <a:ext cx="310319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PORQUE PRECISAMOS NOS CONHECER ANTES DE QUALQUER COISA</a:t>
            </a:r>
            <a:endParaRPr spc="300"/>
          </a:p>
        </p:txBody>
      </p:sp>
      <p:pic>
        <p:nvPicPr>
          <p:cNvPr id="387" name="Google Shape;387;p10"/>
          <p:cNvPicPr preferRelativeResize="0"/>
          <p:nvPr/>
        </p:nvPicPr>
        <p:blipFill rotWithShape="1">
          <a:blip r:embed="rId3">
            <a:alphaModFix/>
          </a:blip>
          <a:srcRect/>
          <a:stretch/>
        </p:blipFill>
        <p:spPr>
          <a:xfrm>
            <a:off x="3026600" y="7278722"/>
            <a:ext cx="954000" cy="954000"/>
          </a:xfrm>
          <a:prstGeom prst="rect">
            <a:avLst/>
          </a:prstGeom>
          <a:noFill/>
          <a:ln>
            <a:noFill/>
          </a:ln>
        </p:spPr>
      </p:pic>
      <p:pic>
        <p:nvPicPr>
          <p:cNvPr id="388" name="Google Shape;388;p10"/>
          <p:cNvPicPr preferRelativeResize="0"/>
          <p:nvPr/>
        </p:nvPicPr>
        <p:blipFill rotWithShape="1">
          <a:blip r:embed="rId4">
            <a:alphaModFix/>
          </a:blip>
          <a:srcRect/>
          <a:stretch/>
        </p:blipFill>
        <p:spPr>
          <a:xfrm>
            <a:off x="3116900" y="3423000"/>
            <a:ext cx="773400" cy="773400"/>
          </a:xfrm>
          <a:prstGeom prst="rect">
            <a:avLst/>
          </a:prstGeom>
          <a:noFill/>
          <a:ln>
            <a:noFill/>
          </a:ln>
        </p:spPr>
      </p:pic>
      <p:pic>
        <p:nvPicPr>
          <p:cNvPr id="390" name="Google Shape;390;p10"/>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391" name="Google Shape;391;p1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E476F3FD-1B9D-4ADB-A3DD-944052E46289}"/>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1"/>
          <p:cNvSpPr/>
          <p:nvPr/>
        </p:nvSpPr>
        <p:spPr>
          <a:xfrm>
            <a:off x="1198197" y="1264509"/>
            <a:ext cx="4546194" cy="2104355"/>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11</a:t>
            </a:fld>
            <a:endParaRPr/>
          </a:p>
        </p:txBody>
      </p:sp>
      <p:sp>
        <p:nvSpPr>
          <p:cNvPr id="398" name="Google Shape;398;p11"/>
          <p:cNvSpPr txBox="1"/>
          <p:nvPr/>
        </p:nvSpPr>
        <p:spPr>
          <a:xfrm>
            <a:off x="1198197" y="3858788"/>
            <a:ext cx="14911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 EMPRESA</a:t>
            </a:r>
            <a:endParaRPr/>
          </a:p>
        </p:txBody>
      </p:sp>
      <p:sp>
        <p:nvSpPr>
          <p:cNvPr id="399" name="Google Shape;399;p11"/>
          <p:cNvSpPr txBox="1"/>
          <p:nvPr/>
        </p:nvSpPr>
        <p:spPr>
          <a:xfrm>
            <a:off x="1198197" y="4228120"/>
            <a:ext cx="4546200"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A Reportei é essencialmente uma empresa de inteligência. Através de uma ferramenta intuitiva, ela permite que seus clientes possam centralizar em um único lugar </a:t>
            </a:r>
            <a:r>
              <a:rPr lang="pt-BR" sz="1200" b="1" baseline="30000" dirty="0">
                <a:solidFill>
                  <a:schemeClr val="dk1"/>
                </a:solidFill>
                <a:latin typeface="Calibri"/>
                <a:ea typeface="Calibri"/>
                <a:cs typeface="Calibri"/>
                <a:sym typeface="Calibri"/>
              </a:rPr>
              <a:t>relatórios e dashboards de marketing digital</a:t>
            </a:r>
            <a:r>
              <a:rPr lang="pt-BR" sz="1200" baseline="30000" dirty="0">
                <a:solidFill>
                  <a:schemeClr val="dk1"/>
                </a:solidFill>
                <a:latin typeface="Calibri"/>
                <a:ea typeface="Calibri"/>
                <a:cs typeface="Calibri"/>
                <a:sym typeface="Calibri"/>
              </a:rPr>
              <a:t>, que serão utilizados nas tomadas de decisões mais assertivas por empresas, analistas e agências de publicidade. Com a proposta de automatizar tarefas manuais e aumentar a produtividade de quem atua ativamente no marketing digital, a Reportei vem pouco a pouco otimizando a maneira como os profissionais enxergam, analisam e ampliam os seus resultados, sobretudo na gestão de marketing digital.</a:t>
            </a:r>
            <a:endParaRPr sz="1200" baseline="30000" dirty="0">
              <a:solidFill>
                <a:schemeClr val="dk1"/>
              </a:solidFill>
              <a:latin typeface="Calibri"/>
              <a:ea typeface="Calibri"/>
              <a:cs typeface="Calibri"/>
              <a:sym typeface="Calibri"/>
            </a:endParaRPr>
          </a:p>
        </p:txBody>
      </p:sp>
      <p:sp>
        <p:nvSpPr>
          <p:cNvPr id="400" name="Google Shape;400;p11"/>
          <p:cNvSpPr/>
          <p:nvPr/>
        </p:nvSpPr>
        <p:spPr>
          <a:xfrm>
            <a:off x="2925131" y="5725298"/>
            <a:ext cx="2843700" cy="273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1"/>
          <p:cNvSpPr txBox="1"/>
          <p:nvPr/>
        </p:nvSpPr>
        <p:spPr>
          <a:xfrm>
            <a:off x="1308539" y="5906182"/>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[MARCA]</a:t>
            </a:r>
            <a:endParaRPr/>
          </a:p>
        </p:txBody>
      </p:sp>
      <p:sp>
        <p:nvSpPr>
          <p:cNvPr id="402" name="Google Shape;402;p11"/>
          <p:cNvSpPr txBox="1"/>
          <p:nvPr/>
        </p:nvSpPr>
        <p:spPr>
          <a:xfrm>
            <a:off x="1308539" y="6350361"/>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[CONTEXTO]</a:t>
            </a:r>
            <a:endParaRPr/>
          </a:p>
        </p:txBody>
      </p:sp>
      <p:sp>
        <p:nvSpPr>
          <p:cNvPr id="403" name="Google Shape;403;p11"/>
          <p:cNvSpPr txBox="1"/>
          <p:nvPr/>
        </p:nvSpPr>
        <p:spPr>
          <a:xfrm>
            <a:off x="1308539" y="7404932"/>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[DIFERENCIAÇÃO]</a:t>
            </a:r>
            <a:endParaRPr/>
          </a:p>
        </p:txBody>
      </p:sp>
      <p:sp>
        <p:nvSpPr>
          <p:cNvPr id="404" name="Google Shape;404;p11"/>
          <p:cNvSpPr txBox="1"/>
          <p:nvPr/>
        </p:nvSpPr>
        <p:spPr>
          <a:xfrm>
            <a:off x="1308539" y="6849658"/>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[PÚBLICO]</a:t>
            </a:r>
            <a:endParaRPr/>
          </a:p>
        </p:txBody>
      </p:sp>
      <p:sp>
        <p:nvSpPr>
          <p:cNvPr id="405" name="Google Shape;405;p11"/>
          <p:cNvSpPr txBox="1"/>
          <p:nvPr/>
        </p:nvSpPr>
        <p:spPr>
          <a:xfrm>
            <a:off x="1308539" y="7936468"/>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[NECESSIDADE]</a:t>
            </a:r>
            <a:endParaRPr/>
          </a:p>
        </p:txBody>
      </p:sp>
      <p:sp>
        <p:nvSpPr>
          <p:cNvPr id="406" name="Google Shape;406;p11"/>
          <p:cNvSpPr txBox="1"/>
          <p:nvPr/>
        </p:nvSpPr>
        <p:spPr>
          <a:xfrm>
            <a:off x="3013734" y="7388693"/>
            <a:ext cx="2200200" cy="3510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200" baseline="30000" dirty="0">
                <a:solidFill>
                  <a:schemeClr val="dk1"/>
                </a:solidFill>
                <a:latin typeface="Calibri"/>
                <a:ea typeface="Calibri"/>
                <a:cs typeface="Calibri"/>
                <a:sym typeface="Calibri"/>
              </a:rPr>
              <a:t>possam centralizar e analisar métricas a respeito de suas ações de marketing digital</a:t>
            </a:r>
            <a:endParaRPr sz="1200" dirty="0"/>
          </a:p>
        </p:txBody>
      </p:sp>
      <p:sp>
        <p:nvSpPr>
          <p:cNvPr id="407" name="Google Shape;407;p11"/>
          <p:cNvSpPr txBox="1"/>
          <p:nvPr/>
        </p:nvSpPr>
        <p:spPr>
          <a:xfrm>
            <a:off x="3013734" y="6835955"/>
            <a:ext cx="2184900" cy="3510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200" baseline="30000" dirty="0">
                <a:solidFill>
                  <a:schemeClr val="dk1"/>
                </a:solidFill>
                <a:latin typeface="Calibri"/>
                <a:ea typeface="Calibri"/>
                <a:cs typeface="Calibri"/>
                <a:sym typeface="Calibri"/>
              </a:rPr>
              <a:t>que permite que pequenas agências e empreendedores de todo o Brasil</a:t>
            </a:r>
            <a:endParaRPr sz="1200" dirty="0"/>
          </a:p>
        </p:txBody>
      </p:sp>
      <p:sp>
        <p:nvSpPr>
          <p:cNvPr id="408" name="Google Shape;408;p11"/>
          <p:cNvSpPr txBox="1"/>
          <p:nvPr/>
        </p:nvSpPr>
        <p:spPr>
          <a:xfrm>
            <a:off x="3013734" y="7945187"/>
            <a:ext cx="2139600" cy="3510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200" baseline="30000" dirty="0">
                <a:solidFill>
                  <a:schemeClr val="dk1"/>
                </a:solidFill>
                <a:latin typeface="Calibri"/>
                <a:ea typeface="Calibri"/>
                <a:cs typeface="Calibri"/>
                <a:sym typeface="Calibri"/>
              </a:rPr>
              <a:t>de maneira a tomar decisões mais embasadas e aumentar seus resultados.</a:t>
            </a:r>
            <a:endParaRPr sz="1200" dirty="0"/>
          </a:p>
        </p:txBody>
      </p:sp>
      <p:sp>
        <p:nvSpPr>
          <p:cNvPr id="409" name="Google Shape;409;p11"/>
          <p:cNvSpPr txBox="1"/>
          <p:nvPr/>
        </p:nvSpPr>
        <p:spPr>
          <a:xfrm>
            <a:off x="3013734" y="5917627"/>
            <a:ext cx="249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Calibri"/>
                <a:ea typeface="Calibri"/>
                <a:cs typeface="Calibri"/>
                <a:sym typeface="Calibri"/>
              </a:rPr>
              <a:t>O Reportei</a:t>
            </a:r>
            <a:endParaRPr sz="1200"/>
          </a:p>
        </p:txBody>
      </p:sp>
      <p:sp>
        <p:nvSpPr>
          <p:cNvPr id="410" name="Google Shape;410;p11"/>
          <p:cNvSpPr txBox="1"/>
          <p:nvPr/>
        </p:nvSpPr>
        <p:spPr>
          <a:xfrm>
            <a:off x="3013734" y="6344125"/>
            <a:ext cx="249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Calibri"/>
                <a:ea typeface="Calibri"/>
                <a:cs typeface="Calibri"/>
                <a:sym typeface="Calibri"/>
              </a:rPr>
              <a:t>é uma solução de análise e inteligência</a:t>
            </a:r>
            <a:endParaRPr sz="1200" dirty="0"/>
          </a:p>
        </p:txBody>
      </p:sp>
      <p:grpSp>
        <p:nvGrpSpPr>
          <p:cNvPr id="411" name="Google Shape;411;p11"/>
          <p:cNvGrpSpPr/>
          <p:nvPr/>
        </p:nvGrpSpPr>
        <p:grpSpPr>
          <a:xfrm>
            <a:off x="1257281" y="6214546"/>
            <a:ext cx="4311443" cy="1524235"/>
            <a:chOff x="1473328" y="5801364"/>
            <a:chExt cx="2460167" cy="1524235"/>
          </a:xfrm>
        </p:grpSpPr>
        <p:cxnSp>
          <p:nvCxnSpPr>
            <p:cNvPr id="412" name="Google Shape;412;p11"/>
            <p:cNvCxnSpPr/>
            <p:nvPr/>
          </p:nvCxnSpPr>
          <p:spPr>
            <a:xfrm>
              <a:off x="1473328" y="5801364"/>
              <a:ext cx="2420877" cy="0"/>
            </a:xfrm>
            <a:prstGeom prst="straightConnector1">
              <a:avLst/>
            </a:prstGeom>
            <a:noFill/>
            <a:ln w="9525" cap="flat" cmpd="sng">
              <a:solidFill>
                <a:srgbClr val="D8D8D8"/>
              </a:solidFill>
              <a:prstDash val="solid"/>
              <a:miter lim="800000"/>
              <a:headEnd type="none" w="sm" len="sm"/>
              <a:tailEnd type="none" w="sm" len="sm"/>
            </a:ln>
          </p:spPr>
        </p:cxnSp>
        <p:cxnSp>
          <p:nvCxnSpPr>
            <p:cNvPr id="413" name="Google Shape;413;p11"/>
            <p:cNvCxnSpPr/>
            <p:nvPr/>
          </p:nvCxnSpPr>
          <p:spPr>
            <a:xfrm>
              <a:off x="1473328" y="6245599"/>
              <a:ext cx="2420877" cy="0"/>
            </a:xfrm>
            <a:prstGeom prst="straightConnector1">
              <a:avLst/>
            </a:prstGeom>
            <a:noFill/>
            <a:ln w="9525" cap="flat" cmpd="sng">
              <a:solidFill>
                <a:srgbClr val="D8D8D8"/>
              </a:solidFill>
              <a:prstDash val="solid"/>
              <a:miter lim="800000"/>
              <a:headEnd type="none" w="sm" len="sm"/>
              <a:tailEnd type="none" w="sm" len="sm"/>
            </a:ln>
          </p:spPr>
        </p:cxnSp>
        <p:cxnSp>
          <p:nvCxnSpPr>
            <p:cNvPr id="414" name="Google Shape;414;p11"/>
            <p:cNvCxnSpPr/>
            <p:nvPr/>
          </p:nvCxnSpPr>
          <p:spPr>
            <a:xfrm>
              <a:off x="1512618" y="6794395"/>
              <a:ext cx="2420877" cy="0"/>
            </a:xfrm>
            <a:prstGeom prst="straightConnector1">
              <a:avLst/>
            </a:prstGeom>
            <a:noFill/>
            <a:ln w="9525" cap="flat" cmpd="sng">
              <a:solidFill>
                <a:srgbClr val="D8D8D8"/>
              </a:solidFill>
              <a:prstDash val="solid"/>
              <a:miter lim="800000"/>
              <a:headEnd type="none" w="sm" len="sm"/>
              <a:tailEnd type="none" w="sm" len="sm"/>
            </a:ln>
          </p:spPr>
        </p:cxnSp>
        <p:cxnSp>
          <p:nvCxnSpPr>
            <p:cNvPr id="415" name="Google Shape;415;p11"/>
            <p:cNvCxnSpPr/>
            <p:nvPr/>
          </p:nvCxnSpPr>
          <p:spPr>
            <a:xfrm>
              <a:off x="1512618" y="7325599"/>
              <a:ext cx="2420877" cy="0"/>
            </a:xfrm>
            <a:prstGeom prst="straightConnector1">
              <a:avLst/>
            </a:prstGeom>
            <a:noFill/>
            <a:ln w="9525" cap="flat" cmpd="sng">
              <a:solidFill>
                <a:srgbClr val="D8D8D8"/>
              </a:solidFill>
              <a:prstDash val="solid"/>
              <a:miter lim="800000"/>
              <a:headEnd type="none" w="sm" len="sm"/>
              <a:tailEnd type="none" w="sm" len="sm"/>
            </a:ln>
          </p:spPr>
        </p:cxnSp>
      </p:grpSp>
      <p:pic>
        <p:nvPicPr>
          <p:cNvPr id="416" name="Google Shape;416;p11" descr="Uma imagem contendo desenho&#10;&#10;Descrição gerada automaticamente"/>
          <p:cNvPicPr preferRelativeResize="0"/>
          <p:nvPr/>
        </p:nvPicPr>
        <p:blipFill rotWithShape="1">
          <a:blip r:embed="rId3">
            <a:alphaModFix/>
          </a:blip>
          <a:srcRect/>
          <a:stretch/>
        </p:blipFill>
        <p:spPr>
          <a:xfrm>
            <a:off x="2371160" y="1982182"/>
            <a:ext cx="2115680" cy="646997"/>
          </a:xfrm>
          <a:prstGeom prst="rect">
            <a:avLst/>
          </a:prstGeom>
          <a:noFill/>
          <a:ln>
            <a:noFill/>
          </a:ln>
        </p:spPr>
      </p:pic>
      <p:pic>
        <p:nvPicPr>
          <p:cNvPr id="418" name="Google Shape;418;p11"/>
          <p:cNvPicPr preferRelativeResize="0"/>
          <p:nvPr/>
        </p:nvPicPr>
        <p:blipFill rotWithShape="1">
          <a:blip r:embed="rId4">
            <a:alphaModFix/>
          </a:blip>
          <a:srcRect/>
          <a:stretch/>
        </p:blipFill>
        <p:spPr>
          <a:xfrm>
            <a:off x="3141187" y="9167705"/>
            <a:ext cx="714763" cy="134018"/>
          </a:xfrm>
          <a:prstGeom prst="rect">
            <a:avLst/>
          </a:prstGeom>
          <a:noFill/>
          <a:ln>
            <a:noFill/>
          </a:ln>
        </p:spPr>
      </p:pic>
      <p:sp>
        <p:nvSpPr>
          <p:cNvPr id="419" name="Google Shape;419;p11"/>
          <p:cNvSpPr txBox="1"/>
          <p:nvPr/>
        </p:nvSpPr>
        <p:spPr>
          <a:xfrm>
            <a:off x="1228162" y="93614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6" name="Google Shape;92;p1">
            <a:extLst>
              <a:ext uri="{FF2B5EF4-FFF2-40B4-BE49-F238E27FC236}">
                <a16:creationId xmlns:a16="http://schemas.microsoft.com/office/drawing/2014/main" id="{3B21A427-F94A-44DB-BF87-65343922487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12</a:t>
            </a:fld>
            <a:endParaRPr/>
          </a:p>
        </p:txBody>
      </p:sp>
      <p:sp>
        <p:nvSpPr>
          <p:cNvPr id="425" name="Google Shape;425;p12"/>
          <p:cNvSpPr txBox="1"/>
          <p:nvPr/>
        </p:nvSpPr>
        <p:spPr>
          <a:xfrm>
            <a:off x="1198197" y="4902525"/>
            <a:ext cx="30638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CONSCIÊNCIA DE MARCA</a:t>
            </a:r>
            <a:endParaRPr/>
          </a:p>
        </p:txBody>
      </p:sp>
      <p:sp>
        <p:nvSpPr>
          <p:cNvPr id="426" name="Google Shape;426;p12"/>
          <p:cNvSpPr txBox="1"/>
          <p:nvPr/>
        </p:nvSpPr>
        <p:spPr>
          <a:xfrm>
            <a:off x="1198197" y="5271857"/>
            <a:ext cx="4546200" cy="1200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Embora não tenhamos feito uma análise aprofundada nesta área, segundo nossa percepção de mercado, podemos dizer que que o Reportei se encontra hoje no segundo nível da pirâmide de conscientização de merca, que compreende a </a:t>
            </a:r>
            <a:r>
              <a:rPr lang="pt-BR" sz="1200" b="1" baseline="30000" dirty="0">
                <a:solidFill>
                  <a:schemeClr val="dk1"/>
                </a:solidFill>
                <a:latin typeface="Calibri"/>
                <a:ea typeface="Calibri"/>
                <a:cs typeface="Calibri"/>
                <a:sym typeface="Calibri"/>
              </a:rPr>
              <a:t>Lembrança Espontânea</a:t>
            </a:r>
            <a:r>
              <a:rPr lang="pt-BR" sz="1200" baseline="30000" dirty="0">
                <a:solidFill>
                  <a:schemeClr val="dk1"/>
                </a:solidFill>
                <a:latin typeface="Calibri"/>
                <a:ea typeface="Calibri"/>
                <a:cs typeface="Calibri"/>
                <a:sym typeface="Calibri"/>
              </a:rPr>
              <a:t>, uma forma profunda de consciência. Nesse caso, o consumidor tem condições de resgatar da sua memória, espontaneamente, a lembrança da marca. Ou seja, apesar de não ser a primeira marca a vir à sua mente (Top </a:t>
            </a:r>
            <a:r>
              <a:rPr lang="pt-BR" sz="1200" baseline="30000" dirty="0" err="1">
                <a:solidFill>
                  <a:schemeClr val="dk1"/>
                </a:solidFill>
                <a:latin typeface="Calibri"/>
                <a:ea typeface="Calibri"/>
                <a:cs typeface="Calibri"/>
                <a:sym typeface="Calibri"/>
              </a:rPr>
              <a:t>of</a:t>
            </a:r>
            <a:r>
              <a:rPr lang="pt-BR" sz="1200" baseline="30000" dirty="0">
                <a:solidFill>
                  <a:schemeClr val="dk1"/>
                </a:solidFill>
                <a:latin typeface="Calibri"/>
                <a:ea typeface="Calibri"/>
                <a:cs typeface="Calibri"/>
                <a:sym typeface="Calibri"/>
              </a:rPr>
              <a:t> Mind), o nome da marca é conhecido e familiar ao consumidor e ele é capaz de lembrá-lo sem receber estímulos externos.</a:t>
            </a:r>
            <a:endParaRPr sz="1200" baseline="30000" dirty="0">
              <a:solidFill>
                <a:schemeClr val="dk1"/>
              </a:solidFill>
              <a:latin typeface="Calibri"/>
              <a:ea typeface="Calibri"/>
              <a:cs typeface="Calibri"/>
              <a:sym typeface="Calibri"/>
            </a:endParaRPr>
          </a:p>
        </p:txBody>
      </p:sp>
      <p:sp>
        <p:nvSpPr>
          <p:cNvPr id="427" name="Google Shape;427;p12"/>
          <p:cNvSpPr txBox="1"/>
          <p:nvPr/>
        </p:nvSpPr>
        <p:spPr>
          <a:xfrm>
            <a:off x="1314000" y="6827639"/>
            <a:ext cx="1153359" cy="244491"/>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rgbClr val="BFBFBF"/>
                </a:solidFill>
                <a:latin typeface="Open Sans ExtraBold"/>
                <a:ea typeface="Open Sans ExtraBold"/>
                <a:cs typeface="Open Sans ExtraBold"/>
                <a:sym typeface="Open Sans ExtraBold"/>
              </a:rPr>
              <a:t>TOP OF MIND</a:t>
            </a:r>
            <a:endParaRPr/>
          </a:p>
        </p:txBody>
      </p:sp>
      <p:sp>
        <p:nvSpPr>
          <p:cNvPr id="428" name="Google Shape;428;p12"/>
          <p:cNvSpPr txBox="1"/>
          <p:nvPr/>
        </p:nvSpPr>
        <p:spPr>
          <a:xfrm>
            <a:off x="1314000" y="7261984"/>
            <a:ext cx="1153359" cy="244491"/>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rgbClr val="2F64E0"/>
                </a:solidFill>
                <a:latin typeface="Open Sans ExtraBold"/>
                <a:ea typeface="Open Sans ExtraBold"/>
                <a:cs typeface="Open Sans ExtraBold"/>
                <a:sym typeface="Open Sans ExtraBold"/>
              </a:rPr>
              <a:t>LEMBRANÇA</a:t>
            </a:r>
            <a:endParaRPr/>
          </a:p>
        </p:txBody>
      </p:sp>
      <p:sp>
        <p:nvSpPr>
          <p:cNvPr id="429" name="Google Shape;429;p12"/>
          <p:cNvSpPr txBox="1"/>
          <p:nvPr/>
        </p:nvSpPr>
        <p:spPr>
          <a:xfrm>
            <a:off x="1314000" y="8208987"/>
            <a:ext cx="1220461" cy="243849"/>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rgbClr val="BFBFBF"/>
                </a:solidFill>
                <a:latin typeface="Open Sans ExtraBold"/>
                <a:ea typeface="Open Sans ExtraBold"/>
                <a:cs typeface="Open Sans ExtraBold"/>
                <a:sym typeface="Open Sans ExtraBold"/>
              </a:rPr>
              <a:t>DESCONHECIMENTO</a:t>
            </a:r>
            <a:endParaRPr/>
          </a:p>
        </p:txBody>
      </p:sp>
      <p:sp>
        <p:nvSpPr>
          <p:cNvPr id="430" name="Google Shape;430;p12"/>
          <p:cNvSpPr txBox="1"/>
          <p:nvPr/>
        </p:nvSpPr>
        <p:spPr>
          <a:xfrm>
            <a:off x="1314000" y="7735206"/>
            <a:ext cx="1153359" cy="244491"/>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rgbClr val="BFBFBF"/>
                </a:solidFill>
                <a:latin typeface="Open Sans ExtraBold"/>
                <a:ea typeface="Open Sans ExtraBold"/>
                <a:cs typeface="Open Sans ExtraBold"/>
                <a:sym typeface="Open Sans ExtraBold"/>
              </a:rPr>
              <a:t>RECONHECIMENTO</a:t>
            </a:r>
            <a:endParaRPr/>
          </a:p>
        </p:txBody>
      </p:sp>
      <p:pic>
        <p:nvPicPr>
          <p:cNvPr id="431" name="Google Shape;431;p12" descr="Uma imagem contendo desenho&#10;&#10;Descrição gerada automaticamente"/>
          <p:cNvPicPr preferRelativeResize="0"/>
          <p:nvPr/>
        </p:nvPicPr>
        <p:blipFill rotWithShape="1">
          <a:blip r:embed="rId3">
            <a:alphaModFix/>
          </a:blip>
          <a:srcRect/>
          <a:stretch/>
        </p:blipFill>
        <p:spPr>
          <a:xfrm>
            <a:off x="2371160" y="1839208"/>
            <a:ext cx="2115680" cy="646997"/>
          </a:xfrm>
          <a:prstGeom prst="rect">
            <a:avLst/>
          </a:prstGeom>
          <a:noFill/>
          <a:ln>
            <a:noFill/>
          </a:ln>
        </p:spPr>
      </p:pic>
      <p:sp>
        <p:nvSpPr>
          <p:cNvPr id="432" name="Google Shape;432;p12"/>
          <p:cNvSpPr/>
          <p:nvPr/>
        </p:nvSpPr>
        <p:spPr>
          <a:xfrm>
            <a:off x="2913270" y="7989569"/>
            <a:ext cx="2655000" cy="389769"/>
          </a:xfrm>
          <a:prstGeom prst="trapezoid">
            <a:avLst>
              <a:gd name="adj" fmla="val 49171"/>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12"/>
          <p:cNvSpPr/>
          <p:nvPr/>
        </p:nvSpPr>
        <p:spPr>
          <a:xfrm>
            <a:off x="3108528" y="7521013"/>
            <a:ext cx="2242874" cy="396650"/>
          </a:xfrm>
          <a:prstGeom prst="trapezoid">
            <a:avLst>
              <a:gd name="adj" fmla="val 49171"/>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12"/>
          <p:cNvSpPr/>
          <p:nvPr/>
        </p:nvSpPr>
        <p:spPr>
          <a:xfrm>
            <a:off x="3339000" y="7059993"/>
            <a:ext cx="1800000" cy="386853"/>
          </a:xfrm>
          <a:prstGeom prst="trapezoid">
            <a:avLst>
              <a:gd name="adj" fmla="val 49171"/>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F64E0"/>
              </a:solidFill>
              <a:latin typeface="Calibri"/>
              <a:ea typeface="Calibri"/>
              <a:cs typeface="Calibri"/>
              <a:sym typeface="Calibri"/>
            </a:endParaRPr>
          </a:p>
        </p:txBody>
      </p:sp>
      <p:sp>
        <p:nvSpPr>
          <p:cNvPr id="435" name="Google Shape;435;p12"/>
          <p:cNvSpPr/>
          <p:nvPr/>
        </p:nvSpPr>
        <p:spPr>
          <a:xfrm>
            <a:off x="3564000" y="6616156"/>
            <a:ext cx="1349999" cy="386853"/>
          </a:xfrm>
          <a:prstGeom prst="trapezoid">
            <a:avLst>
              <a:gd name="adj" fmla="val 49171"/>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36" name="Google Shape;436;p12"/>
          <p:cNvCxnSpPr/>
          <p:nvPr/>
        </p:nvCxnSpPr>
        <p:spPr>
          <a:xfrm>
            <a:off x="1257328" y="6999457"/>
            <a:ext cx="4487063" cy="0"/>
          </a:xfrm>
          <a:prstGeom prst="straightConnector1">
            <a:avLst/>
          </a:prstGeom>
          <a:noFill/>
          <a:ln w="9525" cap="flat" cmpd="sng">
            <a:solidFill>
              <a:srgbClr val="D8D8D8"/>
            </a:solidFill>
            <a:prstDash val="solid"/>
            <a:miter lim="800000"/>
            <a:headEnd type="none" w="sm" len="sm"/>
            <a:tailEnd type="none" w="sm" len="sm"/>
          </a:ln>
        </p:spPr>
      </p:cxnSp>
      <p:cxnSp>
        <p:nvCxnSpPr>
          <p:cNvPr id="437" name="Google Shape;437;p12"/>
          <p:cNvCxnSpPr/>
          <p:nvPr/>
        </p:nvCxnSpPr>
        <p:spPr>
          <a:xfrm>
            <a:off x="1257328" y="7449149"/>
            <a:ext cx="4487063" cy="0"/>
          </a:xfrm>
          <a:prstGeom prst="straightConnector1">
            <a:avLst/>
          </a:prstGeom>
          <a:noFill/>
          <a:ln w="9525" cap="flat" cmpd="sng">
            <a:solidFill>
              <a:srgbClr val="D8D8D8"/>
            </a:solidFill>
            <a:prstDash val="solid"/>
            <a:miter lim="800000"/>
            <a:headEnd type="none" w="sm" len="sm"/>
            <a:tailEnd type="none" w="sm" len="sm"/>
          </a:ln>
        </p:spPr>
      </p:cxnSp>
      <p:cxnSp>
        <p:nvCxnSpPr>
          <p:cNvPr id="438" name="Google Shape;438;p12"/>
          <p:cNvCxnSpPr/>
          <p:nvPr/>
        </p:nvCxnSpPr>
        <p:spPr>
          <a:xfrm>
            <a:off x="1257328" y="7908548"/>
            <a:ext cx="4487063" cy="0"/>
          </a:xfrm>
          <a:prstGeom prst="straightConnector1">
            <a:avLst/>
          </a:prstGeom>
          <a:noFill/>
          <a:ln w="9525" cap="flat" cmpd="sng">
            <a:solidFill>
              <a:srgbClr val="D8D8D8"/>
            </a:solidFill>
            <a:prstDash val="solid"/>
            <a:miter lim="800000"/>
            <a:headEnd type="none" w="sm" len="sm"/>
            <a:tailEnd type="none" w="sm" len="sm"/>
          </a:ln>
        </p:spPr>
      </p:cxnSp>
      <p:cxnSp>
        <p:nvCxnSpPr>
          <p:cNvPr id="439" name="Google Shape;439;p12"/>
          <p:cNvCxnSpPr/>
          <p:nvPr/>
        </p:nvCxnSpPr>
        <p:spPr>
          <a:xfrm>
            <a:off x="1257328" y="8376581"/>
            <a:ext cx="4487063" cy="0"/>
          </a:xfrm>
          <a:prstGeom prst="straightConnector1">
            <a:avLst/>
          </a:prstGeom>
          <a:noFill/>
          <a:ln w="9525" cap="flat" cmpd="sng">
            <a:solidFill>
              <a:srgbClr val="D8D8D8"/>
            </a:solidFill>
            <a:prstDash val="solid"/>
            <a:miter lim="800000"/>
            <a:headEnd type="none" w="sm" len="sm"/>
            <a:tailEnd type="none" w="sm" len="sm"/>
          </a:ln>
        </p:spPr>
      </p:cxnSp>
      <p:sp>
        <p:nvSpPr>
          <p:cNvPr id="440" name="Google Shape;440;p12"/>
          <p:cNvSpPr txBox="1"/>
          <p:nvPr/>
        </p:nvSpPr>
        <p:spPr>
          <a:xfrm>
            <a:off x="1198201" y="1314597"/>
            <a:ext cx="2828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ESTADO ATUAL</a:t>
            </a:r>
            <a:endParaRPr/>
          </a:p>
        </p:txBody>
      </p:sp>
      <p:sp>
        <p:nvSpPr>
          <p:cNvPr id="441" name="Google Shape;441;p12"/>
          <p:cNvSpPr txBox="1"/>
          <p:nvPr/>
        </p:nvSpPr>
        <p:spPr>
          <a:xfrm>
            <a:off x="1198197" y="1657808"/>
            <a:ext cx="4546200" cy="4617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Abaixo, listamos algumas métricas atuais do Reportei, a fim de compará-las posteriormente com os objetivos do planejamento e desenhar cenários mais próximos da realidade.</a:t>
            </a:r>
            <a:endParaRPr sz="1200" baseline="30000" dirty="0">
              <a:solidFill>
                <a:schemeClr val="dk1"/>
              </a:solidFill>
              <a:latin typeface="Calibri"/>
              <a:ea typeface="Calibri"/>
              <a:cs typeface="Calibri"/>
              <a:sym typeface="Calibri"/>
            </a:endParaRPr>
          </a:p>
        </p:txBody>
      </p:sp>
      <p:graphicFrame>
        <p:nvGraphicFramePr>
          <p:cNvPr id="442" name="Google Shape;442;p12"/>
          <p:cNvGraphicFramePr/>
          <p:nvPr>
            <p:extLst>
              <p:ext uri="{D42A27DB-BD31-4B8C-83A1-F6EECF244321}">
                <p14:modId xmlns:p14="http://schemas.microsoft.com/office/powerpoint/2010/main" val="1271666255"/>
              </p:ext>
            </p:extLst>
          </p:nvPr>
        </p:nvGraphicFramePr>
        <p:xfrm>
          <a:off x="1257328" y="2172376"/>
          <a:ext cx="4487075" cy="2213925"/>
        </p:xfrm>
        <a:graphic>
          <a:graphicData uri="http://schemas.openxmlformats.org/drawingml/2006/table">
            <a:tbl>
              <a:tblPr>
                <a:noFill/>
                <a:tableStyleId>{F314956F-52B6-4150-9710-F502359A8679}</a:tableStyleId>
              </a:tblPr>
              <a:tblGrid>
                <a:gridCol w="1766675">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1035000">
                  <a:extLst>
                    <a:ext uri="{9D8B030D-6E8A-4147-A177-3AD203B41FA5}">
                      <a16:colId xmlns:a16="http://schemas.microsoft.com/office/drawing/2014/main" val="20002"/>
                    </a:ext>
                  </a:extLst>
                </a:gridCol>
                <a:gridCol w="785400">
                  <a:extLst>
                    <a:ext uri="{9D8B030D-6E8A-4147-A177-3AD203B41FA5}">
                      <a16:colId xmlns:a16="http://schemas.microsoft.com/office/drawing/2014/main" val="20003"/>
                    </a:ext>
                  </a:extLst>
                </a:gridCol>
              </a:tblGrid>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NÚMERO DE CLIENTES ATIVOS</a:t>
                      </a:r>
                      <a:endParaRPr sz="11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gridSpan="3">
                  <a:txBody>
                    <a:bodyPr/>
                    <a:lstStyle/>
                    <a:p>
                      <a:pPr marL="0" marR="0" lvl="0" indent="0" algn="l" rtl="0">
                        <a:spcBef>
                          <a:spcPts val="0"/>
                        </a:spcBef>
                        <a:spcAft>
                          <a:spcPts val="0"/>
                        </a:spcAft>
                        <a:buNone/>
                      </a:pPr>
                      <a:r>
                        <a:rPr lang="pt-BR" sz="900">
                          <a:latin typeface="Calibri"/>
                          <a:ea typeface="Calibri"/>
                          <a:cs typeface="Calibri"/>
                          <a:sym typeface="Calibri"/>
                        </a:rPr>
                        <a:t>XXXX</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NÚMERO DE TRIALS MENSAIS</a:t>
                      </a:r>
                      <a:endParaRPr sz="11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gridSpan="3">
                  <a:txBody>
                    <a:bodyPr/>
                    <a:lstStyle/>
                    <a:p>
                      <a:pPr marL="0" marR="0" lvl="0" indent="0" algn="l" rtl="0">
                        <a:spcBef>
                          <a:spcPts val="0"/>
                        </a:spcBef>
                        <a:spcAft>
                          <a:spcPts val="0"/>
                        </a:spcAft>
                        <a:buNone/>
                      </a:pPr>
                      <a:r>
                        <a:rPr lang="pt-BR" sz="900">
                          <a:latin typeface="Calibri"/>
                          <a:ea typeface="Calibri"/>
                          <a:cs typeface="Calibri"/>
                          <a:sym typeface="Calibri"/>
                        </a:rPr>
                        <a:t>XXXXX</a:t>
                      </a:r>
                      <a:endParaRPr sz="900" u="none" strike="noStrike" cap="none">
                        <a:latin typeface="Calibri"/>
                        <a:ea typeface="Calibri"/>
                        <a:cs typeface="Calibri"/>
                        <a:sym typeface="Calibri"/>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1"/>
                  </a:ext>
                </a:extLst>
              </a:tr>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NOVOS ASSINANTES / MÊS</a:t>
                      </a:r>
                      <a:endParaRPr sz="7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gridSpan="3">
                  <a:txBody>
                    <a:bodyPr/>
                    <a:lstStyle/>
                    <a:p>
                      <a:pPr marL="0" marR="0" lvl="0" indent="0" algn="l" rtl="0">
                        <a:spcBef>
                          <a:spcPts val="0"/>
                        </a:spcBef>
                        <a:spcAft>
                          <a:spcPts val="0"/>
                        </a:spcAft>
                        <a:buNone/>
                      </a:pPr>
                      <a:r>
                        <a:rPr lang="pt-BR" sz="900">
                          <a:latin typeface="Calibri"/>
                          <a:ea typeface="Calibri"/>
                          <a:cs typeface="Calibri"/>
                          <a:sym typeface="Calibri"/>
                        </a:rPr>
                        <a:t>XXXXXXXXXXXX</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2"/>
                  </a:ext>
                </a:extLst>
              </a:tr>
              <a:tr h="316275">
                <a:tc>
                  <a:txBody>
                    <a:bodyPr/>
                    <a:lstStyle/>
                    <a:p>
                      <a:pPr marL="0" marR="0" lvl="0" indent="0" algn="l" rtl="0">
                        <a:spcBef>
                          <a:spcPts val="0"/>
                        </a:spcBef>
                        <a:spcAft>
                          <a:spcPts val="0"/>
                        </a:spcAft>
                        <a:buNone/>
                      </a:pPr>
                      <a:r>
                        <a:rPr lang="pt-BR" sz="700" u="none" strike="noStrike" cap="none">
                          <a:latin typeface="Open Sans ExtraBold"/>
                          <a:ea typeface="Open Sans ExtraBold"/>
                          <a:cs typeface="Open Sans ExtraBold"/>
                          <a:sym typeface="Open Sans ExtraBold"/>
                        </a:rPr>
                        <a:t>NPS MÉDIO</a:t>
                      </a:r>
                      <a:endParaRPr sz="7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gridSpan="3">
                  <a:txBody>
                    <a:bodyPr/>
                    <a:lstStyle/>
                    <a:p>
                      <a:pPr marL="0" marR="0" lvl="0" indent="0" algn="l" rtl="0">
                        <a:spcBef>
                          <a:spcPts val="0"/>
                        </a:spcBef>
                        <a:spcAft>
                          <a:spcPts val="0"/>
                        </a:spcAft>
                        <a:buNone/>
                      </a:pPr>
                      <a:r>
                        <a:rPr lang="pt-BR" sz="900">
                          <a:latin typeface="Calibri"/>
                          <a:ea typeface="Calibri"/>
                          <a:cs typeface="Calibri"/>
                          <a:sym typeface="Calibri"/>
                        </a:rPr>
                        <a:t>XXXXXXXXX</a:t>
                      </a:r>
                      <a:endParaRPr sz="900" u="none" strike="noStrike" cap="none">
                        <a:latin typeface="Calibri"/>
                        <a:ea typeface="Calibri"/>
                        <a:cs typeface="Calibri"/>
                        <a:sym typeface="Calibri"/>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3"/>
                  </a:ext>
                </a:extLst>
              </a:tr>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TAXA DE CHURN:</a:t>
                      </a:r>
                      <a:endParaRPr sz="7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pt-BR" sz="900"/>
                        <a:t>XX</a:t>
                      </a:r>
                      <a:r>
                        <a:rPr lang="pt-BR" sz="900" u="none" strike="noStrike" cap="none"/>
                        <a:t>%</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LIFETIME VALUE:</a:t>
                      </a:r>
                      <a:endParaRPr sz="11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pt-BR" sz="900" u="none" strike="noStrike" cap="none"/>
                        <a:t>R$</a:t>
                      </a:r>
                      <a:r>
                        <a:rPr lang="pt-BR" sz="900"/>
                        <a:t>XXX</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CAC MÉDIO:</a:t>
                      </a:r>
                      <a:endParaRPr sz="7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pt-BR" sz="900" u="none" strike="noStrike" cap="none"/>
                        <a:t>R$</a:t>
                      </a:r>
                      <a:r>
                        <a:rPr lang="pt-BR" sz="900"/>
                        <a:t>XXXX</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LIFETIME:</a:t>
                      </a:r>
                      <a:endParaRPr sz="11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pt-BR" sz="900"/>
                        <a:t>XXXX</a:t>
                      </a:r>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16275">
                <a:tc>
                  <a:txBody>
                    <a:bodyPr/>
                    <a:lstStyle/>
                    <a:p>
                      <a:pPr marL="0" marR="0" lvl="0" indent="0" algn="l" rtl="0">
                        <a:spcBef>
                          <a:spcPts val="0"/>
                        </a:spcBef>
                        <a:spcAft>
                          <a:spcPts val="0"/>
                        </a:spcAft>
                        <a:buNone/>
                      </a:pPr>
                      <a:r>
                        <a:rPr lang="pt-BR" sz="700" b="1" i="0" u="none" strike="noStrike" cap="none">
                          <a:solidFill>
                            <a:srgbClr val="000000"/>
                          </a:solidFill>
                          <a:latin typeface="Open Sans ExtraBold"/>
                          <a:ea typeface="Open Sans ExtraBold"/>
                          <a:cs typeface="Open Sans ExtraBold"/>
                          <a:sym typeface="Open Sans ExtraBold"/>
                        </a:rPr>
                        <a:t>CONVERSÃO FUNIL:</a:t>
                      </a:r>
                      <a:endParaRPr sz="700" u="none" strike="noStrike" cap="none">
                        <a:latin typeface="Open Sans ExtraBold"/>
                        <a:ea typeface="Open Sans ExtraBold"/>
                        <a:cs typeface="Open Sans ExtraBold"/>
                        <a:sym typeface="Open Sans ExtraBold"/>
                      </a:endParaRPr>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FEFEF"/>
                    </a:solidFill>
                  </a:tcPr>
                </a:tc>
                <a:tc gridSpan="3">
                  <a:txBody>
                    <a:bodyPr/>
                    <a:lstStyle/>
                    <a:p>
                      <a:pPr marL="0" marR="0" lvl="0" indent="0" algn="l" rtl="0">
                        <a:spcBef>
                          <a:spcPts val="0"/>
                        </a:spcBef>
                        <a:spcAft>
                          <a:spcPts val="0"/>
                        </a:spcAft>
                        <a:buNone/>
                      </a:pPr>
                      <a:r>
                        <a:rPr lang="pt-BR" sz="900"/>
                        <a:t>XXXXX</a:t>
                      </a:r>
                      <a:endParaRPr sz="900" u="none" strike="noStrike" cap="none"/>
                    </a:p>
                  </a:txBody>
                  <a:tcPr marL="64325" marR="64325" marT="42900" marB="4290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6"/>
                  </a:ext>
                </a:extLst>
              </a:tr>
            </a:tbl>
          </a:graphicData>
        </a:graphic>
      </p:graphicFrame>
      <p:pic>
        <p:nvPicPr>
          <p:cNvPr id="444" name="Google Shape;444;p12"/>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445" name="Google Shape;445;p1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4" name="Google Shape;92;p1">
            <a:extLst>
              <a:ext uri="{FF2B5EF4-FFF2-40B4-BE49-F238E27FC236}">
                <a16:creationId xmlns:a16="http://schemas.microsoft.com/office/drawing/2014/main" id="{A836F2B6-37B0-496C-9445-0D10644B01FB}"/>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3"/>
          <p:cNvSpPr/>
          <p:nvPr/>
        </p:nvSpPr>
        <p:spPr>
          <a:xfrm>
            <a:off x="1244189" y="3675723"/>
            <a:ext cx="4507500" cy="2331600"/>
          </a:xfrm>
          <a:prstGeom prst="rect">
            <a:avLst/>
          </a:prstGeom>
          <a:solidFill>
            <a:srgbClr val="5681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a:t>
            </a:fld>
            <a:endParaRPr/>
          </a:p>
        </p:txBody>
      </p:sp>
      <p:sp>
        <p:nvSpPr>
          <p:cNvPr id="453" name="Google Shape;453;p13"/>
          <p:cNvSpPr txBox="1"/>
          <p:nvPr/>
        </p:nvSpPr>
        <p:spPr>
          <a:xfrm>
            <a:off x="1211203" y="1424872"/>
            <a:ext cx="15489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MANIFESTO</a:t>
            </a:r>
            <a:endParaRPr/>
          </a:p>
        </p:txBody>
      </p:sp>
      <p:sp>
        <p:nvSpPr>
          <p:cNvPr id="454" name="Google Shape;454;p13"/>
          <p:cNvSpPr txBox="1"/>
          <p:nvPr/>
        </p:nvSpPr>
        <p:spPr>
          <a:xfrm>
            <a:off x="1603126" y="3969354"/>
            <a:ext cx="3800915" cy="184661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i="1" baseline="30000" dirty="0">
                <a:solidFill>
                  <a:schemeClr val="bg1"/>
                </a:solidFill>
                <a:latin typeface="Calibri"/>
                <a:ea typeface="Calibri"/>
                <a:cs typeface="Calibri"/>
                <a:sym typeface="Calibri"/>
              </a:rPr>
              <a:t>Acreditamos que a informação transforma negócios e constrói um ecossistema empreendedor mais sólido e maduro. Nosso propósito é propiciar um ambiente prático e eficiente para que nossos usuários possam ter em mãos fundamento para a tomada de decisão. A plataforma do Reportei entrega métricas relevantes sobre a presença digital do cliente, permitindo que estes possam adaptar suas ações, desenvolvendo campanhas digitais cada vez mais estratégicas e orientada a resultados, disseminando uma cultura data-</a:t>
            </a:r>
            <a:r>
              <a:rPr lang="pt-BR" sz="1200" i="1" baseline="30000" dirty="0" err="1">
                <a:solidFill>
                  <a:schemeClr val="bg1"/>
                </a:solidFill>
                <a:latin typeface="Calibri"/>
                <a:ea typeface="Calibri"/>
                <a:cs typeface="Calibri"/>
                <a:sym typeface="Calibri"/>
              </a:rPr>
              <a:t>driven</a:t>
            </a:r>
            <a:r>
              <a:rPr lang="pt-BR" sz="1200" i="1" baseline="30000" dirty="0">
                <a:solidFill>
                  <a:schemeClr val="bg1"/>
                </a:solidFill>
                <a:latin typeface="Calibri"/>
                <a:ea typeface="Calibri"/>
                <a:cs typeface="Calibri"/>
                <a:sym typeface="Calibri"/>
              </a:rPr>
              <a:t>. Além disso, contamos com diferentes frentes de educação, levando conhecimento teórico e tácito para a comunidade, fortalecendo como um todo o setor de marketing e vendas dos mais variados negócios ao redor do mundo.</a:t>
            </a:r>
            <a:endParaRPr sz="1200" i="1" dirty="0">
              <a:solidFill>
                <a:schemeClr val="bg1"/>
              </a:solidFill>
              <a:latin typeface="Calibri"/>
              <a:ea typeface="Calibri"/>
              <a:cs typeface="Calibri"/>
              <a:sym typeface="Calibri"/>
            </a:endParaRPr>
          </a:p>
        </p:txBody>
      </p:sp>
      <p:pic>
        <p:nvPicPr>
          <p:cNvPr id="455" name="Google Shape;455;p13"/>
          <p:cNvPicPr preferRelativeResize="0"/>
          <p:nvPr/>
        </p:nvPicPr>
        <p:blipFill rotWithShape="1">
          <a:blip r:embed="rId3">
            <a:alphaModFix/>
          </a:blip>
          <a:srcRect/>
          <a:stretch/>
        </p:blipFill>
        <p:spPr>
          <a:xfrm>
            <a:off x="4920936" y="5769264"/>
            <a:ext cx="1004577" cy="80010"/>
          </a:xfrm>
          <a:prstGeom prst="rect">
            <a:avLst/>
          </a:prstGeom>
          <a:noFill/>
          <a:ln>
            <a:noFill/>
          </a:ln>
        </p:spPr>
      </p:pic>
      <p:sp>
        <p:nvSpPr>
          <p:cNvPr id="456" name="Google Shape;456;p13"/>
          <p:cNvSpPr txBox="1"/>
          <p:nvPr/>
        </p:nvSpPr>
        <p:spPr>
          <a:xfrm>
            <a:off x="1224000" y="6301299"/>
            <a:ext cx="1441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PILARES</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DA MARCA</a:t>
            </a:r>
            <a:endParaRPr/>
          </a:p>
        </p:txBody>
      </p:sp>
      <p:sp>
        <p:nvSpPr>
          <p:cNvPr id="457" name="Google Shape;457;p13"/>
          <p:cNvSpPr txBox="1"/>
          <p:nvPr/>
        </p:nvSpPr>
        <p:spPr>
          <a:xfrm>
            <a:off x="1224000" y="6964586"/>
            <a:ext cx="2631950" cy="129262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Os pilares da marca são como as palavras-chave. Elas sempre devem estar em sintonia com as ações da empresa. Esses termos devem ser considerados em todas as estratégias, seja na criação da logo, na elaboração de conteúdos relevantes, nas embalagens dos produtos, na comunicação e no posicionamento da empresa.</a:t>
            </a:r>
            <a:endParaRPr sz="1200" dirty="0"/>
          </a:p>
        </p:txBody>
      </p:sp>
      <p:sp>
        <p:nvSpPr>
          <p:cNvPr id="458" name="Google Shape;458;p13"/>
          <p:cNvSpPr/>
          <p:nvPr/>
        </p:nvSpPr>
        <p:spPr>
          <a:xfrm>
            <a:off x="4395805" y="6347918"/>
            <a:ext cx="14448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460000"/>
              </a:lnSpc>
              <a:spcBef>
                <a:spcPts val="0"/>
              </a:spcBef>
              <a:spcAft>
                <a:spcPts val="0"/>
              </a:spcAft>
              <a:buNone/>
            </a:pPr>
            <a:r>
              <a:rPr lang="pt-BR" sz="800" dirty="0">
                <a:solidFill>
                  <a:srgbClr val="2F64E0"/>
                </a:solidFill>
                <a:latin typeface="Open Sans ExtraBold"/>
                <a:ea typeface="Open Sans ExtraBold"/>
                <a:cs typeface="Open Sans ExtraBold"/>
                <a:sym typeface="Open Sans ExtraBold"/>
              </a:rPr>
              <a:t>EXPERIÊNCIA </a:t>
            </a:r>
            <a:endParaRPr dirty="0">
              <a:latin typeface="Open Sans ExtraBold"/>
              <a:ea typeface="Open Sans ExtraBold"/>
              <a:cs typeface="Open Sans ExtraBold"/>
              <a:sym typeface="Open Sans ExtraBold"/>
            </a:endParaRPr>
          </a:p>
          <a:p>
            <a:pPr marL="0" marR="0" lvl="0" indent="0" algn="l" rtl="0">
              <a:lnSpc>
                <a:spcPct val="460000"/>
              </a:lnSpc>
              <a:spcBef>
                <a:spcPts val="0"/>
              </a:spcBef>
              <a:spcAft>
                <a:spcPts val="0"/>
              </a:spcAft>
              <a:buNone/>
            </a:pPr>
            <a:r>
              <a:rPr lang="pt-BR" sz="800" dirty="0">
                <a:solidFill>
                  <a:srgbClr val="2F64E0"/>
                </a:solidFill>
                <a:latin typeface="Open Sans ExtraBold"/>
                <a:ea typeface="Open Sans ExtraBold"/>
                <a:cs typeface="Open Sans ExtraBold"/>
                <a:sym typeface="Open Sans ExtraBold"/>
              </a:rPr>
              <a:t>EDUCAÇÃO</a:t>
            </a:r>
            <a:endParaRPr dirty="0">
              <a:latin typeface="Open Sans ExtraBold"/>
              <a:ea typeface="Open Sans ExtraBold"/>
              <a:cs typeface="Open Sans ExtraBold"/>
              <a:sym typeface="Open Sans ExtraBold"/>
            </a:endParaRPr>
          </a:p>
          <a:p>
            <a:pPr marL="0" marR="0" lvl="0" indent="0" algn="l" rtl="0">
              <a:lnSpc>
                <a:spcPct val="460000"/>
              </a:lnSpc>
              <a:spcBef>
                <a:spcPts val="0"/>
              </a:spcBef>
              <a:spcAft>
                <a:spcPts val="0"/>
              </a:spcAft>
              <a:buNone/>
            </a:pPr>
            <a:r>
              <a:rPr lang="pt-BR" sz="800" dirty="0">
                <a:solidFill>
                  <a:srgbClr val="2F64E0"/>
                </a:solidFill>
                <a:latin typeface="Open Sans ExtraBold"/>
                <a:ea typeface="Open Sans ExtraBold"/>
                <a:cs typeface="Open Sans ExtraBold"/>
                <a:sym typeface="Open Sans ExtraBold"/>
              </a:rPr>
              <a:t>AGILIDADE</a:t>
            </a:r>
            <a:endParaRPr dirty="0">
              <a:latin typeface="Open Sans ExtraBold"/>
              <a:ea typeface="Open Sans ExtraBold"/>
              <a:cs typeface="Open Sans ExtraBold"/>
              <a:sym typeface="Open Sans ExtraBold"/>
            </a:endParaRPr>
          </a:p>
        </p:txBody>
      </p:sp>
      <p:sp>
        <p:nvSpPr>
          <p:cNvPr id="459" name="Google Shape;459;p13"/>
          <p:cNvSpPr/>
          <p:nvPr/>
        </p:nvSpPr>
        <p:spPr>
          <a:xfrm>
            <a:off x="4034330" y="6586447"/>
            <a:ext cx="225000" cy="1511400"/>
          </a:xfrm>
          <a:prstGeom prst="leftBrace">
            <a:avLst>
              <a:gd name="adj1" fmla="val 2854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F64E0"/>
              </a:solidFill>
              <a:latin typeface="Calibri"/>
              <a:ea typeface="Calibri"/>
              <a:cs typeface="Calibri"/>
              <a:sym typeface="Calibri"/>
            </a:endParaRPr>
          </a:p>
        </p:txBody>
      </p:sp>
      <p:grpSp>
        <p:nvGrpSpPr>
          <p:cNvPr id="2" name="Agrupar 1">
            <a:extLst>
              <a:ext uri="{FF2B5EF4-FFF2-40B4-BE49-F238E27FC236}">
                <a16:creationId xmlns:a16="http://schemas.microsoft.com/office/drawing/2014/main" id="{FE514C0A-DBD1-4AF6-AC62-C160890C25A6}"/>
              </a:ext>
            </a:extLst>
          </p:cNvPr>
          <p:cNvGrpSpPr/>
          <p:nvPr/>
        </p:nvGrpSpPr>
        <p:grpSpPr>
          <a:xfrm>
            <a:off x="4355391" y="7032221"/>
            <a:ext cx="1230864" cy="571500"/>
            <a:chOff x="4226686" y="7266461"/>
            <a:chExt cx="1497300" cy="571500"/>
          </a:xfrm>
        </p:grpSpPr>
        <p:cxnSp>
          <p:nvCxnSpPr>
            <p:cNvPr id="460" name="Google Shape;460;p13"/>
            <p:cNvCxnSpPr/>
            <p:nvPr/>
          </p:nvCxnSpPr>
          <p:spPr>
            <a:xfrm>
              <a:off x="4226686" y="7266461"/>
              <a:ext cx="1497300" cy="0"/>
            </a:xfrm>
            <a:prstGeom prst="straightConnector1">
              <a:avLst/>
            </a:prstGeom>
            <a:noFill/>
            <a:ln w="9525" cap="flat" cmpd="sng">
              <a:solidFill>
                <a:srgbClr val="2F64E0"/>
              </a:solidFill>
              <a:prstDash val="dash"/>
              <a:miter lim="800000"/>
              <a:headEnd type="none" w="sm" len="sm"/>
              <a:tailEnd type="none" w="sm" len="sm"/>
            </a:ln>
          </p:spPr>
        </p:cxnSp>
        <p:cxnSp>
          <p:nvCxnSpPr>
            <p:cNvPr id="461" name="Google Shape;461;p13"/>
            <p:cNvCxnSpPr/>
            <p:nvPr/>
          </p:nvCxnSpPr>
          <p:spPr>
            <a:xfrm>
              <a:off x="4226686" y="7837961"/>
              <a:ext cx="1497300" cy="0"/>
            </a:xfrm>
            <a:prstGeom prst="straightConnector1">
              <a:avLst/>
            </a:prstGeom>
            <a:noFill/>
            <a:ln w="9525" cap="flat" cmpd="sng">
              <a:solidFill>
                <a:srgbClr val="2F64E0"/>
              </a:solidFill>
              <a:prstDash val="dash"/>
              <a:miter lim="800000"/>
              <a:headEnd type="none" w="sm" len="sm"/>
              <a:tailEnd type="none" w="sm" len="sm"/>
            </a:ln>
          </p:spPr>
        </p:cxnSp>
      </p:grpSp>
      <p:sp>
        <p:nvSpPr>
          <p:cNvPr id="462" name="Google Shape;462;p13"/>
          <p:cNvSpPr txBox="1"/>
          <p:nvPr/>
        </p:nvSpPr>
        <p:spPr>
          <a:xfrm>
            <a:off x="1223962" y="1781931"/>
            <a:ext cx="4540500"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O manifesto da marca é uma declaração pública de intenções, motivações e visões. Onde se declara publicamente as crenças da marca, suas causas e pontos de vista. Nada mais é que uma declaração da essência de uma organização para atrair mais pessoas para seu universo.</a:t>
            </a:r>
            <a:endParaRPr sz="1200" dirty="0"/>
          </a:p>
          <a:p>
            <a:pPr marL="0" marR="0" lvl="0" indent="0" algn="just" rtl="0">
              <a:lnSpc>
                <a:spcPct val="1500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Embora nem toda empresa precise de um manifesto, o manifesto da marca é fundamental no posicionamento. A linguagem que forma o manifesto ajuda a orientar, engajar e animar os funcionários à medida que compartilham a marca com o mundo, além de inspirar e conectar os consumidores que interagem com a empresa. Sabendo disso, o manifesto do Reportei se constrói da seguinte maneira:</a:t>
            </a:r>
            <a:endParaRPr sz="1200" dirty="0">
              <a:solidFill>
                <a:schemeClr val="dk1"/>
              </a:solidFill>
              <a:latin typeface="Calibri"/>
              <a:ea typeface="Calibri"/>
              <a:cs typeface="Calibri"/>
              <a:sym typeface="Calibri"/>
            </a:endParaRPr>
          </a:p>
        </p:txBody>
      </p:sp>
      <p:pic>
        <p:nvPicPr>
          <p:cNvPr id="465" name="Google Shape;465;p13"/>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466" name="Google Shape;466;p1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 name="Google Shape;92;p1">
            <a:extLst>
              <a:ext uri="{FF2B5EF4-FFF2-40B4-BE49-F238E27FC236}">
                <a16:creationId xmlns:a16="http://schemas.microsoft.com/office/drawing/2014/main" id="{8A594F40-5983-4D32-A922-5BA12FCE5A30}"/>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14</a:t>
            </a:fld>
            <a:endParaRPr/>
          </a:p>
        </p:txBody>
      </p:sp>
      <p:sp>
        <p:nvSpPr>
          <p:cNvPr id="472" name="Google Shape;472;p14"/>
          <p:cNvSpPr txBox="1"/>
          <p:nvPr/>
        </p:nvSpPr>
        <p:spPr>
          <a:xfrm>
            <a:off x="1224000" y="1483894"/>
            <a:ext cx="2610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ESSÊNCIA DA MARCA</a:t>
            </a:r>
            <a:endParaRPr/>
          </a:p>
        </p:txBody>
      </p:sp>
      <p:sp>
        <p:nvSpPr>
          <p:cNvPr id="473" name="Google Shape;473;p14"/>
          <p:cNvSpPr txBox="1"/>
          <p:nvPr/>
        </p:nvSpPr>
        <p:spPr>
          <a:xfrm>
            <a:off x="1224000" y="1887541"/>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essência da marca é como ligamos emocionalmente o público com ela, ela caracteriza o que o negócio representa na mente dos clientes e seus pontos de contato. Em geral, a essência incorpora competências fundamentais da empresa, sua cultura e seus valores. Sempre que os clientes pensarem na marca, deverão lembrar de sua essência o que ela representa.</a:t>
            </a:r>
            <a:endParaRPr sz="1200" dirty="0">
              <a:solidFill>
                <a:schemeClr val="dk1"/>
              </a:solidFill>
              <a:latin typeface="Calibri"/>
              <a:ea typeface="Calibri"/>
              <a:cs typeface="Calibri"/>
              <a:sym typeface="Calibri"/>
            </a:endParaRPr>
          </a:p>
        </p:txBody>
      </p:sp>
      <p:sp>
        <p:nvSpPr>
          <p:cNvPr id="474" name="Google Shape;474;p14"/>
          <p:cNvSpPr txBox="1"/>
          <p:nvPr/>
        </p:nvSpPr>
        <p:spPr>
          <a:xfrm>
            <a:off x="1224000" y="3057701"/>
            <a:ext cx="1244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01.</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FOCAMOS NA</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EXPERIÊNCIA</a:t>
            </a:r>
            <a:endParaRPr/>
          </a:p>
        </p:txBody>
      </p:sp>
      <p:sp>
        <p:nvSpPr>
          <p:cNvPr id="475" name="Google Shape;475;p14"/>
          <p:cNvSpPr txBox="1"/>
          <p:nvPr/>
        </p:nvSpPr>
        <p:spPr>
          <a:xfrm>
            <a:off x="1224000" y="3736235"/>
            <a:ext cx="26103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Sabemos das inúmeras dificuldades que nossos clientes enfrentam no dia a dia e não queremos ser mais um problema na vida deles. Por isso, temos o compromisso de gerar experiências boas antes, durante e depois da venda.</a:t>
            </a:r>
            <a:endParaRPr sz="1200" dirty="0"/>
          </a:p>
        </p:txBody>
      </p:sp>
      <p:sp>
        <p:nvSpPr>
          <p:cNvPr id="476" name="Google Shape;476;p14"/>
          <p:cNvSpPr txBox="1"/>
          <p:nvPr/>
        </p:nvSpPr>
        <p:spPr>
          <a:xfrm>
            <a:off x="1224000" y="4781269"/>
            <a:ext cx="1624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02.</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ENSINAMOS TUDO</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QUE SABEMOS</a:t>
            </a:r>
            <a:endParaRPr/>
          </a:p>
        </p:txBody>
      </p:sp>
      <p:sp>
        <p:nvSpPr>
          <p:cNvPr id="477" name="Google Shape;477;p14"/>
          <p:cNvSpPr txBox="1"/>
          <p:nvPr/>
        </p:nvSpPr>
        <p:spPr>
          <a:xfrm>
            <a:off x="1224000" y="5465150"/>
            <a:ext cx="26103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Educação está no nosso DNA. Sempre que pudermos seremos o mais didáticos possível com nossos clientes, fornecedores e funcionários, com o propósito de descentralizar o conhecimento e levar informação de fácil compreensão à todos.</a:t>
            </a:r>
            <a:endParaRPr sz="1200"/>
          </a:p>
        </p:txBody>
      </p:sp>
      <p:sp>
        <p:nvSpPr>
          <p:cNvPr id="478" name="Google Shape;478;p14"/>
          <p:cNvSpPr txBox="1"/>
          <p:nvPr/>
        </p:nvSpPr>
        <p:spPr>
          <a:xfrm>
            <a:off x="1224000" y="6634132"/>
            <a:ext cx="1877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03.</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SOMOS ÁGEIS SEM</a:t>
            </a:r>
            <a:br>
              <a:rPr lang="pt-BR" sz="1200">
                <a:solidFill>
                  <a:schemeClr val="dk1"/>
                </a:solidFill>
                <a:latin typeface="Open Sans ExtraBold"/>
                <a:ea typeface="Open Sans ExtraBold"/>
                <a:cs typeface="Open Sans ExtraBold"/>
                <a:sym typeface="Open Sans ExtraBold"/>
              </a:rPr>
            </a:br>
            <a:r>
              <a:rPr lang="pt-BR" sz="1200">
                <a:solidFill>
                  <a:schemeClr val="dk1"/>
                </a:solidFill>
                <a:latin typeface="Open Sans ExtraBold"/>
                <a:ea typeface="Open Sans ExtraBold"/>
                <a:cs typeface="Open Sans ExtraBold"/>
                <a:sym typeface="Open Sans ExtraBold"/>
              </a:rPr>
              <a:t>PERDER A QUALIDADE</a:t>
            </a:r>
            <a:endParaRPr/>
          </a:p>
        </p:txBody>
      </p:sp>
      <p:sp>
        <p:nvSpPr>
          <p:cNvPr id="479" name="Google Shape;479;p14"/>
          <p:cNvSpPr txBox="1"/>
          <p:nvPr/>
        </p:nvSpPr>
        <p:spPr>
          <a:xfrm>
            <a:off x="1224000" y="7276175"/>
            <a:ext cx="26103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 mundo está em constante mutação e não somos de deixar o bonde passar. Por isso somos ágeis nas mudanças e estamos sempre em constante movimento, nos adaptando as mudanças do mercado e entregando sempre a solução mais atual possível para nossos clientes.</a:t>
            </a:r>
            <a:endParaRPr sz="1200"/>
          </a:p>
        </p:txBody>
      </p:sp>
      <p:sp>
        <p:nvSpPr>
          <p:cNvPr id="480" name="Google Shape;480;p14"/>
          <p:cNvSpPr/>
          <p:nvPr/>
        </p:nvSpPr>
        <p:spPr>
          <a:xfrm>
            <a:off x="4052125" y="2988025"/>
            <a:ext cx="1784400" cy="5218800"/>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14"/>
          <p:cNvSpPr txBox="1"/>
          <p:nvPr/>
        </p:nvSpPr>
        <p:spPr>
          <a:xfrm>
            <a:off x="4443777" y="4117901"/>
            <a:ext cx="977100" cy="36018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Experiência</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Educação</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Agilidade</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Proximidade</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Crescimento</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Segurança</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Inquietação</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Resultados</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Personalização</a:t>
            </a:r>
            <a:endParaRPr/>
          </a:p>
          <a:p>
            <a:pPr marL="171450" marR="0" lvl="0" indent="-171450" algn="l" rtl="0">
              <a:lnSpc>
                <a:spcPct val="200000"/>
              </a:lnSpc>
              <a:spcBef>
                <a:spcPts val="0"/>
              </a:spcBef>
              <a:spcAft>
                <a:spcPts val="0"/>
              </a:spcAft>
              <a:buClr>
                <a:schemeClr val="lt1"/>
              </a:buClr>
              <a:buSzPts val="1200"/>
              <a:buFont typeface="Noto Sans Symbols"/>
              <a:buChar char="▪"/>
            </a:pPr>
            <a:r>
              <a:rPr lang="pt-BR" sz="1200" baseline="30000">
                <a:solidFill>
                  <a:schemeClr val="lt1"/>
                </a:solidFill>
                <a:latin typeface="Calibri"/>
                <a:ea typeface="Calibri"/>
                <a:cs typeface="Calibri"/>
                <a:sym typeface="Calibri"/>
              </a:rPr>
              <a:t>Confiança</a:t>
            </a:r>
            <a:endParaRPr sz="1200">
              <a:solidFill>
                <a:schemeClr val="lt1"/>
              </a:solidFill>
              <a:latin typeface="Calibri"/>
              <a:ea typeface="Calibri"/>
              <a:cs typeface="Calibri"/>
              <a:sym typeface="Calibri"/>
            </a:endParaRPr>
          </a:p>
        </p:txBody>
      </p:sp>
      <p:sp>
        <p:nvSpPr>
          <p:cNvPr id="482" name="Google Shape;482;p14"/>
          <p:cNvSpPr txBox="1"/>
          <p:nvPr/>
        </p:nvSpPr>
        <p:spPr>
          <a:xfrm>
            <a:off x="4443775" y="3526800"/>
            <a:ext cx="1202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lt1"/>
                </a:solidFill>
                <a:latin typeface="Open Sans ExtraBold"/>
                <a:ea typeface="Open Sans ExtraBold"/>
                <a:cs typeface="Open Sans ExtraBold"/>
                <a:sym typeface="Open Sans ExtraBold"/>
              </a:rPr>
              <a:t>PALAVRAS</a:t>
            </a:r>
            <a:endParaRPr/>
          </a:p>
          <a:p>
            <a:pPr marL="0" marR="0" lvl="0" indent="0" algn="l" rtl="0">
              <a:spcBef>
                <a:spcPts val="0"/>
              </a:spcBef>
              <a:spcAft>
                <a:spcPts val="0"/>
              </a:spcAft>
              <a:buNone/>
            </a:pPr>
            <a:r>
              <a:rPr lang="pt-BR" sz="1200">
                <a:solidFill>
                  <a:schemeClr val="lt1"/>
                </a:solidFill>
                <a:latin typeface="Open Sans ExtraBold"/>
                <a:ea typeface="Open Sans ExtraBold"/>
                <a:cs typeface="Open Sans ExtraBold"/>
                <a:sym typeface="Open Sans ExtraBold"/>
              </a:rPr>
              <a:t>CHAVE:</a:t>
            </a:r>
            <a:endParaRPr/>
          </a:p>
        </p:txBody>
      </p:sp>
      <p:pic>
        <p:nvPicPr>
          <p:cNvPr id="483" name="Google Shape;483;p14"/>
          <p:cNvPicPr preferRelativeResize="0"/>
          <p:nvPr/>
        </p:nvPicPr>
        <p:blipFill rotWithShape="1">
          <a:blip r:embed="rId3">
            <a:alphaModFix/>
          </a:blip>
          <a:srcRect/>
          <a:stretch/>
        </p:blipFill>
        <p:spPr>
          <a:xfrm>
            <a:off x="3924000" y="3165366"/>
            <a:ext cx="1004577" cy="80010"/>
          </a:xfrm>
          <a:prstGeom prst="rect">
            <a:avLst/>
          </a:prstGeom>
          <a:noFill/>
          <a:ln>
            <a:noFill/>
          </a:ln>
        </p:spPr>
      </p:pic>
      <p:pic>
        <p:nvPicPr>
          <p:cNvPr id="485" name="Google Shape;485;p14"/>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486" name="Google Shape;486;p1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8" name="Google Shape;92;p1">
            <a:extLst>
              <a:ext uri="{FF2B5EF4-FFF2-40B4-BE49-F238E27FC236}">
                <a16:creationId xmlns:a16="http://schemas.microsoft.com/office/drawing/2014/main" id="{D7C960EC-6A2E-4751-A3B8-EBF5554B72EB}"/>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p:nvPr/>
        </p:nvSpPr>
        <p:spPr>
          <a:xfrm>
            <a:off x="1128777" y="5725953"/>
            <a:ext cx="4739750" cy="2872047"/>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15"/>
          <p:cNvSpPr/>
          <p:nvPr/>
        </p:nvSpPr>
        <p:spPr>
          <a:xfrm>
            <a:off x="1126341" y="3835953"/>
            <a:ext cx="2257659" cy="1737358"/>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15</a:t>
            </a:fld>
            <a:endParaRPr/>
          </a:p>
        </p:txBody>
      </p:sp>
      <p:sp>
        <p:nvSpPr>
          <p:cNvPr id="494" name="Google Shape;494;p15"/>
          <p:cNvSpPr txBox="1"/>
          <p:nvPr/>
        </p:nvSpPr>
        <p:spPr>
          <a:xfrm>
            <a:off x="1205386" y="1269063"/>
            <a:ext cx="191751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NORTEADORES</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ESTRATÉGICOS</a:t>
            </a:r>
            <a:endParaRPr/>
          </a:p>
        </p:txBody>
      </p:sp>
      <p:sp>
        <p:nvSpPr>
          <p:cNvPr id="495" name="Google Shape;495;p15"/>
          <p:cNvSpPr txBox="1"/>
          <p:nvPr/>
        </p:nvSpPr>
        <p:spPr>
          <a:xfrm>
            <a:off x="1223963" y="1971952"/>
            <a:ext cx="45450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panose="020F0502020204030204" pitchFamily="34" charset="0"/>
                <a:ea typeface="Calibri"/>
                <a:cs typeface="Calibri" panose="020F0502020204030204" pitchFamily="34" charset="0"/>
                <a:sym typeface="Calibri"/>
              </a:rPr>
              <a:t>Os Norteadores Estratégicos são a base para qualquer formulação estratégica de um negócio. Não existe estratégia, ou gestão, se não houver uma clareza sobre a identidade estratégica da empresa. Ou seja, apesar de terem sido criados na década de 80, os norteadores ainda são uma ferramenta muito relevante para os gestores. </a:t>
            </a:r>
            <a:endParaRPr sz="1200" dirty="0">
              <a:latin typeface="Calibri" panose="020F0502020204030204" pitchFamily="34" charset="0"/>
              <a:cs typeface="Calibri" panose="020F0502020204030204" pitchFamily="34" charset="0"/>
            </a:endParaRPr>
          </a:p>
          <a:p>
            <a:pPr marL="0" marR="0" lvl="0" indent="0" algn="just" rtl="0">
              <a:lnSpc>
                <a:spcPts val="1440"/>
              </a:lnSpc>
              <a:spcBef>
                <a:spcPts val="0"/>
              </a:spcBef>
              <a:spcAft>
                <a:spcPts val="0"/>
              </a:spcAft>
              <a:buNone/>
            </a:pPr>
            <a:endParaRPr sz="1200" baseline="300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panose="020F0502020204030204" pitchFamily="34" charset="0"/>
                <a:ea typeface="Calibri"/>
                <a:cs typeface="Calibri" panose="020F0502020204030204" pitchFamily="34" charset="0"/>
                <a:sym typeface="Calibri"/>
              </a:rPr>
              <a:t>Quando bem definidos e formulados, os norteadores passam a ser a base estratégica da empresa: Sua ausência faz com que haja uma confusão interna ou uma perda de recursos. A sensação da empresa sem norteadores é que a estratégia pode estar sendo desperdiçada ou pouco eficaz. Sendo assim, definimos os norteadores do Reportei da seguinte maneira:</a:t>
            </a:r>
            <a:endParaRPr sz="1200" dirty="0">
              <a:latin typeface="Calibri" panose="020F0502020204030204" pitchFamily="34" charset="0"/>
              <a:cs typeface="Calibri" panose="020F0502020204030204" pitchFamily="34" charset="0"/>
            </a:endParaRPr>
          </a:p>
        </p:txBody>
      </p:sp>
      <p:sp>
        <p:nvSpPr>
          <p:cNvPr id="496" name="Google Shape;496;p15"/>
          <p:cNvSpPr txBox="1"/>
          <p:nvPr/>
        </p:nvSpPr>
        <p:spPr>
          <a:xfrm>
            <a:off x="1299954" y="4187125"/>
            <a:ext cx="89761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MISSÃO</a:t>
            </a:r>
            <a:endParaRPr/>
          </a:p>
        </p:txBody>
      </p:sp>
      <p:sp>
        <p:nvSpPr>
          <p:cNvPr id="497" name="Google Shape;497;p15"/>
          <p:cNvSpPr txBox="1"/>
          <p:nvPr/>
        </p:nvSpPr>
        <p:spPr>
          <a:xfrm>
            <a:off x="1304334" y="4481282"/>
            <a:ext cx="19017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Reportei ajuda empresas a controlar os dados de negócio em um só lugar,. De maneira intuitiva e eficiente, para que elas possam tomar melhores decisões e crescer com qualidade.</a:t>
            </a:r>
            <a:endParaRPr sz="1200" dirty="0">
              <a:solidFill>
                <a:schemeClr val="dk1"/>
              </a:solidFill>
              <a:latin typeface="Calibri"/>
              <a:ea typeface="Calibri"/>
              <a:cs typeface="Calibri"/>
              <a:sym typeface="Calibri"/>
            </a:endParaRPr>
          </a:p>
        </p:txBody>
      </p:sp>
      <p:sp>
        <p:nvSpPr>
          <p:cNvPr id="498" name="Google Shape;498;p15"/>
          <p:cNvSpPr/>
          <p:nvPr/>
        </p:nvSpPr>
        <p:spPr>
          <a:xfrm>
            <a:off x="3519000" y="3838654"/>
            <a:ext cx="2340001" cy="1763445"/>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15"/>
          <p:cNvSpPr txBox="1"/>
          <p:nvPr/>
        </p:nvSpPr>
        <p:spPr>
          <a:xfrm>
            <a:off x="3715851" y="4150953"/>
            <a:ext cx="74533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VISÃO</a:t>
            </a:r>
            <a:endParaRPr/>
          </a:p>
        </p:txBody>
      </p:sp>
      <p:sp>
        <p:nvSpPr>
          <p:cNvPr id="500" name="Google Shape;500;p15"/>
          <p:cNvSpPr txBox="1"/>
          <p:nvPr/>
        </p:nvSpPr>
        <p:spPr>
          <a:xfrm>
            <a:off x="3718797" y="4460655"/>
            <a:ext cx="19404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Estabelecer o Reportei como um produto global, sendo uma referência para agências brasileiras na análise e controle de dados de negócio enquanto crescemos no mercado de tráfego e e-commerce.</a:t>
            </a:r>
            <a:endParaRPr sz="1200" dirty="0">
              <a:solidFill>
                <a:schemeClr val="dk1"/>
              </a:solidFill>
              <a:latin typeface="Calibri"/>
              <a:ea typeface="Calibri"/>
              <a:cs typeface="Calibri"/>
              <a:sym typeface="Calibri"/>
            </a:endParaRPr>
          </a:p>
        </p:txBody>
      </p:sp>
      <p:sp>
        <p:nvSpPr>
          <p:cNvPr id="501" name="Google Shape;501;p15"/>
          <p:cNvSpPr txBox="1"/>
          <p:nvPr/>
        </p:nvSpPr>
        <p:spPr>
          <a:xfrm>
            <a:off x="1257324" y="5981000"/>
            <a:ext cx="1378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VALORES</a:t>
            </a:r>
            <a:endParaRPr/>
          </a:p>
        </p:txBody>
      </p:sp>
      <p:sp>
        <p:nvSpPr>
          <p:cNvPr id="502" name="Google Shape;502;p15"/>
          <p:cNvSpPr txBox="1"/>
          <p:nvPr/>
        </p:nvSpPr>
        <p:spPr>
          <a:xfrm>
            <a:off x="1341254" y="6441416"/>
            <a:ext cx="4308300" cy="312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72727"/>
              </a:lnSpc>
              <a:spcBef>
                <a:spcPts val="0"/>
              </a:spcBef>
              <a:spcAft>
                <a:spcPts val="0"/>
              </a:spcAft>
              <a:buNone/>
            </a:pPr>
            <a:r>
              <a:rPr lang="pt-BR" sz="1100" baseline="30000" dirty="0">
                <a:solidFill>
                  <a:schemeClr val="dk1"/>
                </a:solidFill>
                <a:latin typeface="Calibri"/>
                <a:ea typeface="Calibri"/>
                <a:cs typeface="Calibri"/>
                <a:sym typeface="Calibri"/>
              </a:rPr>
              <a:t>1. Fazer o certo / Agir com </a:t>
            </a:r>
            <a:r>
              <a:rPr lang="pt-BR" sz="1100" baseline="30000" dirty="0" err="1">
                <a:solidFill>
                  <a:schemeClr val="dk1"/>
                </a:solidFill>
                <a:latin typeface="Calibri"/>
                <a:ea typeface="Calibri"/>
                <a:cs typeface="Calibri"/>
                <a:sym typeface="Calibri"/>
              </a:rPr>
              <a:t>compliance</a:t>
            </a:r>
            <a:endParaRPr sz="1100" dirty="0">
              <a:solidFill>
                <a:schemeClr val="dk1"/>
              </a:solidFill>
              <a:latin typeface="Calibri"/>
              <a:ea typeface="Calibri"/>
              <a:cs typeface="Calibri"/>
              <a:sym typeface="Calibri"/>
            </a:endParaRPr>
          </a:p>
        </p:txBody>
      </p:sp>
      <p:sp>
        <p:nvSpPr>
          <p:cNvPr id="503" name="Google Shape;503;p15"/>
          <p:cNvSpPr txBox="1"/>
          <p:nvPr/>
        </p:nvSpPr>
        <p:spPr>
          <a:xfrm>
            <a:off x="1341254" y="6834980"/>
            <a:ext cx="4308300" cy="312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72727"/>
              </a:lnSpc>
              <a:spcBef>
                <a:spcPts val="0"/>
              </a:spcBef>
              <a:spcAft>
                <a:spcPts val="0"/>
              </a:spcAft>
              <a:buNone/>
            </a:pPr>
            <a:r>
              <a:rPr lang="pt-BR" sz="1100" baseline="30000">
                <a:solidFill>
                  <a:schemeClr val="dk1"/>
                </a:solidFill>
                <a:latin typeface="Calibri"/>
                <a:ea typeface="Calibri"/>
                <a:cs typeface="Calibri"/>
                <a:sym typeface="Calibri"/>
              </a:rPr>
              <a:t>2. Priorizar sempre a visão de longo prazo</a:t>
            </a:r>
            <a:endParaRPr sz="1100">
              <a:solidFill>
                <a:schemeClr val="dk1"/>
              </a:solidFill>
              <a:latin typeface="Calibri"/>
              <a:ea typeface="Calibri"/>
              <a:cs typeface="Calibri"/>
              <a:sym typeface="Calibri"/>
            </a:endParaRPr>
          </a:p>
        </p:txBody>
      </p:sp>
      <p:sp>
        <p:nvSpPr>
          <p:cNvPr id="504" name="Google Shape;504;p15"/>
          <p:cNvSpPr txBox="1"/>
          <p:nvPr/>
        </p:nvSpPr>
        <p:spPr>
          <a:xfrm>
            <a:off x="1341254" y="7228544"/>
            <a:ext cx="4308300" cy="312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72727"/>
              </a:lnSpc>
              <a:spcBef>
                <a:spcPts val="0"/>
              </a:spcBef>
              <a:spcAft>
                <a:spcPts val="0"/>
              </a:spcAft>
              <a:buNone/>
            </a:pPr>
            <a:r>
              <a:rPr lang="pt-BR" sz="1100" baseline="30000">
                <a:solidFill>
                  <a:schemeClr val="dk1"/>
                </a:solidFill>
                <a:latin typeface="Calibri"/>
                <a:ea typeface="Calibri"/>
                <a:cs typeface="Calibri"/>
                <a:sym typeface="Calibri"/>
              </a:rPr>
              <a:t>3. Deixar as coisas mais simples para todo mundo</a:t>
            </a:r>
            <a:endParaRPr sz="1100">
              <a:solidFill>
                <a:schemeClr val="dk1"/>
              </a:solidFill>
              <a:latin typeface="Calibri"/>
              <a:ea typeface="Calibri"/>
              <a:cs typeface="Calibri"/>
              <a:sym typeface="Calibri"/>
            </a:endParaRPr>
          </a:p>
        </p:txBody>
      </p:sp>
      <p:sp>
        <p:nvSpPr>
          <p:cNvPr id="505" name="Google Shape;505;p15"/>
          <p:cNvSpPr txBox="1"/>
          <p:nvPr/>
        </p:nvSpPr>
        <p:spPr>
          <a:xfrm>
            <a:off x="1341254" y="7622107"/>
            <a:ext cx="4308300" cy="312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72727"/>
              </a:lnSpc>
              <a:spcBef>
                <a:spcPts val="0"/>
              </a:spcBef>
              <a:spcAft>
                <a:spcPts val="0"/>
              </a:spcAft>
              <a:buNone/>
            </a:pPr>
            <a:r>
              <a:rPr lang="pt-BR" sz="1100" baseline="30000">
                <a:solidFill>
                  <a:schemeClr val="dk1"/>
                </a:solidFill>
                <a:latin typeface="Calibri"/>
                <a:ea typeface="Calibri"/>
                <a:cs typeface="Calibri"/>
                <a:sym typeface="Calibri"/>
              </a:rPr>
              <a:t>4. Entregar com velocidade, sem perder a qualidade</a:t>
            </a:r>
            <a:endParaRPr sz="1100">
              <a:solidFill>
                <a:schemeClr val="dk1"/>
              </a:solidFill>
              <a:latin typeface="Calibri"/>
              <a:ea typeface="Calibri"/>
              <a:cs typeface="Calibri"/>
              <a:sym typeface="Calibri"/>
            </a:endParaRPr>
          </a:p>
        </p:txBody>
      </p:sp>
      <p:sp>
        <p:nvSpPr>
          <p:cNvPr id="506" name="Google Shape;506;p15"/>
          <p:cNvSpPr txBox="1"/>
          <p:nvPr/>
        </p:nvSpPr>
        <p:spPr>
          <a:xfrm>
            <a:off x="1341254" y="8015670"/>
            <a:ext cx="4308300" cy="312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72727"/>
              </a:lnSpc>
              <a:spcBef>
                <a:spcPts val="0"/>
              </a:spcBef>
              <a:spcAft>
                <a:spcPts val="0"/>
              </a:spcAft>
              <a:buNone/>
            </a:pPr>
            <a:r>
              <a:rPr lang="pt-BR" sz="1100" baseline="30000">
                <a:solidFill>
                  <a:schemeClr val="dk1"/>
                </a:solidFill>
                <a:latin typeface="Calibri"/>
                <a:ea typeface="Calibri"/>
                <a:cs typeface="Calibri"/>
                <a:sym typeface="Calibri"/>
              </a:rPr>
              <a:t>5. Ter em mente que o crescimento do cliente é o nosso crescimento</a:t>
            </a:r>
            <a:endParaRPr sz="1100">
              <a:solidFill>
                <a:schemeClr val="dk1"/>
              </a:solidFill>
              <a:latin typeface="Calibri"/>
              <a:ea typeface="Calibri"/>
              <a:cs typeface="Calibri"/>
              <a:sym typeface="Calibri"/>
            </a:endParaRPr>
          </a:p>
        </p:txBody>
      </p:sp>
      <p:pic>
        <p:nvPicPr>
          <p:cNvPr id="507" name="Google Shape;507;p15" descr="Forma&#10;&#10;Descrição gerada automaticamente com confiança baixa"/>
          <p:cNvPicPr preferRelativeResize="0"/>
          <p:nvPr/>
        </p:nvPicPr>
        <p:blipFill rotWithShape="1">
          <a:blip r:embed="rId3">
            <a:alphaModFix/>
          </a:blip>
          <a:srcRect/>
          <a:stretch/>
        </p:blipFill>
        <p:spPr>
          <a:xfrm>
            <a:off x="1410895" y="3744753"/>
            <a:ext cx="386121" cy="386121"/>
          </a:xfrm>
          <a:prstGeom prst="rect">
            <a:avLst/>
          </a:prstGeom>
          <a:noFill/>
          <a:ln>
            <a:noFill/>
          </a:ln>
        </p:spPr>
      </p:pic>
      <p:pic>
        <p:nvPicPr>
          <p:cNvPr id="508" name="Google Shape;508;p15" descr="Forma&#10;&#10;Descrição gerada automaticamente com confiança baixa"/>
          <p:cNvPicPr preferRelativeResize="0"/>
          <p:nvPr/>
        </p:nvPicPr>
        <p:blipFill rotWithShape="1">
          <a:blip r:embed="rId4">
            <a:alphaModFix/>
          </a:blip>
          <a:srcRect/>
          <a:stretch/>
        </p:blipFill>
        <p:spPr>
          <a:xfrm>
            <a:off x="3743560" y="3646099"/>
            <a:ext cx="450440" cy="450440"/>
          </a:xfrm>
          <a:prstGeom prst="rect">
            <a:avLst/>
          </a:prstGeom>
          <a:noFill/>
          <a:ln>
            <a:noFill/>
          </a:ln>
        </p:spPr>
      </p:pic>
      <p:pic>
        <p:nvPicPr>
          <p:cNvPr id="509" name="Google Shape;509;p15" descr="Forma&#10;&#10;Descrição gerada automaticamente com confiança baixa"/>
          <p:cNvPicPr preferRelativeResize="0"/>
          <p:nvPr/>
        </p:nvPicPr>
        <p:blipFill rotWithShape="1">
          <a:blip r:embed="rId5">
            <a:alphaModFix/>
          </a:blip>
          <a:srcRect/>
          <a:stretch/>
        </p:blipFill>
        <p:spPr>
          <a:xfrm>
            <a:off x="1393960" y="5535937"/>
            <a:ext cx="419990" cy="419990"/>
          </a:xfrm>
          <a:prstGeom prst="rect">
            <a:avLst/>
          </a:prstGeom>
          <a:noFill/>
          <a:ln>
            <a:noFill/>
          </a:ln>
        </p:spPr>
      </p:pic>
      <p:pic>
        <p:nvPicPr>
          <p:cNvPr id="511" name="Google Shape;511;p15"/>
          <p:cNvPicPr preferRelativeResize="0"/>
          <p:nvPr/>
        </p:nvPicPr>
        <p:blipFill rotWithShape="1">
          <a:blip r:embed="rId6">
            <a:alphaModFix/>
          </a:blip>
          <a:srcRect/>
          <a:stretch/>
        </p:blipFill>
        <p:spPr>
          <a:xfrm>
            <a:off x="3141187" y="9243905"/>
            <a:ext cx="714763" cy="134018"/>
          </a:xfrm>
          <a:prstGeom prst="rect">
            <a:avLst/>
          </a:prstGeom>
          <a:noFill/>
          <a:ln>
            <a:noFill/>
          </a:ln>
        </p:spPr>
      </p:pic>
      <p:sp>
        <p:nvSpPr>
          <p:cNvPr id="512" name="Google Shape;512;p1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4" name="Google Shape;92;p1">
            <a:extLst>
              <a:ext uri="{FF2B5EF4-FFF2-40B4-BE49-F238E27FC236}">
                <a16:creationId xmlns:a16="http://schemas.microsoft.com/office/drawing/2014/main" id="{703E5AB9-4766-415B-AB07-E65375C263B9}"/>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6"/>
          <p:cNvSpPr/>
          <p:nvPr/>
        </p:nvSpPr>
        <p:spPr>
          <a:xfrm>
            <a:off x="1226459" y="5269019"/>
            <a:ext cx="4545000" cy="10122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16"/>
          <p:cNvSpPr/>
          <p:nvPr/>
        </p:nvSpPr>
        <p:spPr>
          <a:xfrm>
            <a:off x="1226459" y="4110113"/>
            <a:ext cx="4545000" cy="10122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16"/>
          <p:cNvSpPr/>
          <p:nvPr/>
        </p:nvSpPr>
        <p:spPr>
          <a:xfrm>
            <a:off x="1226459" y="2953585"/>
            <a:ext cx="4545000" cy="10122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16"/>
          <p:cNvSpPr txBox="1"/>
          <p:nvPr/>
        </p:nvSpPr>
        <p:spPr>
          <a:xfrm>
            <a:off x="1179000" y="1411800"/>
            <a:ext cx="255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VALORES DA MARCA</a:t>
            </a:r>
            <a:endParaRPr/>
          </a:p>
        </p:txBody>
      </p:sp>
      <p:sp>
        <p:nvSpPr>
          <p:cNvPr id="521" name="Google Shape;521;p16"/>
          <p:cNvSpPr txBox="1"/>
          <p:nvPr/>
        </p:nvSpPr>
        <p:spPr>
          <a:xfrm>
            <a:off x="1179000" y="1815447"/>
            <a:ext cx="4635000" cy="989974"/>
          </a:xfrm>
          <a:prstGeom prst="rect">
            <a:avLst/>
          </a:prstGeom>
          <a:noFill/>
          <a:ln>
            <a:noFill/>
          </a:ln>
        </p:spPr>
        <p:txBody>
          <a:bodyPr spcFirstLastPara="1" wrap="square" lIns="91425" tIns="45700" rIns="91425" bIns="45700" anchor="t" anchorCtr="0">
            <a:spAutoFit/>
          </a:bodyPr>
          <a:lstStyle/>
          <a:p>
            <a:pPr marL="0" marR="0" lvl="0" indent="0" algn="l"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Os valores da marca também fazem parte dos norteadores estratégicos. Mas por serem tão importantes, resolvemos dar destaque a esta sessão. São os valores que vão ajudar a definir o direcionamento dos colaboradores durante os processos do dia a dia, gerando comprometimento. Além disso, eles possibilitam estabelecer os padrões que devem ser alcançados pela equipe e caminhos a serem tomadas durante processos decisórios.</a:t>
            </a:r>
            <a:endParaRPr sz="1200" dirty="0"/>
          </a:p>
        </p:txBody>
      </p:sp>
      <p:sp>
        <p:nvSpPr>
          <p:cNvPr id="522" name="Google Shape;522;p16"/>
          <p:cNvSpPr txBox="1"/>
          <p:nvPr/>
        </p:nvSpPr>
        <p:spPr>
          <a:xfrm>
            <a:off x="2084155" y="3200960"/>
            <a:ext cx="28296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FAZEMOS O CERTO, SEM PEGAR ATALHOS</a:t>
            </a:r>
            <a:endParaRPr/>
          </a:p>
        </p:txBody>
      </p:sp>
      <p:sp>
        <p:nvSpPr>
          <p:cNvPr id="523" name="Google Shape;523;p16"/>
          <p:cNvSpPr txBox="1"/>
          <p:nvPr/>
        </p:nvSpPr>
        <p:spPr>
          <a:xfrm>
            <a:off x="1463249" y="3445292"/>
            <a:ext cx="40713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aseline="30000" dirty="0">
                <a:solidFill>
                  <a:schemeClr val="dk1"/>
                </a:solidFill>
                <a:latin typeface="Calibri"/>
                <a:ea typeface="Calibri"/>
                <a:cs typeface="Calibri"/>
                <a:sym typeface="Calibri"/>
              </a:rPr>
              <a:t>A imagem e reputação da empresa deve ser preservada e reforçada por nossas ações.</a:t>
            </a:r>
            <a:endParaRPr sz="1200" dirty="0"/>
          </a:p>
          <a:p>
            <a:pPr marL="0" marR="0" lvl="0" indent="0" algn="ctr" rtl="0">
              <a:spcBef>
                <a:spcPts val="0"/>
              </a:spcBef>
              <a:spcAft>
                <a:spcPts val="0"/>
              </a:spcAft>
              <a:buNone/>
            </a:pPr>
            <a:r>
              <a:rPr lang="pt-BR" sz="1200" baseline="30000" dirty="0">
                <a:solidFill>
                  <a:schemeClr val="dk1"/>
                </a:solidFill>
                <a:latin typeface="Calibri"/>
                <a:ea typeface="Calibri"/>
                <a:cs typeface="Calibri"/>
                <a:sym typeface="Calibri"/>
              </a:rPr>
              <a:t>Agimos com ética, moral e responsabilidade em todos os casos, não importa a situação.</a:t>
            </a:r>
            <a:endParaRPr sz="1200" dirty="0"/>
          </a:p>
        </p:txBody>
      </p:sp>
      <p:sp>
        <p:nvSpPr>
          <p:cNvPr id="524" name="Google Shape;524;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16</a:t>
            </a:fld>
            <a:endParaRPr/>
          </a:p>
        </p:txBody>
      </p:sp>
      <p:sp>
        <p:nvSpPr>
          <p:cNvPr id="525" name="Google Shape;525;p16"/>
          <p:cNvSpPr txBox="1"/>
          <p:nvPr/>
        </p:nvSpPr>
        <p:spPr>
          <a:xfrm>
            <a:off x="2282125" y="4349302"/>
            <a:ext cx="24336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NOSSO TESÃO É NO LONGO PRAZO</a:t>
            </a:r>
            <a:endParaRPr/>
          </a:p>
        </p:txBody>
      </p:sp>
      <p:sp>
        <p:nvSpPr>
          <p:cNvPr id="526" name="Google Shape;526;p16"/>
          <p:cNvSpPr txBox="1"/>
          <p:nvPr/>
        </p:nvSpPr>
        <p:spPr>
          <a:xfrm>
            <a:off x="1517667" y="4593634"/>
            <a:ext cx="39627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aseline="30000" dirty="0">
                <a:solidFill>
                  <a:schemeClr val="dk1"/>
                </a:solidFill>
                <a:latin typeface="Calibri"/>
                <a:ea typeface="Calibri"/>
                <a:cs typeface="Calibri"/>
                <a:sym typeface="Calibri"/>
              </a:rPr>
              <a:t>Sempre que precisarmos decidir entre retorno imediato ou a construção de um legado a longo prazo, optaremos pela segunda opção. Temos convicção de que vale a pena trabalhar pelo futuro.</a:t>
            </a:r>
            <a:endParaRPr sz="1200" dirty="0"/>
          </a:p>
        </p:txBody>
      </p:sp>
      <p:sp>
        <p:nvSpPr>
          <p:cNvPr id="527" name="Google Shape;527;p16"/>
          <p:cNvSpPr txBox="1"/>
          <p:nvPr/>
        </p:nvSpPr>
        <p:spPr>
          <a:xfrm>
            <a:off x="1911832" y="5519302"/>
            <a:ext cx="31743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DEIXAMOS TUDO MAIS SIMPLES. PARA TODOS.</a:t>
            </a:r>
            <a:endParaRPr/>
          </a:p>
        </p:txBody>
      </p:sp>
      <p:sp>
        <p:nvSpPr>
          <p:cNvPr id="528" name="Google Shape;528;p16"/>
          <p:cNvSpPr txBox="1"/>
          <p:nvPr/>
        </p:nvSpPr>
        <p:spPr>
          <a:xfrm>
            <a:off x="1490458" y="5763634"/>
            <a:ext cx="40170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aseline="30000">
                <a:solidFill>
                  <a:schemeClr val="dk1"/>
                </a:solidFill>
                <a:latin typeface="Calibri"/>
                <a:ea typeface="Calibri"/>
                <a:cs typeface="Calibri"/>
                <a:sym typeface="Calibri"/>
              </a:rPr>
              <a:t>O mundo já é desafiante demais para sermos mais uma complicação por aqui. Sempre faremos todo o possível para deixar as coisas mais simples para aqueles que se conectam com a nossa marca.</a:t>
            </a:r>
            <a:endParaRPr sz="1200"/>
          </a:p>
        </p:txBody>
      </p:sp>
      <p:sp>
        <p:nvSpPr>
          <p:cNvPr id="529" name="Google Shape;529;p16"/>
          <p:cNvSpPr/>
          <p:nvPr/>
        </p:nvSpPr>
        <p:spPr>
          <a:xfrm>
            <a:off x="1226459" y="6430734"/>
            <a:ext cx="4545000" cy="10122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16"/>
          <p:cNvSpPr txBox="1"/>
          <p:nvPr/>
        </p:nvSpPr>
        <p:spPr>
          <a:xfrm>
            <a:off x="1828476" y="6665960"/>
            <a:ext cx="33411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SOMOS RÁPIDOS, MAS SEM DERRUBAR A PETECA.</a:t>
            </a:r>
            <a:endParaRPr/>
          </a:p>
        </p:txBody>
      </p:sp>
      <p:sp>
        <p:nvSpPr>
          <p:cNvPr id="531" name="Google Shape;531;p16"/>
          <p:cNvSpPr txBox="1"/>
          <p:nvPr/>
        </p:nvSpPr>
        <p:spPr>
          <a:xfrm>
            <a:off x="1490458" y="6910292"/>
            <a:ext cx="401700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aseline="30000">
                <a:solidFill>
                  <a:schemeClr val="dk1"/>
                </a:solidFill>
                <a:latin typeface="Calibri"/>
                <a:ea typeface="Calibri"/>
                <a:cs typeface="Calibri"/>
                <a:sym typeface="Calibri"/>
              </a:rPr>
              <a:t>Estamos sempre a procura de processos mais eficientes para fazer entregas com maior</a:t>
            </a:r>
            <a:endParaRPr sz="1200" baseline="30000">
              <a:solidFill>
                <a:schemeClr val="dk1"/>
              </a:solidFill>
              <a:latin typeface="Calibri"/>
              <a:ea typeface="Calibri"/>
              <a:cs typeface="Calibri"/>
              <a:sym typeface="Calibri"/>
            </a:endParaRPr>
          </a:p>
          <a:p>
            <a:pPr marL="0" marR="0" lvl="0" indent="0" algn="ctr" rtl="0">
              <a:spcBef>
                <a:spcPts val="0"/>
              </a:spcBef>
              <a:spcAft>
                <a:spcPts val="0"/>
              </a:spcAft>
              <a:buNone/>
            </a:pPr>
            <a:r>
              <a:rPr lang="pt-BR" sz="1200" baseline="30000">
                <a:solidFill>
                  <a:schemeClr val="dk1"/>
                </a:solidFill>
                <a:latin typeface="Calibri"/>
                <a:ea typeface="Calibri"/>
                <a:cs typeface="Calibri"/>
                <a:sym typeface="Calibri"/>
              </a:rPr>
              <a:t>agilidade, com a preocupação inegociável de que isso não afete nossa qualidade</a:t>
            </a:r>
            <a:endParaRPr sz="1200" baseline="30000">
              <a:solidFill>
                <a:schemeClr val="dk1"/>
              </a:solidFill>
              <a:latin typeface="Calibri"/>
              <a:ea typeface="Calibri"/>
              <a:cs typeface="Calibri"/>
              <a:sym typeface="Calibri"/>
            </a:endParaRPr>
          </a:p>
        </p:txBody>
      </p:sp>
      <p:sp>
        <p:nvSpPr>
          <p:cNvPr id="532" name="Google Shape;532;p16"/>
          <p:cNvSpPr/>
          <p:nvPr/>
        </p:nvSpPr>
        <p:spPr>
          <a:xfrm>
            <a:off x="1226459" y="7584453"/>
            <a:ext cx="4545000" cy="10122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16"/>
          <p:cNvSpPr txBox="1"/>
          <p:nvPr/>
        </p:nvSpPr>
        <p:spPr>
          <a:xfrm>
            <a:off x="2480898" y="7790960"/>
            <a:ext cx="20361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QUEREMOS CRESCER JUNTOS</a:t>
            </a:r>
            <a:endParaRPr/>
          </a:p>
        </p:txBody>
      </p:sp>
      <p:sp>
        <p:nvSpPr>
          <p:cNvPr id="534" name="Google Shape;534;p16"/>
          <p:cNvSpPr txBox="1"/>
          <p:nvPr/>
        </p:nvSpPr>
        <p:spPr>
          <a:xfrm>
            <a:off x="1490458" y="8035292"/>
            <a:ext cx="401700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aseline="30000">
                <a:solidFill>
                  <a:schemeClr val="dk1"/>
                </a:solidFill>
                <a:latin typeface="Calibri"/>
                <a:ea typeface="Calibri"/>
                <a:cs typeface="Calibri"/>
                <a:sym typeface="Calibri"/>
              </a:rPr>
              <a:t>Trabalhamos para que todos ao nosso redor cresçam (clientes, fornecedores e funcionários),</a:t>
            </a:r>
            <a:endParaRPr sz="1200"/>
          </a:p>
          <a:p>
            <a:pPr marL="0" marR="0" lvl="0" indent="0" algn="ctr" rtl="0">
              <a:spcBef>
                <a:spcPts val="0"/>
              </a:spcBef>
              <a:spcAft>
                <a:spcPts val="0"/>
              </a:spcAft>
              <a:buNone/>
            </a:pPr>
            <a:r>
              <a:rPr lang="pt-BR" sz="1200" baseline="30000">
                <a:solidFill>
                  <a:schemeClr val="dk1"/>
                </a:solidFill>
                <a:latin typeface="Calibri"/>
                <a:ea typeface="Calibri"/>
                <a:cs typeface="Calibri"/>
                <a:sym typeface="Calibri"/>
              </a:rPr>
              <a:t>porque acreditamos que só assim seremos capazes de crescer também.</a:t>
            </a:r>
            <a:endParaRPr sz="1200" baseline="30000">
              <a:solidFill>
                <a:schemeClr val="dk1"/>
              </a:solidFill>
              <a:latin typeface="Calibri"/>
              <a:ea typeface="Calibri"/>
              <a:cs typeface="Calibri"/>
              <a:sym typeface="Calibri"/>
            </a:endParaRPr>
          </a:p>
        </p:txBody>
      </p:sp>
      <p:sp>
        <p:nvSpPr>
          <p:cNvPr id="535" name="Google Shape;535;p16"/>
          <p:cNvSpPr/>
          <p:nvPr/>
        </p:nvSpPr>
        <p:spPr>
          <a:xfrm>
            <a:off x="3375856" y="2874066"/>
            <a:ext cx="246300" cy="2463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6"/>
          <p:cNvSpPr txBox="1"/>
          <p:nvPr/>
        </p:nvSpPr>
        <p:spPr>
          <a:xfrm>
            <a:off x="3331291" y="2874066"/>
            <a:ext cx="335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lt1"/>
                </a:solidFill>
                <a:latin typeface="Open Sans ExtraBold"/>
                <a:ea typeface="Open Sans ExtraBold"/>
                <a:cs typeface="Open Sans ExtraBold"/>
                <a:sym typeface="Open Sans ExtraBold"/>
              </a:rPr>
              <a:t>01</a:t>
            </a:r>
            <a:endParaRPr/>
          </a:p>
        </p:txBody>
      </p:sp>
      <p:sp>
        <p:nvSpPr>
          <p:cNvPr id="537" name="Google Shape;537;p16"/>
          <p:cNvSpPr/>
          <p:nvPr/>
        </p:nvSpPr>
        <p:spPr>
          <a:xfrm>
            <a:off x="3375856" y="4022845"/>
            <a:ext cx="246300" cy="2463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16"/>
          <p:cNvSpPr txBox="1"/>
          <p:nvPr/>
        </p:nvSpPr>
        <p:spPr>
          <a:xfrm>
            <a:off x="3331291" y="4022845"/>
            <a:ext cx="335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lt1"/>
                </a:solidFill>
                <a:latin typeface="Open Sans ExtraBold"/>
                <a:ea typeface="Open Sans ExtraBold"/>
                <a:cs typeface="Open Sans ExtraBold"/>
                <a:sym typeface="Open Sans ExtraBold"/>
              </a:rPr>
              <a:t>02</a:t>
            </a:r>
            <a:endParaRPr/>
          </a:p>
        </p:txBody>
      </p:sp>
      <p:sp>
        <p:nvSpPr>
          <p:cNvPr id="539" name="Google Shape;539;p16"/>
          <p:cNvSpPr/>
          <p:nvPr/>
        </p:nvSpPr>
        <p:spPr>
          <a:xfrm>
            <a:off x="3375856" y="5191465"/>
            <a:ext cx="246300" cy="2463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16"/>
          <p:cNvSpPr txBox="1"/>
          <p:nvPr/>
        </p:nvSpPr>
        <p:spPr>
          <a:xfrm>
            <a:off x="3331291" y="5191465"/>
            <a:ext cx="335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lt1"/>
                </a:solidFill>
                <a:latin typeface="Open Sans ExtraBold"/>
                <a:ea typeface="Open Sans ExtraBold"/>
                <a:cs typeface="Open Sans ExtraBold"/>
                <a:sym typeface="Open Sans ExtraBold"/>
              </a:rPr>
              <a:t>03</a:t>
            </a:r>
            <a:endParaRPr/>
          </a:p>
        </p:txBody>
      </p:sp>
      <p:sp>
        <p:nvSpPr>
          <p:cNvPr id="541" name="Google Shape;541;p16"/>
          <p:cNvSpPr/>
          <p:nvPr/>
        </p:nvSpPr>
        <p:spPr>
          <a:xfrm>
            <a:off x="3375856" y="6334095"/>
            <a:ext cx="246300" cy="2463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16"/>
          <p:cNvSpPr txBox="1"/>
          <p:nvPr/>
        </p:nvSpPr>
        <p:spPr>
          <a:xfrm>
            <a:off x="3331291" y="6334095"/>
            <a:ext cx="335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lt1"/>
                </a:solidFill>
                <a:latin typeface="Open Sans ExtraBold"/>
                <a:ea typeface="Open Sans ExtraBold"/>
                <a:cs typeface="Open Sans ExtraBold"/>
                <a:sym typeface="Open Sans ExtraBold"/>
              </a:rPr>
              <a:t>04</a:t>
            </a:r>
            <a:endParaRPr/>
          </a:p>
        </p:txBody>
      </p:sp>
      <p:sp>
        <p:nvSpPr>
          <p:cNvPr id="543" name="Google Shape;543;p16"/>
          <p:cNvSpPr/>
          <p:nvPr/>
        </p:nvSpPr>
        <p:spPr>
          <a:xfrm>
            <a:off x="3375856" y="7500411"/>
            <a:ext cx="246300" cy="2463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16"/>
          <p:cNvSpPr txBox="1"/>
          <p:nvPr/>
        </p:nvSpPr>
        <p:spPr>
          <a:xfrm>
            <a:off x="3331291" y="7500411"/>
            <a:ext cx="335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lt1"/>
                </a:solidFill>
                <a:latin typeface="Open Sans ExtraBold"/>
                <a:ea typeface="Open Sans ExtraBold"/>
                <a:cs typeface="Open Sans ExtraBold"/>
                <a:sym typeface="Open Sans ExtraBold"/>
              </a:rPr>
              <a:t>05</a:t>
            </a:r>
            <a:endParaRPr/>
          </a:p>
        </p:txBody>
      </p:sp>
      <p:pic>
        <p:nvPicPr>
          <p:cNvPr id="546" name="Google Shape;546;p16"/>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547" name="Google Shape;547;p1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3" name="Google Shape;92;p1">
            <a:extLst>
              <a:ext uri="{FF2B5EF4-FFF2-40B4-BE49-F238E27FC236}">
                <a16:creationId xmlns:a16="http://schemas.microsoft.com/office/drawing/2014/main" id="{B390A23D-1DC6-419F-B94E-36D731768C0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7"/>
          <p:cNvSpPr/>
          <p:nvPr/>
        </p:nvSpPr>
        <p:spPr>
          <a:xfrm>
            <a:off x="1908069" y="3031800"/>
            <a:ext cx="2976900" cy="29769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17"/>
          <p:cNvSpPr txBox="1"/>
          <p:nvPr/>
        </p:nvSpPr>
        <p:spPr>
          <a:xfrm>
            <a:off x="1179000" y="1501800"/>
            <a:ext cx="2018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GOLDEN CIRCLE</a:t>
            </a:r>
            <a:endParaRPr/>
          </a:p>
        </p:txBody>
      </p:sp>
      <p:sp>
        <p:nvSpPr>
          <p:cNvPr id="554" name="Google Shape;554;p17"/>
          <p:cNvSpPr txBox="1"/>
          <p:nvPr/>
        </p:nvSpPr>
        <p:spPr>
          <a:xfrm>
            <a:off x="1179000" y="1905447"/>
            <a:ext cx="46350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De maneira simples, a modelagem Golden Circle visa encontrar o propósito das empresas. Geralmente, empresas que possuem propósito de marca bem definido são as mais inovadoras, mais influentes e até mesmo as mais rentáveis. Conseguem fidelizar mais clientes, mais seus stakeholders e, claro, seus colaboradores. A metodologia visa uma reflexão de dentro para fora, permitindo que o gestor encontre seu objetivo como marca antes de olhar para o mercado. No caso do reportei, definimos o Golden Circle mais ou menos assim:</a:t>
            </a:r>
            <a:endParaRPr sz="1200" dirty="0"/>
          </a:p>
        </p:txBody>
      </p:sp>
      <p:sp>
        <p:nvSpPr>
          <p:cNvPr id="555" name="Google Shape;555;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17</a:t>
            </a:fld>
            <a:endParaRPr/>
          </a:p>
        </p:txBody>
      </p:sp>
      <p:sp>
        <p:nvSpPr>
          <p:cNvPr id="556" name="Google Shape;556;p17"/>
          <p:cNvSpPr txBox="1"/>
          <p:nvPr/>
        </p:nvSpPr>
        <p:spPr>
          <a:xfrm>
            <a:off x="1269001" y="6365782"/>
            <a:ext cx="1077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POR QUÊ?</a:t>
            </a:r>
            <a:endParaRPr/>
          </a:p>
        </p:txBody>
      </p:sp>
      <p:sp>
        <p:nvSpPr>
          <p:cNvPr id="557" name="Google Shape;557;p17"/>
          <p:cNvSpPr txBox="1"/>
          <p:nvPr/>
        </p:nvSpPr>
        <p:spPr>
          <a:xfrm>
            <a:off x="1269001" y="6656336"/>
            <a:ext cx="21726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Somos completamente apaixonados por métricas e pela transformação que boas informações podem causar no mundo e nos negócios.</a:t>
            </a:r>
            <a:endParaRPr sz="1200"/>
          </a:p>
        </p:txBody>
      </p:sp>
      <p:sp>
        <p:nvSpPr>
          <p:cNvPr id="558" name="Google Shape;558;p17"/>
          <p:cNvSpPr txBox="1"/>
          <p:nvPr/>
        </p:nvSpPr>
        <p:spPr>
          <a:xfrm>
            <a:off x="3551514" y="6365782"/>
            <a:ext cx="847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COMO?</a:t>
            </a:r>
            <a:endParaRPr/>
          </a:p>
        </p:txBody>
      </p:sp>
      <p:sp>
        <p:nvSpPr>
          <p:cNvPr id="559" name="Google Shape;559;p17"/>
          <p:cNvSpPr txBox="1"/>
          <p:nvPr/>
        </p:nvSpPr>
        <p:spPr>
          <a:xfrm>
            <a:off x="3551514" y="6656336"/>
            <a:ext cx="2172600" cy="6465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Promovendo não só acesso as informações tratadas e organizadas, como ao conhecimento necessário para interpretá-las corretamente.</a:t>
            </a:r>
            <a:endParaRPr sz="1200"/>
          </a:p>
        </p:txBody>
      </p:sp>
      <p:sp>
        <p:nvSpPr>
          <p:cNvPr id="560" name="Google Shape;560;p17"/>
          <p:cNvSpPr txBox="1"/>
          <p:nvPr/>
        </p:nvSpPr>
        <p:spPr>
          <a:xfrm>
            <a:off x="1269001" y="7547260"/>
            <a:ext cx="841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O QUÊ?</a:t>
            </a:r>
            <a:endParaRPr/>
          </a:p>
        </p:txBody>
      </p:sp>
      <p:sp>
        <p:nvSpPr>
          <p:cNvPr id="561" name="Google Shape;561;p17"/>
          <p:cNvSpPr txBox="1"/>
          <p:nvPr/>
        </p:nvSpPr>
        <p:spPr>
          <a:xfrm>
            <a:off x="1269000" y="7837814"/>
            <a:ext cx="4455000" cy="6465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Por meio de relatórios e dashboards de fácil entendimento, construídos com passos intuitivos em uma plataforma rápida e segura, que entrega conteúdos educativos para que seus clientes possam tirar máximo proveito de todas as informações que coletaram.</a:t>
            </a:r>
            <a:endParaRPr sz="1200"/>
          </a:p>
        </p:txBody>
      </p:sp>
      <p:sp>
        <p:nvSpPr>
          <p:cNvPr id="562" name="Google Shape;562;p17"/>
          <p:cNvSpPr/>
          <p:nvPr/>
        </p:nvSpPr>
        <p:spPr>
          <a:xfrm>
            <a:off x="2350444" y="3474175"/>
            <a:ext cx="2092200" cy="2092200"/>
          </a:xfrm>
          <a:prstGeom prst="ellipse">
            <a:avLst/>
          </a:prstGeom>
          <a:solidFill>
            <a:schemeClr val="lt1"/>
          </a:solidFill>
          <a:ln>
            <a:noFill/>
          </a:ln>
          <a:effectLst>
            <a:outerShdw blurRad="774700" sx="102000" sy="102000" algn="ctr" rotWithShape="0">
              <a:srgbClr val="000000">
                <a:alpha val="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17"/>
          <p:cNvSpPr/>
          <p:nvPr/>
        </p:nvSpPr>
        <p:spPr>
          <a:xfrm>
            <a:off x="2853373" y="3977104"/>
            <a:ext cx="1086300" cy="1086300"/>
          </a:xfrm>
          <a:prstGeom prst="ellipse">
            <a:avLst/>
          </a:prstGeom>
          <a:solidFill>
            <a:srgbClr val="2F64E0"/>
          </a:solidFill>
          <a:ln>
            <a:noFill/>
          </a:ln>
          <a:effectLst>
            <a:outerShdw blurRad="2794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17"/>
          <p:cNvSpPr txBox="1"/>
          <p:nvPr/>
        </p:nvSpPr>
        <p:spPr>
          <a:xfrm>
            <a:off x="2929997" y="4399756"/>
            <a:ext cx="927914"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POR QUÊ?</a:t>
            </a:r>
            <a:endParaRPr sz="1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66" name="Google Shape;566;p17"/>
          <p:cNvCxnSpPr>
            <a:stCxn id="563" idx="2"/>
            <a:endCxn id="556" idx="1"/>
          </p:cNvCxnSpPr>
          <p:nvPr/>
        </p:nvCxnSpPr>
        <p:spPr>
          <a:xfrm flipH="1">
            <a:off x="1269073" y="4520254"/>
            <a:ext cx="1584300" cy="1999500"/>
          </a:xfrm>
          <a:prstGeom prst="bentConnector3">
            <a:avLst>
              <a:gd name="adj1" fmla="val 114433"/>
            </a:avLst>
          </a:prstGeom>
          <a:noFill/>
          <a:ln w="9525" cap="flat" cmpd="sng">
            <a:solidFill>
              <a:srgbClr val="3F3F3F"/>
            </a:solidFill>
            <a:prstDash val="dash"/>
            <a:miter lim="800000"/>
            <a:headEnd type="none" w="sm" len="sm"/>
            <a:tailEnd type="triangle" w="med" len="med"/>
          </a:ln>
        </p:spPr>
      </p:cxnSp>
      <p:cxnSp>
        <p:nvCxnSpPr>
          <p:cNvPr id="567" name="Google Shape;567;p17"/>
          <p:cNvCxnSpPr>
            <a:stCxn id="562" idx="5"/>
            <a:endCxn id="558" idx="3"/>
          </p:cNvCxnSpPr>
          <p:nvPr/>
        </p:nvCxnSpPr>
        <p:spPr>
          <a:xfrm rot="-5400000" flipH="1">
            <a:off x="3637948" y="5758279"/>
            <a:ext cx="1259700" cy="263100"/>
          </a:xfrm>
          <a:prstGeom prst="bentConnector4">
            <a:avLst>
              <a:gd name="adj1" fmla="val 31734"/>
              <a:gd name="adj2" fmla="val 203105"/>
            </a:avLst>
          </a:prstGeom>
          <a:noFill/>
          <a:ln w="9525" cap="flat" cmpd="sng">
            <a:solidFill>
              <a:srgbClr val="3F3F3F"/>
            </a:solidFill>
            <a:prstDash val="dash"/>
            <a:miter lim="800000"/>
            <a:headEnd type="none" w="sm" len="sm"/>
            <a:tailEnd type="triangle" w="med" len="med"/>
          </a:ln>
        </p:spPr>
      </p:cxnSp>
      <p:cxnSp>
        <p:nvCxnSpPr>
          <p:cNvPr id="568" name="Google Shape;568;p17"/>
          <p:cNvCxnSpPr>
            <a:stCxn id="552" idx="7"/>
            <a:endCxn id="560" idx="3"/>
          </p:cNvCxnSpPr>
          <p:nvPr/>
        </p:nvCxnSpPr>
        <p:spPr>
          <a:xfrm rot="16200000" flipH="1" flipV="1">
            <a:off x="1163205" y="4415352"/>
            <a:ext cx="4233403" cy="2338211"/>
          </a:xfrm>
          <a:prstGeom prst="bentConnector4">
            <a:avLst>
              <a:gd name="adj1" fmla="val -5505"/>
              <a:gd name="adj2" fmla="val -66650"/>
            </a:avLst>
          </a:prstGeom>
          <a:noFill/>
          <a:ln w="9525" cap="flat" cmpd="sng">
            <a:solidFill>
              <a:srgbClr val="3F3F3F"/>
            </a:solidFill>
            <a:prstDash val="dash"/>
            <a:miter lim="800000"/>
            <a:headEnd type="none" w="sm" len="sm"/>
            <a:tailEnd type="triangle" w="med" len="med"/>
          </a:ln>
        </p:spPr>
      </p:cxnSp>
      <p:pic>
        <p:nvPicPr>
          <p:cNvPr id="571" name="Google Shape;571;p17"/>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572" name="Google Shape;572;p1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6" name="Google Shape;564;p17">
            <a:extLst>
              <a:ext uri="{FF2B5EF4-FFF2-40B4-BE49-F238E27FC236}">
                <a16:creationId xmlns:a16="http://schemas.microsoft.com/office/drawing/2014/main" id="{627799F1-22FB-40F2-877D-6796D5163960}"/>
              </a:ext>
            </a:extLst>
          </p:cNvPr>
          <p:cNvSpPr txBox="1"/>
          <p:nvPr/>
        </p:nvSpPr>
        <p:spPr>
          <a:xfrm>
            <a:off x="3018018" y="3640165"/>
            <a:ext cx="756900"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rgbClr val="5681E6"/>
                </a:solidFill>
                <a:latin typeface="Open Sans" panose="020B0606030504020204" pitchFamily="34" charset="0"/>
                <a:ea typeface="Open Sans" panose="020B0606030504020204" pitchFamily="34" charset="0"/>
                <a:cs typeface="Open Sans" panose="020B0606030504020204" pitchFamily="34" charset="0"/>
                <a:sym typeface="Open Sans ExtraBold"/>
              </a:rPr>
              <a:t>COMO</a:t>
            </a:r>
            <a:endParaRPr sz="1000" b="1" dirty="0">
              <a:solidFill>
                <a:srgbClr val="5681E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Google Shape;564;p17">
            <a:extLst>
              <a:ext uri="{FF2B5EF4-FFF2-40B4-BE49-F238E27FC236}">
                <a16:creationId xmlns:a16="http://schemas.microsoft.com/office/drawing/2014/main" id="{A9086BB6-3E7C-4449-B2DF-1FEF35072437}"/>
              </a:ext>
            </a:extLst>
          </p:cNvPr>
          <p:cNvSpPr txBox="1"/>
          <p:nvPr/>
        </p:nvSpPr>
        <p:spPr>
          <a:xfrm>
            <a:off x="3015504" y="3155291"/>
            <a:ext cx="756900"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ExtraBold"/>
              </a:rPr>
              <a:t>O QUÊ?</a:t>
            </a:r>
            <a:endParaRPr sz="1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Google Shape;92;p1">
            <a:extLst>
              <a:ext uri="{FF2B5EF4-FFF2-40B4-BE49-F238E27FC236}">
                <a16:creationId xmlns:a16="http://schemas.microsoft.com/office/drawing/2014/main" id="{D89CE66D-C460-4C38-87AD-20B21EBB39A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18</a:t>
            </a:fld>
            <a:endParaRPr/>
          </a:p>
        </p:txBody>
      </p:sp>
      <p:sp>
        <p:nvSpPr>
          <p:cNvPr id="578" name="Google Shape;578;p18"/>
          <p:cNvSpPr txBox="1"/>
          <p:nvPr/>
        </p:nvSpPr>
        <p:spPr>
          <a:xfrm>
            <a:off x="2020470" y="4287474"/>
            <a:ext cx="296626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a:solidFill>
                  <a:schemeClr val="dk1"/>
                </a:solidFill>
                <a:latin typeface="Open Sans ExtraBold"/>
                <a:ea typeface="Open Sans ExtraBold"/>
                <a:cs typeface="Open Sans ExtraBold"/>
                <a:sym typeface="Open Sans ExtraBold"/>
              </a:rPr>
              <a:t>O PRODUTO</a:t>
            </a:r>
            <a:endParaRPr/>
          </a:p>
        </p:txBody>
      </p:sp>
      <p:sp>
        <p:nvSpPr>
          <p:cNvPr id="579" name="Google Shape;579;p18"/>
          <p:cNvSpPr txBox="1"/>
          <p:nvPr/>
        </p:nvSpPr>
        <p:spPr>
          <a:xfrm>
            <a:off x="2636189" y="8266550"/>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ts val="11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580" name="Google Shape;580;p18"/>
          <p:cNvSpPr txBox="1"/>
          <p:nvPr/>
        </p:nvSpPr>
        <p:spPr>
          <a:xfrm>
            <a:off x="1952004" y="4906568"/>
            <a:ext cx="310319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PORQUE É ELE QUE TRANSFORMA O SUOR EM DINHEIRO</a:t>
            </a:r>
            <a:endParaRPr spc="300"/>
          </a:p>
        </p:txBody>
      </p:sp>
      <p:pic>
        <p:nvPicPr>
          <p:cNvPr id="581" name="Google Shape;581;p18"/>
          <p:cNvPicPr preferRelativeResize="0"/>
          <p:nvPr/>
        </p:nvPicPr>
        <p:blipFill rotWithShape="1">
          <a:blip r:embed="rId3">
            <a:alphaModFix/>
          </a:blip>
          <a:srcRect/>
          <a:stretch/>
        </p:blipFill>
        <p:spPr>
          <a:xfrm>
            <a:off x="3116900" y="3423000"/>
            <a:ext cx="773400" cy="773400"/>
          </a:xfrm>
          <a:prstGeom prst="rect">
            <a:avLst/>
          </a:prstGeom>
          <a:noFill/>
          <a:ln>
            <a:noFill/>
          </a:ln>
        </p:spPr>
      </p:pic>
      <p:pic>
        <p:nvPicPr>
          <p:cNvPr id="582" name="Google Shape;582;p18"/>
          <p:cNvPicPr preferRelativeResize="0"/>
          <p:nvPr/>
        </p:nvPicPr>
        <p:blipFill rotWithShape="1">
          <a:blip r:embed="rId4">
            <a:alphaModFix/>
          </a:blip>
          <a:srcRect/>
          <a:stretch/>
        </p:blipFill>
        <p:spPr>
          <a:xfrm>
            <a:off x="3022124" y="7230446"/>
            <a:ext cx="962952" cy="962952"/>
          </a:xfrm>
          <a:prstGeom prst="rect">
            <a:avLst/>
          </a:prstGeom>
          <a:noFill/>
          <a:ln>
            <a:noFill/>
          </a:ln>
        </p:spPr>
      </p:pic>
      <p:pic>
        <p:nvPicPr>
          <p:cNvPr id="584" name="Google Shape;584;p18"/>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585" name="Google Shape;585;p1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EB8990C4-220D-42CB-8F9C-54D16480B5FF}"/>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19"/>
          <p:cNvSpPr/>
          <p:nvPr/>
        </p:nvSpPr>
        <p:spPr>
          <a:xfrm>
            <a:off x="1226459" y="2502312"/>
            <a:ext cx="4545012" cy="1821349"/>
          </a:xfrm>
          <a:prstGeom prst="rect">
            <a:avLst/>
          </a:prstGeom>
          <a:solidFill>
            <a:srgbClr val="2F64E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1" name="Google Shape;591;p19" descr="Relatórios e Dashboards de Redes Sociais e Marketing Digital: Instagram, Facebook, YouTube, LinkedIn, Google Analytics, Google Ads, Mailchimp, RD Station e +"/>
          <p:cNvPicPr preferRelativeResize="0"/>
          <p:nvPr/>
        </p:nvPicPr>
        <p:blipFill rotWithShape="1">
          <a:blip r:embed="rId3">
            <a:alphaModFix/>
          </a:blip>
          <a:srcRect r="8496"/>
          <a:stretch/>
        </p:blipFill>
        <p:spPr>
          <a:xfrm>
            <a:off x="2404455" y="1254852"/>
            <a:ext cx="2149545" cy="1356726"/>
          </a:xfrm>
          <a:prstGeom prst="rect">
            <a:avLst/>
          </a:prstGeom>
          <a:noFill/>
          <a:ln>
            <a:noFill/>
          </a:ln>
        </p:spPr>
      </p:pic>
      <p:sp>
        <p:nvSpPr>
          <p:cNvPr id="592" name="Google Shape;592;p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19</a:t>
            </a:fld>
            <a:endParaRPr/>
          </a:p>
        </p:txBody>
      </p:sp>
      <p:sp>
        <p:nvSpPr>
          <p:cNvPr id="593" name="Google Shape;593;p19"/>
          <p:cNvSpPr txBox="1"/>
          <p:nvPr/>
        </p:nvSpPr>
        <p:spPr>
          <a:xfrm>
            <a:off x="1227825" y="4681856"/>
            <a:ext cx="2295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CICLO DE VIDA</a:t>
            </a:r>
            <a:endParaRPr/>
          </a:p>
        </p:txBody>
      </p:sp>
      <p:sp>
        <p:nvSpPr>
          <p:cNvPr id="594" name="Google Shape;594;p19"/>
          <p:cNvSpPr txBox="1"/>
          <p:nvPr/>
        </p:nvSpPr>
        <p:spPr>
          <a:xfrm>
            <a:off x="1223963" y="5057567"/>
            <a:ext cx="4545000" cy="6465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Independentemente da sua classificação, todo produto passa por um ciclo de vida, que se inicia com o seu lançamento no mercado e finda com a sua extinção. De modo simplificado, o ciclo de vida do produto é constituído por quatro fases: </a:t>
            </a:r>
            <a:r>
              <a:rPr lang="pt-BR" sz="1200" b="1" baseline="30000">
                <a:solidFill>
                  <a:schemeClr val="dk1"/>
                </a:solidFill>
                <a:latin typeface="Calibri"/>
                <a:ea typeface="Calibri"/>
                <a:cs typeface="Calibri"/>
                <a:sym typeface="Calibri"/>
              </a:rPr>
              <a:t>introdução, crescimento, maturidade e declínio</a:t>
            </a:r>
            <a:r>
              <a:rPr lang="pt-BR" sz="1200" baseline="30000">
                <a:solidFill>
                  <a:schemeClr val="dk1"/>
                </a:solidFill>
                <a:latin typeface="Calibri"/>
                <a:ea typeface="Calibri"/>
                <a:cs typeface="Calibri"/>
                <a:sym typeface="Calibri"/>
              </a:rPr>
              <a:t>.</a:t>
            </a:r>
            <a:endParaRPr sz="1200"/>
          </a:p>
        </p:txBody>
      </p:sp>
      <p:sp>
        <p:nvSpPr>
          <p:cNvPr id="595" name="Google Shape;595;p19"/>
          <p:cNvSpPr txBox="1"/>
          <p:nvPr/>
        </p:nvSpPr>
        <p:spPr>
          <a:xfrm>
            <a:off x="1227825" y="7950855"/>
            <a:ext cx="4541100" cy="8310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Acreditamos que atualmente o Reportei se encontre na etapa de </a:t>
            </a:r>
            <a:r>
              <a:rPr lang="pt-BR" sz="1200" b="1" u="sng" baseline="30000">
                <a:solidFill>
                  <a:srgbClr val="2F64E0"/>
                </a:solidFill>
                <a:latin typeface="Calibri"/>
                <a:ea typeface="Calibri"/>
                <a:cs typeface="Calibri"/>
                <a:sym typeface="Calibri"/>
              </a:rPr>
              <a:t>CRESCIMENTO</a:t>
            </a:r>
            <a:r>
              <a:rPr lang="pt-BR" sz="1200" baseline="30000">
                <a:solidFill>
                  <a:schemeClr val="dk1"/>
                </a:solidFill>
                <a:latin typeface="Calibri"/>
                <a:ea typeface="Calibri"/>
                <a:cs typeface="Calibri"/>
                <a:sym typeface="Calibri"/>
              </a:rPr>
              <a:t>, que é quando o produto começa a atingir um mercado de massa, o que permite um investimento maior em diferenciais competitivos. Consequentemente, a concorrência aumenta, pois novas empresas passam a se interessar pelo mercado promissor e a imitar os produtos. O lucro tende a crescer bastante nesta etapa.</a:t>
            </a:r>
            <a:endParaRPr sz="1200"/>
          </a:p>
        </p:txBody>
      </p:sp>
      <p:cxnSp>
        <p:nvCxnSpPr>
          <p:cNvPr id="596" name="Google Shape;596;p19"/>
          <p:cNvCxnSpPr/>
          <p:nvPr/>
        </p:nvCxnSpPr>
        <p:spPr>
          <a:xfrm>
            <a:off x="1539000" y="5993174"/>
            <a:ext cx="0" cy="1571713"/>
          </a:xfrm>
          <a:prstGeom prst="straightConnector1">
            <a:avLst/>
          </a:prstGeom>
          <a:noFill/>
          <a:ln w="9525" cap="flat" cmpd="sng">
            <a:solidFill>
              <a:srgbClr val="BFBFBF"/>
            </a:solidFill>
            <a:prstDash val="solid"/>
            <a:miter lim="800000"/>
            <a:headEnd type="stealth" w="med" len="med"/>
            <a:tailEnd type="none" w="sm" len="sm"/>
          </a:ln>
        </p:spPr>
      </p:cxnSp>
      <p:grpSp>
        <p:nvGrpSpPr>
          <p:cNvPr id="597" name="Google Shape;597;p19"/>
          <p:cNvGrpSpPr/>
          <p:nvPr/>
        </p:nvGrpSpPr>
        <p:grpSpPr>
          <a:xfrm>
            <a:off x="1416755" y="6454461"/>
            <a:ext cx="244491" cy="742320"/>
            <a:chOff x="2992464" y="6671268"/>
            <a:chExt cx="244491" cy="742320"/>
          </a:xfrm>
        </p:grpSpPr>
        <p:sp>
          <p:nvSpPr>
            <p:cNvPr id="598" name="Google Shape;598;p19"/>
            <p:cNvSpPr/>
            <p:nvPr/>
          </p:nvSpPr>
          <p:spPr>
            <a:xfrm rot="-5400000">
              <a:off x="2805938" y="6954681"/>
              <a:ext cx="604842" cy="191281"/>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9"/>
            <p:cNvSpPr txBox="1"/>
            <p:nvPr/>
          </p:nvSpPr>
          <p:spPr>
            <a:xfrm rot="-5400000">
              <a:off x="2743549" y="6920182"/>
              <a:ext cx="742320" cy="244491"/>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a:solidFill>
                    <a:srgbClr val="7F7F7F"/>
                  </a:solidFill>
                  <a:latin typeface="Calibri"/>
                  <a:ea typeface="Calibri"/>
                  <a:cs typeface="Calibri"/>
                  <a:sym typeface="Calibri"/>
                </a:rPr>
                <a:t>RECEITA</a:t>
              </a:r>
              <a:endParaRPr sz="800">
                <a:solidFill>
                  <a:srgbClr val="7F7F7F"/>
                </a:solidFill>
                <a:latin typeface="Calibri"/>
                <a:ea typeface="Calibri"/>
                <a:cs typeface="Calibri"/>
                <a:sym typeface="Calibri"/>
              </a:endParaRPr>
            </a:p>
          </p:txBody>
        </p:sp>
      </p:grpSp>
      <p:cxnSp>
        <p:nvCxnSpPr>
          <p:cNvPr id="600" name="Google Shape;600;p19"/>
          <p:cNvCxnSpPr/>
          <p:nvPr/>
        </p:nvCxnSpPr>
        <p:spPr>
          <a:xfrm rot="10800000">
            <a:off x="1539000" y="7564215"/>
            <a:ext cx="3780000" cy="0"/>
          </a:xfrm>
          <a:prstGeom prst="straightConnector1">
            <a:avLst/>
          </a:prstGeom>
          <a:noFill/>
          <a:ln w="9525" cap="flat" cmpd="sng">
            <a:solidFill>
              <a:srgbClr val="BFBFBF"/>
            </a:solidFill>
            <a:prstDash val="solid"/>
            <a:miter lim="800000"/>
            <a:headEnd type="stealth" w="med" len="med"/>
            <a:tailEnd type="none" w="sm" len="sm"/>
          </a:ln>
        </p:spPr>
      </p:cxnSp>
      <p:grpSp>
        <p:nvGrpSpPr>
          <p:cNvPr id="601" name="Google Shape;601;p19"/>
          <p:cNvGrpSpPr/>
          <p:nvPr/>
        </p:nvGrpSpPr>
        <p:grpSpPr>
          <a:xfrm rot="5400000">
            <a:off x="3306756" y="7239645"/>
            <a:ext cx="244491" cy="742320"/>
            <a:chOff x="2992464" y="6671268"/>
            <a:chExt cx="244491" cy="742320"/>
          </a:xfrm>
        </p:grpSpPr>
        <p:sp>
          <p:nvSpPr>
            <p:cNvPr id="602" name="Google Shape;602;p19"/>
            <p:cNvSpPr/>
            <p:nvPr/>
          </p:nvSpPr>
          <p:spPr>
            <a:xfrm rot="-5400000">
              <a:off x="2805938" y="6954681"/>
              <a:ext cx="604842" cy="191281"/>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19"/>
            <p:cNvSpPr txBox="1"/>
            <p:nvPr/>
          </p:nvSpPr>
          <p:spPr>
            <a:xfrm rot="-5400000">
              <a:off x="2743549" y="6920182"/>
              <a:ext cx="742320" cy="244491"/>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a:solidFill>
                    <a:srgbClr val="7F7F7F"/>
                  </a:solidFill>
                  <a:latin typeface="Calibri"/>
                  <a:ea typeface="Calibri"/>
                  <a:cs typeface="Calibri"/>
                  <a:sym typeface="Calibri"/>
                </a:rPr>
                <a:t>TEMPO</a:t>
              </a:r>
              <a:endParaRPr sz="800">
                <a:solidFill>
                  <a:srgbClr val="7F7F7F"/>
                </a:solidFill>
                <a:latin typeface="Calibri"/>
                <a:ea typeface="Calibri"/>
                <a:cs typeface="Calibri"/>
                <a:sym typeface="Calibri"/>
              </a:endParaRPr>
            </a:p>
          </p:txBody>
        </p:sp>
      </p:grpSp>
      <p:sp>
        <p:nvSpPr>
          <p:cNvPr id="604" name="Google Shape;604;p19"/>
          <p:cNvSpPr/>
          <p:nvPr/>
        </p:nvSpPr>
        <p:spPr>
          <a:xfrm>
            <a:off x="1676400" y="6190797"/>
            <a:ext cx="3397250" cy="1314461"/>
          </a:xfrm>
          <a:custGeom>
            <a:avLst/>
            <a:gdLst/>
            <a:ahLst/>
            <a:cxnLst/>
            <a:rect l="l" t="t" r="r" b="b"/>
            <a:pathLst>
              <a:path w="3397250" h="1314461" extrusionOk="0">
                <a:moveTo>
                  <a:pt x="0" y="1295411"/>
                </a:moveTo>
                <a:cubicBezTo>
                  <a:pt x="558271" y="646123"/>
                  <a:pt x="1116542" y="-3164"/>
                  <a:pt x="1682750" y="11"/>
                </a:cubicBezTo>
                <a:cubicBezTo>
                  <a:pt x="2248958" y="3186"/>
                  <a:pt x="2823104" y="658823"/>
                  <a:pt x="3397250" y="1314461"/>
                </a:cubicBezTo>
              </a:path>
            </a:pathLst>
          </a:cu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19"/>
          <p:cNvSpPr txBox="1"/>
          <p:nvPr/>
        </p:nvSpPr>
        <p:spPr>
          <a:xfrm>
            <a:off x="1824704" y="7225549"/>
            <a:ext cx="805028"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A5A5A5"/>
                </a:solidFill>
                <a:latin typeface="Open Sans ExtraBold"/>
                <a:ea typeface="Open Sans ExtraBold"/>
                <a:cs typeface="Open Sans ExtraBold"/>
                <a:sym typeface="Open Sans ExtraBold"/>
              </a:rPr>
              <a:t>INTRODUÇÃO</a:t>
            </a:r>
            <a:endParaRPr/>
          </a:p>
        </p:txBody>
      </p:sp>
      <p:sp>
        <p:nvSpPr>
          <p:cNvPr id="606" name="Google Shape;606;p19"/>
          <p:cNvSpPr txBox="1"/>
          <p:nvPr/>
        </p:nvSpPr>
        <p:spPr>
          <a:xfrm>
            <a:off x="1906925" y="6201052"/>
            <a:ext cx="829074"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2F64E0"/>
                </a:solidFill>
                <a:latin typeface="Open Sans ExtraBold"/>
                <a:ea typeface="Open Sans ExtraBold"/>
                <a:cs typeface="Open Sans ExtraBold"/>
                <a:sym typeface="Open Sans ExtraBold"/>
              </a:rPr>
              <a:t>CRESCIMENTO</a:t>
            </a:r>
            <a:endParaRPr/>
          </a:p>
        </p:txBody>
      </p:sp>
      <p:sp>
        <p:nvSpPr>
          <p:cNvPr id="607" name="Google Shape;607;p19"/>
          <p:cNvSpPr txBox="1"/>
          <p:nvPr/>
        </p:nvSpPr>
        <p:spPr>
          <a:xfrm>
            <a:off x="3444450" y="6009573"/>
            <a:ext cx="795411"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A5A5A5"/>
                </a:solidFill>
                <a:latin typeface="Open Sans ExtraBold"/>
                <a:ea typeface="Open Sans ExtraBold"/>
                <a:cs typeface="Open Sans ExtraBold"/>
                <a:sym typeface="Open Sans ExtraBold"/>
              </a:rPr>
              <a:t>MATURIDADE</a:t>
            </a:r>
            <a:endParaRPr/>
          </a:p>
        </p:txBody>
      </p:sp>
      <p:sp>
        <p:nvSpPr>
          <p:cNvPr id="608" name="Google Shape;608;p19"/>
          <p:cNvSpPr txBox="1"/>
          <p:nvPr/>
        </p:nvSpPr>
        <p:spPr>
          <a:xfrm>
            <a:off x="4420928" y="6672112"/>
            <a:ext cx="619080"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A5A5A5"/>
                </a:solidFill>
                <a:latin typeface="Open Sans ExtraBold"/>
                <a:ea typeface="Open Sans ExtraBold"/>
                <a:cs typeface="Open Sans ExtraBold"/>
                <a:sym typeface="Open Sans ExtraBold"/>
              </a:rPr>
              <a:t>DECLÍNIO</a:t>
            </a:r>
            <a:endParaRPr/>
          </a:p>
        </p:txBody>
      </p:sp>
      <p:sp>
        <p:nvSpPr>
          <p:cNvPr id="609" name="Google Shape;609;p19"/>
          <p:cNvSpPr/>
          <p:nvPr/>
        </p:nvSpPr>
        <p:spPr>
          <a:xfrm>
            <a:off x="1831923" y="7251356"/>
            <a:ext cx="51116" cy="51116"/>
          </a:xfrm>
          <a:prstGeom prst="ellipse">
            <a:avLst/>
          </a:prstGeom>
          <a:solidFill>
            <a:schemeClr val="lt1"/>
          </a:solidFill>
          <a:ln w="190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19"/>
          <p:cNvSpPr/>
          <p:nvPr/>
        </p:nvSpPr>
        <p:spPr>
          <a:xfrm>
            <a:off x="4422504" y="6793457"/>
            <a:ext cx="51116" cy="51116"/>
          </a:xfrm>
          <a:prstGeom prst="ellipse">
            <a:avLst/>
          </a:prstGeom>
          <a:solidFill>
            <a:schemeClr val="lt1"/>
          </a:solidFill>
          <a:ln w="190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19"/>
          <p:cNvSpPr/>
          <p:nvPr/>
        </p:nvSpPr>
        <p:spPr>
          <a:xfrm>
            <a:off x="3470910" y="6173017"/>
            <a:ext cx="51116" cy="51116"/>
          </a:xfrm>
          <a:prstGeom prst="ellipse">
            <a:avLst/>
          </a:prstGeom>
          <a:solidFill>
            <a:schemeClr val="lt1"/>
          </a:solidFill>
          <a:ln w="190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12" name="Google Shape;612;p19"/>
          <p:cNvCxnSpPr/>
          <p:nvPr/>
        </p:nvCxnSpPr>
        <p:spPr>
          <a:xfrm>
            <a:off x="2006462" y="6367980"/>
            <a:ext cx="630000" cy="0"/>
          </a:xfrm>
          <a:prstGeom prst="straightConnector1">
            <a:avLst/>
          </a:prstGeom>
          <a:noFill/>
          <a:ln w="12700" cap="flat" cmpd="sng">
            <a:solidFill>
              <a:srgbClr val="2F64E0"/>
            </a:solidFill>
            <a:prstDash val="solid"/>
            <a:miter lim="800000"/>
            <a:headEnd type="none" w="sm" len="sm"/>
            <a:tailEnd type="none" w="sm" len="sm"/>
          </a:ln>
        </p:spPr>
      </p:cxnSp>
      <p:cxnSp>
        <p:nvCxnSpPr>
          <p:cNvPr id="613" name="Google Shape;613;p19"/>
          <p:cNvCxnSpPr/>
          <p:nvPr/>
        </p:nvCxnSpPr>
        <p:spPr>
          <a:xfrm>
            <a:off x="2636462" y="6367980"/>
            <a:ext cx="72255" cy="72255"/>
          </a:xfrm>
          <a:prstGeom prst="straightConnector1">
            <a:avLst/>
          </a:prstGeom>
          <a:noFill/>
          <a:ln w="12700" cap="flat" cmpd="sng">
            <a:solidFill>
              <a:schemeClr val="accent1"/>
            </a:solidFill>
            <a:prstDash val="solid"/>
            <a:miter lim="800000"/>
            <a:headEnd type="none" w="sm" len="sm"/>
            <a:tailEnd type="none" w="sm" len="sm"/>
          </a:ln>
        </p:spPr>
      </p:cxnSp>
      <p:sp>
        <p:nvSpPr>
          <p:cNvPr id="614" name="Google Shape;614;p19"/>
          <p:cNvSpPr txBox="1"/>
          <p:nvPr/>
        </p:nvSpPr>
        <p:spPr>
          <a:xfrm>
            <a:off x="2149878" y="3099800"/>
            <a:ext cx="2698175" cy="315471"/>
          </a:xfrm>
          <a:prstGeom prst="rect">
            <a:avLst/>
          </a:prstGeom>
          <a:noFill/>
          <a:ln>
            <a:noFill/>
          </a:ln>
        </p:spPr>
        <p:txBody>
          <a:bodyPr spcFirstLastPara="1" wrap="square" lIns="91425" tIns="45700" rIns="91425" bIns="45700" anchor="t" anchorCtr="0">
            <a:spAutoFit/>
          </a:bodyPr>
          <a:lstStyle/>
          <a:p>
            <a:pPr marL="0" marR="0" lvl="0" indent="0" algn="ctr" rtl="0">
              <a:lnSpc>
                <a:spcPct val="94444"/>
              </a:lnSpc>
              <a:spcBef>
                <a:spcPts val="0"/>
              </a:spcBef>
              <a:spcAft>
                <a:spcPts val="0"/>
              </a:spcAft>
              <a:buNone/>
            </a:pPr>
            <a:r>
              <a:rPr lang="pt-BR" sz="1800">
                <a:solidFill>
                  <a:schemeClr val="lt1"/>
                </a:solidFill>
                <a:latin typeface="Open Sans ExtraBold"/>
                <a:ea typeface="Open Sans ExtraBold"/>
                <a:cs typeface="Open Sans ExtraBold"/>
                <a:sym typeface="Open Sans ExtraBold"/>
              </a:rPr>
              <a:t>O QUE É O REPORTEI?!</a:t>
            </a:r>
            <a:endParaRPr/>
          </a:p>
        </p:txBody>
      </p:sp>
      <p:sp>
        <p:nvSpPr>
          <p:cNvPr id="615" name="Google Shape;615;p19"/>
          <p:cNvSpPr txBox="1"/>
          <p:nvPr/>
        </p:nvSpPr>
        <p:spPr>
          <a:xfrm>
            <a:off x="1462714" y="3477690"/>
            <a:ext cx="4033025" cy="630902"/>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dirty="0">
                <a:solidFill>
                  <a:schemeClr val="lt1"/>
                </a:solidFill>
                <a:latin typeface="Calibri"/>
                <a:ea typeface="Calibri"/>
                <a:cs typeface="Calibri"/>
                <a:sym typeface="Calibri"/>
              </a:rPr>
              <a:t>O Reportei é uma plataforma SaaS que permite que o usuário integre diferentes redes sociais e ferramentas de marketing digital para gerar relatórios e dashboards profissionais que vão lhe permitir analisar métricas e insights sobre sua presença digital.</a:t>
            </a:r>
            <a:endParaRPr sz="1200" baseline="30000" dirty="0">
              <a:solidFill>
                <a:schemeClr val="lt1"/>
              </a:solidFill>
              <a:latin typeface="Calibri"/>
              <a:ea typeface="Calibri"/>
              <a:cs typeface="Calibri"/>
              <a:sym typeface="Calibri"/>
            </a:endParaRPr>
          </a:p>
        </p:txBody>
      </p:sp>
      <p:sp>
        <p:nvSpPr>
          <p:cNvPr id="616" name="Google Shape;616;p19"/>
          <p:cNvSpPr/>
          <p:nvPr/>
        </p:nvSpPr>
        <p:spPr>
          <a:xfrm>
            <a:off x="2672183" y="6417605"/>
            <a:ext cx="51116" cy="51116"/>
          </a:xfrm>
          <a:prstGeom prst="ellipse">
            <a:avLst/>
          </a:prstGeom>
          <a:solidFill>
            <a:schemeClr val="lt1"/>
          </a:solidFill>
          <a:ln w="19050" cap="flat" cmpd="sng">
            <a:solidFill>
              <a:srgbClr val="2F64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7" name="Google Shape;617;p19" descr="Tela de computador com fundo preto&#10;&#10;Descrição gerada automaticamente"/>
          <p:cNvPicPr preferRelativeResize="0"/>
          <p:nvPr/>
        </p:nvPicPr>
        <p:blipFill rotWithShape="1">
          <a:blip r:embed="rId4">
            <a:alphaModFix/>
          </a:blip>
          <a:srcRect/>
          <a:stretch/>
        </p:blipFill>
        <p:spPr>
          <a:xfrm>
            <a:off x="2042822" y="1128000"/>
            <a:ext cx="2907292" cy="1744375"/>
          </a:xfrm>
          <a:prstGeom prst="rect">
            <a:avLst/>
          </a:prstGeom>
          <a:noFill/>
          <a:ln>
            <a:noFill/>
          </a:ln>
        </p:spPr>
      </p:pic>
      <p:pic>
        <p:nvPicPr>
          <p:cNvPr id="619" name="Google Shape;619;p19"/>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620" name="Google Shape;620;p1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3" name="Google Shape;92;p1">
            <a:extLst>
              <a:ext uri="{FF2B5EF4-FFF2-40B4-BE49-F238E27FC236}">
                <a16:creationId xmlns:a16="http://schemas.microsoft.com/office/drawing/2014/main" id="{47CC9E5E-A6D1-4F32-9333-DF6ADD7962E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3732189" y="1318917"/>
            <a:ext cx="2351812" cy="7144076"/>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2"/>
          <p:cNvSpPr txBox="1"/>
          <p:nvPr/>
        </p:nvSpPr>
        <p:spPr>
          <a:xfrm>
            <a:off x="1223975" y="2622726"/>
            <a:ext cx="2205000" cy="508596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0" i="0" u="none" strike="noStrike" cap="none" baseline="30000" dirty="0">
                <a:solidFill>
                  <a:schemeClr val="dk1"/>
                </a:solidFill>
                <a:latin typeface="Calibri"/>
                <a:ea typeface="Calibri"/>
                <a:cs typeface="Calibri"/>
                <a:sym typeface="Calibri"/>
              </a:rPr>
              <a:t>O planejamento de marketing é o plano que guia as ações de marketing de uma empresa a fim de alcançar um determinado objetivo. O planejamento pode ser voltado para a marca, para um produto específico ou para um serviço oferecido pela marca. Este plano que você lê, visa guiar as ações de comunicação estratégicas do Reportei ao longo do ano de 2022.</a:t>
            </a:r>
            <a:endParaRPr sz="1100" dirty="0"/>
          </a:p>
          <a:p>
            <a:pPr marL="0" marR="0" lvl="0" indent="0" algn="just" rtl="0">
              <a:lnSpc>
                <a:spcPct val="150000"/>
              </a:lnSpc>
              <a:spcBef>
                <a:spcPts val="0"/>
              </a:spcBef>
              <a:spcAft>
                <a:spcPts val="0"/>
              </a:spcAft>
              <a:buNone/>
            </a:pPr>
            <a:endParaRPr sz="1100" b="0" i="0" u="none" strike="noStrike" cap="none" baseline="30000"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pt-BR" sz="1100" b="0" i="0" u="none" strike="noStrike" cap="none" baseline="30000" dirty="0">
                <a:solidFill>
                  <a:schemeClr val="dk1"/>
                </a:solidFill>
                <a:latin typeface="Calibri"/>
                <a:ea typeface="Calibri"/>
                <a:cs typeface="Calibri"/>
                <a:sym typeface="Calibri"/>
              </a:rPr>
              <a:t>Para o completo entendimento deste planejamento, recomendamos que ele seja executado com o auxílio de um analista de marketing e/ou agência de publicidade capacitada. É importante entender que este plano representa não só as ações a serem tomadas, como o posicionamento que sua empresa deve ter na comunicação institucional. </a:t>
            </a:r>
            <a:endParaRPr sz="1100" dirty="0"/>
          </a:p>
          <a:p>
            <a:pPr marL="0" marR="0" lvl="0" indent="0" algn="just" rtl="0">
              <a:lnSpc>
                <a:spcPct val="150000"/>
              </a:lnSpc>
              <a:spcBef>
                <a:spcPts val="0"/>
              </a:spcBef>
              <a:spcAft>
                <a:spcPts val="0"/>
              </a:spcAft>
              <a:buNone/>
            </a:pPr>
            <a:endParaRPr sz="1100" b="0" i="0" u="none" strike="noStrike" cap="none" baseline="30000"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pt-BR" sz="1100" b="0" i="0" u="none" strike="noStrike" cap="none" baseline="30000" dirty="0">
                <a:solidFill>
                  <a:schemeClr val="dk1"/>
                </a:solidFill>
                <a:latin typeface="Calibri"/>
                <a:ea typeface="Calibri"/>
                <a:cs typeface="Calibri"/>
                <a:sym typeface="Calibri"/>
              </a:rPr>
              <a:t>Vale salientar também que tão importante quanto a elaboração do planejamento, é o processo de acompanhamento do mesmo, para que possíveis correções e mudanças sejam adotadas no momento correto e para que o plano de marketing seja realmente efetivo para a empresa. Para que este plano possa ser revisto e melhorado nas próximas rodadas de análise, é necessário que todas as ações sejam registradas, sejam estas positivas ou não, de forma que a companhia crie registro de todas as estratégias implantadas.</a:t>
            </a:r>
            <a:endParaRPr sz="1100" b="0" i="0" u="none" strike="noStrike" cap="none" dirty="0">
              <a:solidFill>
                <a:schemeClr val="dk1"/>
              </a:solidFill>
              <a:latin typeface="Calibri"/>
              <a:ea typeface="Calibri"/>
              <a:cs typeface="Calibri"/>
              <a:sym typeface="Calibri"/>
            </a:endParaRPr>
          </a:p>
        </p:txBody>
      </p:sp>
      <p:sp>
        <p:nvSpPr>
          <p:cNvPr id="101" name="Google Shape;101;p2"/>
          <p:cNvSpPr txBox="1"/>
          <p:nvPr/>
        </p:nvSpPr>
        <p:spPr>
          <a:xfrm>
            <a:off x="1223963" y="1929427"/>
            <a:ext cx="20742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0" i="0" u="none" strike="noStrike" cap="none">
                <a:solidFill>
                  <a:schemeClr val="dk1"/>
                </a:solidFill>
                <a:latin typeface="Open Sans ExtraBold"/>
                <a:ea typeface="Open Sans ExtraBold"/>
                <a:cs typeface="Open Sans ExtraBold"/>
                <a:sym typeface="Open Sans ExtraBold"/>
              </a:rPr>
              <a:t>O OBJETO DO</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PLANEJAMENTO</a:t>
            </a:r>
            <a:endParaRPr/>
          </a:p>
        </p:txBody>
      </p:sp>
      <p:sp>
        <p:nvSpPr>
          <p:cNvPr id="102" name="Google Shape;102;p2"/>
          <p:cNvSpPr txBox="1"/>
          <p:nvPr/>
        </p:nvSpPr>
        <p:spPr>
          <a:xfrm>
            <a:off x="1268963" y="8040268"/>
            <a:ext cx="144142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VINICIUS GAMBETA</a:t>
            </a:r>
            <a:endParaRPr/>
          </a:p>
        </p:txBody>
      </p:sp>
      <p:sp>
        <p:nvSpPr>
          <p:cNvPr id="103" name="Google Shape;103;p2"/>
          <p:cNvSpPr txBox="1"/>
          <p:nvPr/>
        </p:nvSpPr>
        <p:spPr>
          <a:xfrm>
            <a:off x="1218909" y="8186740"/>
            <a:ext cx="1521600" cy="2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a:solidFill>
                  <a:schemeClr val="dk1"/>
                </a:solidFill>
                <a:latin typeface="Open Sans SemiBold"/>
                <a:ea typeface="Open Sans SemiBold"/>
                <a:cs typeface="Open Sans SemiBold"/>
                <a:sym typeface="Open Sans SemiBold"/>
              </a:rPr>
              <a:t>Agência de Bolso</a:t>
            </a:r>
            <a:endParaRPr/>
          </a:p>
        </p:txBody>
      </p:sp>
      <p:cxnSp>
        <p:nvCxnSpPr>
          <p:cNvPr id="104" name="Google Shape;104;p2"/>
          <p:cNvCxnSpPr/>
          <p:nvPr/>
        </p:nvCxnSpPr>
        <p:spPr>
          <a:xfrm>
            <a:off x="1331679" y="8012995"/>
            <a:ext cx="1485000" cy="0"/>
          </a:xfrm>
          <a:prstGeom prst="straightConnector1">
            <a:avLst/>
          </a:prstGeom>
          <a:noFill/>
          <a:ln w="9525" cap="flat" cmpd="sng">
            <a:solidFill>
              <a:srgbClr val="7F7F7F"/>
            </a:solidFill>
            <a:prstDash val="solid"/>
            <a:miter lim="800000"/>
            <a:headEnd type="none" w="sm" len="sm"/>
            <a:tailEnd type="none" w="sm" len="sm"/>
          </a:ln>
        </p:spPr>
      </p:cxnSp>
      <p:sp>
        <p:nvSpPr>
          <p:cNvPr id="105" name="Google Shape;105;p2"/>
          <p:cNvSpPr txBox="1"/>
          <p:nvPr/>
        </p:nvSpPr>
        <p:spPr>
          <a:xfrm>
            <a:off x="4027390" y="1758000"/>
            <a:ext cx="168331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12 MESES</a:t>
            </a:r>
            <a:endParaRPr/>
          </a:p>
        </p:txBody>
      </p:sp>
      <p:sp>
        <p:nvSpPr>
          <p:cNvPr id="106" name="Google Shape;106;p2"/>
          <p:cNvSpPr txBox="1"/>
          <p:nvPr/>
        </p:nvSpPr>
        <p:spPr>
          <a:xfrm>
            <a:off x="4027389" y="3870423"/>
            <a:ext cx="172354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PERSONALIZADO</a:t>
            </a:r>
            <a:endParaRPr/>
          </a:p>
        </p:txBody>
      </p:sp>
      <p:sp>
        <p:nvSpPr>
          <p:cNvPr id="107" name="Google Shape;107;p2"/>
          <p:cNvSpPr txBox="1"/>
          <p:nvPr/>
        </p:nvSpPr>
        <p:spPr>
          <a:xfrm>
            <a:off x="4027389" y="2028000"/>
            <a:ext cx="1723500" cy="186970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aseline="30000">
                <a:solidFill>
                  <a:schemeClr val="lt1"/>
                </a:solidFill>
                <a:latin typeface="Calibri"/>
                <a:ea typeface="Calibri"/>
                <a:cs typeface="Calibri"/>
                <a:sym typeface="Calibri"/>
              </a:rPr>
              <a:t>O objeto deste planejamento tem como início o dia 20 de janeiro de 2022 e sugere estratégias a serem executadas durante os 12 meses seguintes, terminando o plano no dia primeiro de janeiro de 2023. Note que muitas das estratégias aqui descritas são executadas em cadeias sequenciais. Sendo assim, evite ignorar ou pular etapas do planejamento.</a:t>
            </a:r>
            <a:endParaRPr sz="1100">
              <a:solidFill>
                <a:schemeClr val="lt1"/>
              </a:solidFill>
              <a:latin typeface="Calibri"/>
              <a:ea typeface="Calibri"/>
              <a:cs typeface="Calibri"/>
              <a:sym typeface="Calibri"/>
            </a:endParaRPr>
          </a:p>
        </p:txBody>
      </p:sp>
      <p:sp>
        <p:nvSpPr>
          <p:cNvPr id="108" name="Google Shape;108;p2"/>
          <p:cNvSpPr txBox="1"/>
          <p:nvPr/>
        </p:nvSpPr>
        <p:spPr>
          <a:xfrm>
            <a:off x="4027389" y="4410030"/>
            <a:ext cx="1723500" cy="153114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aseline="30000">
                <a:solidFill>
                  <a:schemeClr val="lt1"/>
                </a:solidFill>
                <a:latin typeface="Calibri"/>
                <a:ea typeface="Calibri"/>
                <a:cs typeface="Calibri"/>
                <a:sym typeface="Calibri"/>
              </a:rPr>
              <a:t>Este planejamento foi desenvolvido única e exclusivamente para o Reportei e seus subprodutos. Todas as informações contidas nele são confidenciais, todos os estudos de ações personalizados e todas as sugestões de campanhas, irreplicáveis para outros negócios.</a:t>
            </a:r>
            <a:endParaRPr sz="1100">
              <a:solidFill>
                <a:schemeClr val="lt1"/>
              </a:solidFill>
              <a:latin typeface="Calibri"/>
              <a:ea typeface="Calibri"/>
              <a:cs typeface="Calibri"/>
              <a:sym typeface="Calibri"/>
            </a:endParaRPr>
          </a:p>
        </p:txBody>
      </p:sp>
      <p:sp>
        <p:nvSpPr>
          <p:cNvPr id="109" name="Google Shape;109;p2"/>
          <p:cNvSpPr txBox="1"/>
          <p:nvPr/>
        </p:nvSpPr>
        <p:spPr>
          <a:xfrm>
            <a:off x="4033841" y="4075735"/>
            <a:ext cx="168430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E IRREPLICLÁVEL</a:t>
            </a:r>
            <a:endParaRPr/>
          </a:p>
        </p:txBody>
      </p:sp>
      <p:sp>
        <p:nvSpPr>
          <p:cNvPr id="110" name="Google Shape;110;p2"/>
          <p:cNvSpPr txBox="1"/>
          <p:nvPr/>
        </p:nvSpPr>
        <p:spPr>
          <a:xfrm>
            <a:off x="4033841" y="6433544"/>
            <a:ext cx="1735200" cy="186970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aseline="30000">
                <a:solidFill>
                  <a:schemeClr val="lt1"/>
                </a:solidFill>
                <a:latin typeface="Calibri"/>
                <a:ea typeface="Calibri"/>
                <a:cs typeface="Calibri"/>
                <a:sym typeface="Calibri"/>
              </a:rPr>
              <a:t>Ao executar este plano de ação, você precisa ter em mente que o monitoramento e registro das atividades e seus resultados é de fundamental importância. Considere a execução do planejamento em conjunto com uma agência de publicidade ou analista de marketing. Para facilitar o processo, recomendamos alinhamento semanal de acompanhamento.</a:t>
            </a:r>
            <a:endParaRPr sz="1100">
              <a:solidFill>
                <a:schemeClr val="lt1"/>
              </a:solidFill>
              <a:latin typeface="Calibri"/>
              <a:ea typeface="Calibri"/>
              <a:cs typeface="Calibri"/>
              <a:sym typeface="Calibri"/>
            </a:endParaRPr>
          </a:p>
        </p:txBody>
      </p:sp>
      <p:sp>
        <p:nvSpPr>
          <p:cNvPr id="111" name="Google Shape;111;p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a:t>
            </a:fld>
            <a:endParaRPr/>
          </a:p>
        </p:txBody>
      </p:sp>
      <p:sp>
        <p:nvSpPr>
          <p:cNvPr id="112" name="Google Shape;112;p2"/>
          <p:cNvSpPr txBox="1"/>
          <p:nvPr/>
        </p:nvSpPr>
        <p:spPr>
          <a:xfrm>
            <a:off x="4026946" y="5969122"/>
            <a:ext cx="114928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PARA A</a:t>
            </a:r>
            <a:endParaRPr/>
          </a:p>
          <a:p>
            <a:pPr marL="0" marR="0" lvl="0" indent="0" algn="l"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EXECUÇÃO</a:t>
            </a:r>
            <a:endParaRPr/>
          </a:p>
        </p:txBody>
      </p:sp>
      <p:pic>
        <p:nvPicPr>
          <p:cNvPr id="115" name="Google Shape;115;p2"/>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16" name="Google Shape;116;p2"/>
          <p:cNvSpPr txBox="1"/>
          <p:nvPr/>
        </p:nvSpPr>
        <p:spPr>
          <a:xfrm>
            <a:off x="1228162" y="9408385"/>
            <a:ext cx="4540813" cy="1958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 name="Google Shape;92;p1">
            <a:extLst>
              <a:ext uri="{FF2B5EF4-FFF2-40B4-BE49-F238E27FC236}">
                <a16:creationId xmlns:a16="http://schemas.microsoft.com/office/drawing/2014/main" id="{25F21239-5292-41A9-B0B3-5532FAF2B202}"/>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20</a:t>
            </a:fld>
            <a:endParaRPr/>
          </a:p>
        </p:txBody>
      </p:sp>
      <p:sp>
        <p:nvSpPr>
          <p:cNvPr id="626" name="Google Shape;626;p20"/>
          <p:cNvSpPr txBox="1"/>
          <p:nvPr/>
        </p:nvSpPr>
        <p:spPr>
          <a:xfrm>
            <a:off x="1224000" y="1623000"/>
            <a:ext cx="2295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JOB TO BE DONE</a:t>
            </a:r>
            <a:endParaRPr/>
          </a:p>
        </p:txBody>
      </p:sp>
      <p:sp>
        <p:nvSpPr>
          <p:cNvPr id="627" name="Google Shape;627;p20"/>
          <p:cNvSpPr txBox="1"/>
          <p:nvPr/>
        </p:nvSpPr>
        <p:spPr>
          <a:xfrm>
            <a:off x="1223962" y="1998711"/>
            <a:ext cx="4560300" cy="10158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Job to Be Done é uma metodologia que visa descrever melhor o impacto de um produto no mercado. Sob essa perspectiva, o que importa não é exatamente o comportamento de compra do público, que muitas vezes é o foco das pesquisas de marketing, mas sim entender o que o consumidor quer resolver na sua vida. A partir daí, entendemos o real valor do produto para os consumidores. Abaixo, listamos as tarefas operacionais, funcionais, emocionais e sociais que o Reportei exerce:</a:t>
            </a:r>
            <a:endParaRPr sz="1200"/>
          </a:p>
        </p:txBody>
      </p:sp>
      <p:sp>
        <p:nvSpPr>
          <p:cNvPr id="628" name="Google Shape;628;p20"/>
          <p:cNvSpPr/>
          <p:nvPr/>
        </p:nvSpPr>
        <p:spPr>
          <a:xfrm>
            <a:off x="1152056" y="3166422"/>
            <a:ext cx="2292541" cy="2548121"/>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20"/>
          <p:cNvSpPr txBox="1"/>
          <p:nvPr/>
        </p:nvSpPr>
        <p:spPr>
          <a:xfrm>
            <a:off x="1510826" y="3338418"/>
            <a:ext cx="15750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TAREFAS OPERACIONAIS</a:t>
            </a:r>
            <a:endParaRPr/>
          </a:p>
        </p:txBody>
      </p:sp>
      <p:sp>
        <p:nvSpPr>
          <p:cNvPr id="630" name="Google Shape;630;p20"/>
          <p:cNvSpPr/>
          <p:nvPr/>
        </p:nvSpPr>
        <p:spPr>
          <a:xfrm>
            <a:off x="3556934" y="3166422"/>
            <a:ext cx="2292541" cy="2548121"/>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20"/>
          <p:cNvSpPr txBox="1"/>
          <p:nvPr/>
        </p:nvSpPr>
        <p:spPr>
          <a:xfrm>
            <a:off x="3915704" y="3338418"/>
            <a:ext cx="15750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TAREFAS FUNCIONAIS</a:t>
            </a:r>
            <a:endParaRPr/>
          </a:p>
        </p:txBody>
      </p:sp>
      <p:sp>
        <p:nvSpPr>
          <p:cNvPr id="632" name="Google Shape;632;p20"/>
          <p:cNvSpPr/>
          <p:nvPr/>
        </p:nvSpPr>
        <p:spPr>
          <a:xfrm>
            <a:off x="1152056" y="5841042"/>
            <a:ext cx="2292541" cy="2548121"/>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20"/>
          <p:cNvSpPr txBox="1"/>
          <p:nvPr/>
        </p:nvSpPr>
        <p:spPr>
          <a:xfrm>
            <a:off x="1472328" y="6013038"/>
            <a:ext cx="15750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TAREFAS</a:t>
            </a:r>
            <a:endParaRPr/>
          </a:p>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EMOCIONAIS</a:t>
            </a:r>
            <a:endParaRPr/>
          </a:p>
        </p:txBody>
      </p:sp>
      <p:sp>
        <p:nvSpPr>
          <p:cNvPr id="634" name="Google Shape;634;p20"/>
          <p:cNvSpPr/>
          <p:nvPr/>
        </p:nvSpPr>
        <p:spPr>
          <a:xfrm>
            <a:off x="3556934" y="5841042"/>
            <a:ext cx="2292541" cy="2548121"/>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20"/>
          <p:cNvSpPr txBox="1"/>
          <p:nvPr/>
        </p:nvSpPr>
        <p:spPr>
          <a:xfrm>
            <a:off x="3915704" y="6013038"/>
            <a:ext cx="15750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TAREFAS</a:t>
            </a:r>
            <a:endParaRPr/>
          </a:p>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SOCIAIS</a:t>
            </a:r>
            <a:endParaRPr/>
          </a:p>
        </p:txBody>
      </p:sp>
      <p:sp>
        <p:nvSpPr>
          <p:cNvPr id="636" name="Google Shape;636;p20"/>
          <p:cNvSpPr txBox="1"/>
          <p:nvPr/>
        </p:nvSpPr>
        <p:spPr>
          <a:xfrm>
            <a:off x="3855664" y="3868025"/>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Fornece informações importantes</a:t>
            </a:r>
            <a:endParaRPr sz="1200"/>
          </a:p>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para a tomada de decisão</a:t>
            </a:r>
            <a:endParaRPr sz="1200"/>
          </a:p>
        </p:txBody>
      </p:sp>
      <p:cxnSp>
        <p:nvCxnSpPr>
          <p:cNvPr id="637" name="Google Shape;637;p20"/>
          <p:cNvCxnSpPr/>
          <p:nvPr/>
        </p:nvCxnSpPr>
        <p:spPr>
          <a:xfrm>
            <a:off x="3803204" y="4276080"/>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38" name="Google Shape;638;p20"/>
          <p:cNvSpPr txBox="1"/>
          <p:nvPr/>
        </p:nvSpPr>
        <p:spPr>
          <a:xfrm>
            <a:off x="3855664" y="4388018"/>
            <a:ext cx="1695000" cy="553957"/>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Permite que diferentes envolvidos em um projeto acompanhem os números</a:t>
            </a:r>
            <a:endParaRPr sz="1200"/>
          </a:p>
        </p:txBody>
      </p:sp>
      <p:sp>
        <p:nvSpPr>
          <p:cNvPr id="639" name="Google Shape;639;p20"/>
          <p:cNvSpPr txBox="1"/>
          <p:nvPr/>
        </p:nvSpPr>
        <p:spPr>
          <a:xfrm>
            <a:off x="1450786" y="3859424"/>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Centraliza números e métricas de diferentes canais em um só lugar</a:t>
            </a:r>
            <a:endParaRPr sz="1200"/>
          </a:p>
        </p:txBody>
      </p:sp>
      <p:sp>
        <p:nvSpPr>
          <p:cNvPr id="640" name="Google Shape;640;p20"/>
          <p:cNvSpPr txBox="1"/>
          <p:nvPr/>
        </p:nvSpPr>
        <p:spPr>
          <a:xfrm>
            <a:off x="1450786" y="4380208"/>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Economiza tempo na organização</a:t>
            </a:r>
            <a:endParaRPr sz="1200" dirty="0"/>
          </a:p>
          <a:p>
            <a:pPr marL="0" marR="0" lvl="0" indent="0" algn="ctr"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e análise de métricas</a:t>
            </a:r>
            <a:endParaRPr sz="1200" dirty="0"/>
          </a:p>
        </p:txBody>
      </p:sp>
      <p:cxnSp>
        <p:nvCxnSpPr>
          <p:cNvPr id="641" name="Google Shape;641;p20"/>
          <p:cNvCxnSpPr/>
          <p:nvPr/>
        </p:nvCxnSpPr>
        <p:spPr>
          <a:xfrm>
            <a:off x="3803204" y="4911248"/>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42" name="Google Shape;642;p20"/>
          <p:cNvSpPr txBox="1"/>
          <p:nvPr/>
        </p:nvSpPr>
        <p:spPr>
          <a:xfrm>
            <a:off x="3855664" y="5009542"/>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Permite a “prestação de contas”</a:t>
            </a:r>
            <a:endParaRPr sz="1200"/>
          </a:p>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entre agência e contratante</a:t>
            </a:r>
            <a:endParaRPr sz="1200"/>
          </a:p>
        </p:txBody>
      </p:sp>
      <p:cxnSp>
        <p:nvCxnSpPr>
          <p:cNvPr id="643" name="Google Shape;643;p20"/>
          <p:cNvCxnSpPr/>
          <p:nvPr/>
        </p:nvCxnSpPr>
        <p:spPr>
          <a:xfrm>
            <a:off x="1398326" y="4276080"/>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44" name="Google Shape;644;p20"/>
          <p:cNvSpPr txBox="1"/>
          <p:nvPr/>
        </p:nvSpPr>
        <p:spPr>
          <a:xfrm>
            <a:off x="1402171" y="4969082"/>
            <a:ext cx="1792200" cy="553957"/>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Permite que a pessoa que ficaria responsável pela elaboração do relatório exerça outras atividades</a:t>
            </a:r>
            <a:endParaRPr sz="1200" dirty="0"/>
          </a:p>
        </p:txBody>
      </p:sp>
      <p:cxnSp>
        <p:nvCxnSpPr>
          <p:cNvPr id="645" name="Google Shape;645;p20"/>
          <p:cNvCxnSpPr/>
          <p:nvPr/>
        </p:nvCxnSpPr>
        <p:spPr>
          <a:xfrm>
            <a:off x="1398326" y="4838828"/>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46" name="Google Shape;646;p20"/>
          <p:cNvSpPr txBox="1"/>
          <p:nvPr/>
        </p:nvSpPr>
        <p:spPr>
          <a:xfrm>
            <a:off x="1406768" y="6526080"/>
            <a:ext cx="17877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Deixa os tomadores de decisão mais confiantes em suas escolhas</a:t>
            </a:r>
            <a:endParaRPr sz="1200"/>
          </a:p>
        </p:txBody>
      </p:sp>
      <p:sp>
        <p:nvSpPr>
          <p:cNvPr id="647" name="Google Shape;647;p20"/>
          <p:cNvSpPr txBox="1"/>
          <p:nvPr/>
        </p:nvSpPr>
        <p:spPr>
          <a:xfrm>
            <a:off x="1450786" y="7072990"/>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Permite a economia de tempo que pode ser melhor empregada</a:t>
            </a:r>
            <a:endParaRPr sz="1200"/>
          </a:p>
        </p:txBody>
      </p:sp>
      <p:cxnSp>
        <p:nvCxnSpPr>
          <p:cNvPr id="648" name="Google Shape;648;p20"/>
          <p:cNvCxnSpPr/>
          <p:nvPr/>
        </p:nvCxnSpPr>
        <p:spPr>
          <a:xfrm>
            <a:off x="1398326" y="6942736"/>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49" name="Google Shape;649;p20"/>
          <p:cNvSpPr txBox="1"/>
          <p:nvPr/>
        </p:nvSpPr>
        <p:spPr>
          <a:xfrm>
            <a:off x="1402171" y="7635738"/>
            <a:ext cx="1792200" cy="553957"/>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Dá a sensação de organização e planejamento, necessárias para o bem estar do profissional</a:t>
            </a:r>
            <a:endParaRPr sz="1200"/>
          </a:p>
        </p:txBody>
      </p:sp>
      <p:cxnSp>
        <p:nvCxnSpPr>
          <p:cNvPr id="650" name="Google Shape;650;p20"/>
          <p:cNvCxnSpPr/>
          <p:nvPr/>
        </p:nvCxnSpPr>
        <p:spPr>
          <a:xfrm>
            <a:off x="1398326" y="7505484"/>
            <a:ext cx="1800000" cy="0"/>
          </a:xfrm>
          <a:prstGeom prst="straightConnector1">
            <a:avLst/>
          </a:prstGeom>
          <a:noFill/>
          <a:ln w="9525" cap="flat" cmpd="sng">
            <a:solidFill>
              <a:srgbClr val="7F7F7F"/>
            </a:solidFill>
            <a:prstDash val="dash"/>
            <a:miter lim="800000"/>
            <a:headEnd type="none" w="sm" len="sm"/>
            <a:tailEnd type="none" w="sm" len="sm"/>
          </a:ln>
        </p:spPr>
      </p:cxnSp>
      <p:sp>
        <p:nvSpPr>
          <p:cNvPr id="651" name="Google Shape;651;p20"/>
          <p:cNvSpPr txBox="1"/>
          <p:nvPr/>
        </p:nvSpPr>
        <p:spPr>
          <a:xfrm>
            <a:off x="3855664" y="6513111"/>
            <a:ext cx="1695000"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a:solidFill>
                  <a:schemeClr val="dk1"/>
                </a:solidFill>
                <a:latin typeface="Calibri"/>
                <a:ea typeface="Calibri"/>
                <a:cs typeface="Calibri"/>
                <a:sym typeface="Calibri"/>
              </a:rPr>
              <a:t>Mostra para o cliente e envolvidos no projeto autoridade e organização</a:t>
            </a:r>
            <a:endParaRPr sz="1200"/>
          </a:p>
        </p:txBody>
      </p:sp>
      <p:sp>
        <p:nvSpPr>
          <p:cNvPr id="652" name="Google Shape;652;p20"/>
          <p:cNvSpPr txBox="1"/>
          <p:nvPr/>
        </p:nvSpPr>
        <p:spPr>
          <a:xfrm>
            <a:off x="3855664" y="7060021"/>
            <a:ext cx="1695000" cy="553957"/>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Sustenta com números as estratégias sugeridas em um planejamento</a:t>
            </a:r>
            <a:endParaRPr sz="1200" dirty="0"/>
          </a:p>
        </p:txBody>
      </p:sp>
      <p:cxnSp>
        <p:nvCxnSpPr>
          <p:cNvPr id="653" name="Google Shape;653;p20"/>
          <p:cNvCxnSpPr/>
          <p:nvPr/>
        </p:nvCxnSpPr>
        <p:spPr>
          <a:xfrm>
            <a:off x="3803204" y="6929767"/>
            <a:ext cx="1800000" cy="0"/>
          </a:xfrm>
          <a:prstGeom prst="straightConnector1">
            <a:avLst/>
          </a:prstGeom>
          <a:noFill/>
          <a:ln w="9525" cap="flat" cmpd="sng">
            <a:solidFill>
              <a:srgbClr val="7F7F7F"/>
            </a:solidFill>
            <a:prstDash val="dash"/>
            <a:miter lim="800000"/>
            <a:headEnd type="none" w="sm" len="sm"/>
            <a:tailEnd type="none" w="sm" len="sm"/>
          </a:ln>
        </p:spPr>
      </p:cxnSp>
      <p:pic>
        <p:nvPicPr>
          <p:cNvPr id="655" name="Google Shape;655;p20"/>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656" name="Google Shape;656;p2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4" name="Google Shape;92;p1">
            <a:extLst>
              <a:ext uri="{FF2B5EF4-FFF2-40B4-BE49-F238E27FC236}">
                <a16:creationId xmlns:a16="http://schemas.microsoft.com/office/drawing/2014/main" id="{6AE50CB9-5B30-4AE6-AB96-662DCDB9217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21</a:t>
            </a:fld>
            <a:endParaRPr/>
          </a:p>
        </p:txBody>
      </p:sp>
      <p:sp>
        <p:nvSpPr>
          <p:cNvPr id="662" name="Google Shape;662;p21"/>
          <p:cNvSpPr txBox="1"/>
          <p:nvPr/>
        </p:nvSpPr>
        <p:spPr>
          <a:xfrm>
            <a:off x="1226227" y="1465666"/>
            <a:ext cx="1932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ANÁLISE SWOT</a:t>
            </a:r>
            <a:endParaRPr/>
          </a:p>
        </p:txBody>
      </p:sp>
      <p:sp>
        <p:nvSpPr>
          <p:cNvPr id="663" name="Google Shape;663;p21"/>
          <p:cNvSpPr txBox="1"/>
          <p:nvPr/>
        </p:nvSpPr>
        <p:spPr>
          <a:xfrm>
            <a:off x="1223962" y="1887313"/>
            <a:ext cx="4545000" cy="831000"/>
          </a:xfrm>
          <a:prstGeom prst="rect">
            <a:avLst/>
          </a:prstGeom>
          <a:noFill/>
          <a:ln>
            <a:noFill/>
          </a:ln>
        </p:spPr>
        <p:txBody>
          <a:bodyPr spcFirstLastPara="1" wrap="square" lIns="91425" tIns="45700" rIns="91425" bIns="45700" anchor="t" anchorCtr="0">
            <a:spAutoFit/>
          </a:bodyPr>
          <a:lstStyle/>
          <a:p>
            <a:pPr marL="0" marR="0" lvl="0" indent="0" algn="l" rtl="0">
              <a:lnSpc>
                <a:spcPts val="1440"/>
              </a:lnSpc>
              <a:spcBef>
                <a:spcPts val="0"/>
              </a:spcBef>
              <a:spcAft>
                <a:spcPts val="0"/>
              </a:spcAft>
              <a:buNone/>
            </a:pPr>
            <a:r>
              <a:rPr lang="pt-BR" sz="1200" baseline="30000">
                <a:solidFill>
                  <a:schemeClr val="dk1"/>
                </a:solidFill>
                <a:latin typeface="Calibri"/>
                <a:ea typeface="Calibri"/>
                <a:cs typeface="Calibri"/>
                <a:sym typeface="Calibri"/>
              </a:rPr>
              <a:t>A matriz SWOT é uma das mais conhecidas ferramentas de planejamento estratégico. É muito raro encontrar um profissional que não tenha ao menos ouvido falar no conceito de SWOT e sua famosa análise do ambiente interno e externo de um negócio. Abaixo, analisamos as forças, oportunidades, fraquezas e amaças do produto, sempre classificando-as das mais relevantes para as menos relevantes.</a:t>
            </a:r>
            <a:endParaRPr sz="1200"/>
          </a:p>
        </p:txBody>
      </p:sp>
      <p:sp>
        <p:nvSpPr>
          <p:cNvPr id="664" name="Google Shape;664;p21"/>
          <p:cNvSpPr/>
          <p:nvPr/>
        </p:nvSpPr>
        <p:spPr>
          <a:xfrm>
            <a:off x="1114122" y="2826396"/>
            <a:ext cx="2292600" cy="26508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21"/>
          <p:cNvSpPr txBox="1"/>
          <p:nvPr/>
        </p:nvSpPr>
        <p:spPr>
          <a:xfrm>
            <a:off x="1472892" y="2998392"/>
            <a:ext cx="15750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FORÇAS</a:t>
            </a:r>
            <a:endParaRPr/>
          </a:p>
        </p:txBody>
      </p:sp>
      <p:sp>
        <p:nvSpPr>
          <p:cNvPr id="666" name="Google Shape;666;p21"/>
          <p:cNvSpPr/>
          <p:nvPr/>
        </p:nvSpPr>
        <p:spPr>
          <a:xfrm>
            <a:off x="3547586" y="2826396"/>
            <a:ext cx="2292600" cy="26508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21"/>
          <p:cNvSpPr txBox="1"/>
          <p:nvPr/>
        </p:nvSpPr>
        <p:spPr>
          <a:xfrm>
            <a:off x="3906356" y="2998392"/>
            <a:ext cx="15750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OPORTUNIDADES</a:t>
            </a:r>
            <a:endParaRPr/>
          </a:p>
        </p:txBody>
      </p:sp>
      <p:sp>
        <p:nvSpPr>
          <p:cNvPr id="668" name="Google Shape;668;p21"/>
          <p:cNvSpPr/>
          <p:nvPr/>
        </p:nvSpPr>
        <p:spPr>
          <a:xfrm>
            <a:off x="1114122" y="5590618"/>
            <a:ext cx="2292600" cy="23724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21"/>
          <p:cNvSpPr txBox="1"/>
          <p:nvPr/>
        </p:nvSpPr>
        <p:spPr>
          <a:xfrm>
            <a:off x="1472892" y="5762614"/>
            <a:ext cx="15750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FRAQUEZAS</a:t>
            </a:r>
            <a:endParaRPr/>
          </a:p>
        </p:txBody>
      </p:sp>
      <p:sp>
        <p:nvSpPr>
          <p:cNvPr id="670" name="Google Shape;670;p21"/>
          <p:cNvSpPr/>
          <p:nvPr/>
        </p:nvSpPr>
        <p:spPr>
          <a:xfrm>
            <a:off x="3547586" y="5590618"/>
            <a:ext cx="2292600" cy="2372400"/>
          </a:xfrm>
          <a:prstGeom prst="rect">
            <a:avLst/>
          </a:prstGeom>
          <a:solidFill>
            <a:srgbClr val="F2F2F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21"/>
          <p:cNvSpPr txBox="1"/>
          <p:nvPr/>
        </p:nvSpPr>
        <p:spPr>
          <a:xfrm>
            <a:off x="3867858" y="5762614"/>
            <a:ext cx="15750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AMEAÇAS</a:t>
            </a:r>
            <a:endParaRPr/>
          </a:p>
        </p:txBody>
      </p:sp>
      <p:cxnSp>
        <p:nvCxnSpPr>
          <p:cNvPr id="672" name="Google Shape;672;p21"/>
          <p:cNvCxnSpPr/>
          <p:nvPr/>
        </p:nvCxnSpPr>
        <p:spPr>
          <a:xfrm>
            <a:off x="1114122" y="8271413"/>
            <a:ext cx="4725900" cy="0"/>
          </a:xfrm>
          <a:prstGeom prst="straightConnector1">
            <a:avLst/>
          </a:prstGeom>
          <a:noFill/>
          <a:ln w="9525" cap="flat" cmpd="sng">
            <a:solidFill>
              <a:srgbClr val="BFBFBF"/>
            </a:solidFill>
            <a:prstDash val="solid"/>
            <a:miter lim="800000"/>
            <a:headEnd type="stealth" w="med" len="med"/>
            <a:tailEnd type="stealth" w="med" len="med"/>
          </a:ln>
        </p:spPr>
      </p:cxnSp>
      <p:sp>
        <p:nvSpPr>
          <p:cNvPr id="673" name="Google Shape;673;p21"/>
          <p:cNvSpPr/>
          <p:nvPr/>
        </p:nvSpPr>
        <p:spPr>
          <a:xfrm>
            <a:off x="1429772" y="8183169"/>
            <a:ext cx="1102200" cy="170100"/>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21"/>
          <p:cNvSpPr txBox="1"/>
          <p:nvPr/>
        </p:nvSpPr>
        <p:spPr>
          <a:xfrm>
            <a:off x="1419725" y="8169900"/>
            <a:ext cx="11124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aseline="30000" dirty="0">
                <a:solidFill>
                  <a:srgbClr val="7F7F7F"/>
                </a:solidFill>
                <a:latin typeface="Calibri"/>
                <a:ea typeface="Calibri"/>
                <a:cs typeface="Calibri"/>
                <a:sym typeface="Calibri"/>
              </a:rPr>
              <a:t>AGENTES INTERNOS</a:t>
            </a:r>
            <a:endParaRPr sz="1000" dirty="0">
              <a:solidFill>
                <a:srgbClr val="7F7F7F"/>
              </a:solidFill>
              <a:latin typeface="Calibri"/>
              <a:ea typeface="Calibri"/>
              <a:cs typeface="Calibri"/>
              <a:sym typeface="Calibri"/>
            </a:endParaRPr>
          </a:p>
        </p:txBody>
      </p:sp>
      <p:grpSp>
        <p:nvGrpSpPr>
          <p:cNvPr id="675" name="Google Shape;675;p21"/>
          <p:cNvGrpSpPr/>
          <p:nvPr/>
        </p:nvGrpSpPr>
        <p:grpSpPr>
          <a:xfrm>
            <a:off x="4446050" y="8169900"/>
            <a:ext cx="1129800" cy="246300"/>
            <a:chOff x="5175437" y="8612235"/>
            <a:chExt cx="1129800" cy="246300"/>
          </a:xfrm>
        </p:grpSpPr>
        <p:sp>
          <p:nvSpPr>
            <p:cNvPr id="676" name="Google Shape;676;p21"/>
            <p:cNvSpPr/>
            <p:nvPr/>
          </p:nvSpPr>
          <p:spPr>
            <a:xfrm>
              <a:off x="5175446" y="8626173"/>
              <a:ext cx="1129724" cy="169975"/>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677" name="Google Shape;677;p21"/>
            <p:cNvSpPr txBox="1"/>
            <p:nvPr/>
          </p:nvSpPr>
          <p:spPr>
            <a:xfrm>
              <a:off x="5175437" y="8612235"/>
              <a:ext cx="11298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aseline="30000">
                  <a:solidFill>
                    <a:srgbClr val="7F7F7F"/>
                  </a:solidFill>
                  <a:latin typeface="Calibri"/>
                  <a:ea typeface="Calibri"/>
                  <a:cs typeface="Calibri"/>
                  <a:sym typeface="Calibri"/>
                </a:rPr>
                <a:t>AGENTES EXTERNOS</a:t>
              </a:r>
              <a:endParaRPr sz="1000">
                <a:solidFill>
                  <a:srgbClr val="7F7F7F"/>
                </a:solidFill>
                <a:latin typeface="Calibri"/>
                <a:ea typeface="Calibri"/>
                <a:cs typeface="Calibri"/>
                <a:sym typeface="Calibri"/>
              </a:endParaRPr>
            </a:p>
          </p:txBody>
        </p:sp>
      </p:grpSp>
      <p:sp>
        <p:nvSpPr>
          <p:cNvPr id="678" name="Google Shape;678;p21"/>
          <p:cNvSpPr txBox="1"/>
          <p:nvPr/>
        </p:nvSpPr>
        <p:spPr>
          <a:xfrm>
            <a:off x="1311684" y="3392256"/>
            <a:ext cx="1897500" cy="1977424"/>
          </a:xfrm>
          <a:prstGeom prst="rect">
            <a:avLst/>
          </a:prstGeom>
          <a:noFill/>
          <a:ln>
            <a:noFill/>
          </a:ln>
        </p:spPr>
        <p:txBody>
          <a:bodyPr spcFirstLastPara="1" wrap="square" lIns="91425" tIns="45700" rIns="91425" bIns="45700" anchor="t" anchorCtr="0">
            <a:spAutoFit/>
          </a:bodyPr>
          <a:lstStyle/>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Usabilidade do produto / UX</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Ranqueamento em mecanismos de busca</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Suporte e atendimento</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Design dos relatórios</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Grande base de leads</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Velocidade de atualização</a:t>
            </a:r>
            <a:endParaRPr sz="110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a:solidFill>
                  <a:schemeClr val="dk1"/>
                </a:solidFill>
                <a:latin typeface="Calibri" panose="020F0502020204030204" pitchFamily="34" charset="0"/>
                <a:ea typeface="Calibri"/>
                <a:cs typeface="Calibri" panose="020F0502020204030204" pitchFamily="34" charset="0"/>
                <a:sym typeface="Calibri"/>
              </a:rPr>
              <a:t>Conformidade com APIs</a:t>
            </a:r>
            <a:endParaRPr sz="1100">
              <a:latin typeface="Calibri" panose="020F0502020204030204" pitchFamily="34" charset="0"/>
              <a:cs typeface="Calibri" panose="020F0502020204030204" pitchFamily="34" charset="0"/>
            </a:endParaRPr>
          </a:p>
        </p:txBody>
      </p:sp>
      <p:sp>
        <p:nvSpPr>
          <p:cNvPr id="679" name="Google Shape;679;p21"/>
          <p:cNvSpPr txBox="1"/>
          <p:nvPr/>
        </p:nvSpPr>
        <p:spPr>
          <a:xfrm>
            <a:off x="3745148" y="3388206"/>
            <a:ext cx="1897500" cy="1977424"/>
          </a:xfrm>
          <a:prstGeom prst="rect">
            <a:avLst/>
          </a:prstGeom>
          <a:noFill/>
          <a:ln>
            <a:noFill/>
          </a:ln>
        </p:spPr>
        <p:txBody>
          <a:bodyPr spcFirstLastPara="1" wrap="square" lIns="91425" tIns="45700" rIns="91425" bIns="45700" anchor="t" anchorCtr="0">
            <a:spAutoFit/>
          </a:bodyPr>
          <a:lstStyle/>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Novas integrações (e-commerce, </a:t>
            </a:r>
            <a:r>
              <a:rPr lang="pt-BR" sz="1100" baseline="30000" dirty="0" err="1">
                <a:solidFill>
                  <a:schemeClr val="dk1"/>
                </a:solidFill>
                <a:latin typeface="Calibri" panose="020F0502020204030204" pitchFamily="34" charset="0"/>
                <a:ea typeface="Calibri"/>
                <a:cs typeface="Calibri" panose="020F0502020204030204" pitchFamily="34" charset="0"/>
                <a:sym typeface="Calibri"/>
              </a:rPr>
              <a:t>ifood</a:t>
            </a:r>
            <a:r>
              <a:rPr lang="pt-BR" sz="1100" baseline="30000" dirty="0">
                <a:solidFill>
                  <a:schemeClr val="dk1"/>
                </a:solidFill>
                <a:latin typeface="Calibri" panose="020F0502020204030204" pitchFamily="34" charset="0"/>
                <a:ea typeface="Calibri"/>
                <a:cs typeface="Calibri" panose="020F0502020204030204" pitchFamily="34" charset="0"/>
                <a:sym typeface="Calibri"/>
              </a:rPr>
              <a:t>...)</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Parceria com influenciadores</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Integração com Aquela Caixa</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Mercado de tráfego pago</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Mercado de </a:t>
            </a:r>
            <a:r>
              <a:rPr lang="pt-BR" sz="1100" baseline="30000" dirty="0" err="1">
                <a:solidFill>
                  <a:schemeClr val="dk1"/>
                </a:solidFill>
                <a:latin typeface="Calibri" panose="020F0502020204030204" pitchFamily="34" charset="0"/>
                <a:ea typeface="Calibri"/>
                <a:cs typeface="Calibri" panose="020F0502020204030204" pitchFamily="34" charset="0"/>
                <a:sym typeface="Calibri"/>
              </a:rPr>
              <a:t>infoprodutores</a:t>
            </a:r>
            <a:endParaRPr sz="1100" baseline="300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Internacionalização</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Participação e produção de eventos</a:t>
            </a:r>
            <a:endParaRPr sz="1100" dirty="0">
              <a:latin typeface="Calibri" panose="020F0502020204030204" pitchFamily="34" charset="0"/>
              <a:cs typeface="Calibri" panose="020F0502020204030204" pitchFamily="34" charset="0"/>
            </a:endParaRPr>
          </a:p>
        </p:txBody>
      </p:sp>
      <p:grpSp>
        <p:nvGrpSpPr>
          <p:cNvPr id="680" name="Google Shape;680;p21"/>
          <p:cNvGrpSpPr/>
          <p:nvPr/>
        </p:nvGrpSpPr>
        <p:grpSpPr>
          <a:xfrm>
            <a:off x="1317645" y="3631930"/>
            <a:ext cx="1885494" cy="1395000"/>
            <a:chOff x="1317645" y="3693000"/>
            <a:chExt cx="1885494" cy="1395000"/>
          </a:xfrm>
        </p:grpSpPr>
        <p:cxnSp>
          <p:nvCxnSpPr>
            <p:cNvPr id="681" name="Google Shape;681;p21"/>
            <p:cNvCxnSpPr/>
            <p:nvPr/>
          </p:nvCxnSpPr>
          <p:spPr>
            <a:xfrm>
              <a:off x="1317645" y="3693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2" name="Google Shape;682;p21"/>
            <p:cNvCxnSpPr/>
            <p:nvPr/>
          </p:nvCxnSpPr>
          <p:spPr>
            <a:xfrm>
              <a:off x="1317645" y="3972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3" name="Google Shape;683;p21"/>
            <p:cNvCxnSpPr/>
            <p:nvPr/>
          </p:nvCxnSpPr>
          <p:spPr>
            <a:xfrm>
              <a:off x="1317645" y="4251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4" name="Google Shape;684;p21"/>
            <p:cNvCxnSpPr/>
            <p:nvPr/>
          </p:nvCxnSpPr>
          <p:spPr>
            <a:xfrm>
              <a:off x="1317645" y="4530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5" name="Google Shape;685;p21"/>
            <p:cNvCxnSpPr/>
            <p:nvPr/>
          </p:nvCxnSpPr>
          <p:spPr>
            <a:xfrm>
              <a:off x="1317645" y="4809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6" name="Google Shape;686;p21"/>
            <p:cNvCxnSpPr/>
            <p:nvPr/>
          </p:nvCxnSpPr>
          <p:spPr>
            <a:xfrm>
              <a:off x="1317645" y="5088000"/>
              <a:ext cx="1885494" cy="0"/>
            </a:xfrm>
            <a:prstGeom prst="straightConnector1">
              <a:avLst/>
            </a:prstGeom>
            <a:noFill/>
            <a:ln w="9525" cap="flat" cmpd="sng">
              <a:solidFill>
                <a:srgbClr val="BFBFBF"/>
              </a:solidFill>
              <a:prstDash val="dash"/>
              <a:miter lim="800000"/>
              <a:headEnd type="none" w="sm" len="sm"/>
              <a:tailEnd type="none" w="sm" len="sm"/>
            </a:ln>
          </p:spPr>
        </p:cxnSp>
      </p:grpSp>
      <p:grpSp>
        <p:nvGrpSpPr>
          <p:cNvPr id="687" name="Google Shape;687;p21"/>
          <p:cNvGrpSpPr/>
          <p:nvPr/>
        </p:nvGrpSpPr>
        <p:grpSpPr>
          <a:xfrm>
            <a:off x="3751109" y="3631930"/>
            <a:ext cx="1885494" cy="1395000"/>
            <a:chOff x="1317645" y="3693000"/>
            <a:chExt cx="1885494" cy="1395000"/>
          </a:xfrm>
        </p:grpSpPr>
        <p:cxnSp>
          <p:nvCxnSpPr>
            <p:cNvPr id="688" name="Google Shape;688;p21"/>
            <p:cNvCxnSpPr/>
            <p:nvPr/>
          </p:nvCxnSpPr>
          <p:spPr>
            <a:xfrm>
              <a:off x="1317645" y="3693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89" name="Google Shape;689;p21"/>
            <p:cNvCxnSpPr/>
            <p:nvPr/>
          </p:nvCxnSpPr>
          <p:spPr>
            <a:xfrm>
              <a:off x="1317645" y="3972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0" name="Google Shape;690;p21"/>
            <p:cNvCxnSpPr/>
            <p:nvPr/>
          </p:nvCxnSpPr>
          <p:spPr>
            <a:xfrm>
              <a:off x="1317645" y="4251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1" name="Google Shape;691;p21"/>
            <p:cNvCxnSpPr/>
            <p:nvPr/>
          </p:nvCxnSpPr>
          <p:spPr>
            <a:xfrm>
              <a:off x="1317645" y="4530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2" name="Google Shape;692;p21"/>
            <p:cNvCxnSpPr/>
            <p:nvPr/>
          </p:nvCxnSpPr>
          <p:spPr>
            <a:xfrm>
              <a:off x="1317645" y="4809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3" name="Google Shape;693;p21"/>
            <p:cNvCxnSpPr/>
            <p:nvPr/>
          </p:nvCxnSpPr>
          <p:spPr>
            <a:xfrm>
              <a:off x="1317645" y="5088000"/>
              <a:ext cx="1885494" cy="0"/>
            </a:xfrm>
            <a:prstGeom prst="straightConnector1">
              <a:avLst/>
            </a:prstGeom>
            <a:noFill/>
            <a:ln w="9525" cap="flat" cmpd="sng">
              <a:solidFill>
                <a:srgbClr val="BFBFBF"/>
              </a:solidFill>
              <a:prstDash val="dash"/>
              <a:miter lim="800000"/>
              <a:headEnd type="none" w="sm" len="sm"/>
              <a:tailEnd type="none" w="sm" len="sm"/>
            </a:ln>
          </p:spPr>
        </p:cxnSp>
      </p:grpSp>
      <p:sp>
        <p:nvSpPr>
          <p:cNvPr id="694" name="Google Shape;694;p21"/>
          <p:cNvSpPr txBox="1"/>
          <p:nvPr/>
        </p:nvSpPr>
        <p:spPr>
          <a:xfrm>
            <a:off x="1311684" y="6138130"/>
            <a:ext cx="1897500" cy="1708120"/>
          </a:xfrm>
          <a:prstGeom prst="rect">
            <a:avLst/>
          </a:prstGeom>
          <a:noFill/>
          <a:ln>
            <a:noFill/>
          </a:ln>
        </p:spPr>
        <p:txBody>
          <a:bodyPr spcFirstLastPara="1" wrap="square" lIns="91425" tIns="45700" rIns="91425" bIns="45700" anchor="t" anchorCtr="0">
            <a:spAutoFit/>
          </a:bodyPr>
          <a:lstStyle/>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Problemas de integração com APIs</a:t>
            </a:r>
            <a:endParaRPr sz="1200"/>
          </a:p>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Muita dependência dos sócios</a:t>
            </a:r>
            <a:endParaRPr sz="1200"/>
          </a:p>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Número de integrações insuficientes</a:t>
            </a:r>
            <a:endParaRPr sz="1200"/>
          </a:p>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Mercado limitado a agências e freelas</a:t>
            </a:r>
            <a:endParaRPr sz="1200"/>
          </a:p>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Não oferecer agendamento de posts</a:t>
            </a:r>
            <a:endParaRPr sz="1200"/>
          </a:p>
          <a:p>
            <a:pPr marL="0" marR="0" lvl="0" indent="0" algn="ctr" rtl="0">
              <a:lnSpc>
                <a:spcPts val="2100"/>
              </a:lnSpc>
              <a:spcBef>
                <a:spcPts val="0"/>
              </a:spcBef>
              <a:spcAft>
                <a:spcPts val="0"/>
              </a:spcAft>
              <a:buNone/>
            </a:pPr>
            <a:r>
              <a:rPr lang="pt-BR" sz="1200" baseline="30000">
                <a:solidFill>
                  <a:schemeClr val="dk1"/>
                </a:solidFill>
                <a:latin typeface="Calibri"/>
                <a:ea typeface="Calibri"/>
                <a:cs typeface="Calibri"/>
                <a:sym typeface="Calibri"/>
              </a:rPr>
              <a:t>Dependência do mercado brasileiro</a:t>
            </a:r>
            <a:endParaRPr sz="1200"/>
          </a:p>
        </p:txBody>
      </p:sp>
      <p:grpSp>
        <p:nvGrpSpPr>
          <p:cNvPr id="695" name="Google Shape;695;p21"/>
          <p:cNvGrpSpPr/>
          <p:nvPr/>
        </p:nvGrpSpPr>
        <p:grpSpPr>
          <a:xfrm>
            <a:off x="1317645" y="6377804"/>
            <a:ext cx="1885494" cy="1116000"/>
            <a:chOff x="1317645" y="3693000"/>
            <a:chExt cx="1885494" cy="1116000"/>
          </a:xfrm>
        </p:grpSpPr>
        <p:cxnSp>
          <p:nvCxnSpPr>
            <p:cNvPr id="696" name="Google Shape;696;p21"/>
            <p:cNvCxnSpPr/>
            <p:nvPr/>
          </p:nvCxnSpPr>
          <p:spPr>
            <a:xfrm>
              <a:off x="1317645" y="3693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7" name="Google Shape;697;p21"/>
            <p:cNvCxnSpPr/>
            <p:nvPr/>
          </p:nvCxnSpPr>
          <p:spPr>
            <a:xfrm>
              <a:off x="1317645" y="3972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8" name="Google Shape;698;p21"/>
            <p:cNvCxnSpPr/>
            <p:nvPr/>
          </p:nvCxnSpPr>
          <p:spPr>
            <a:xfrm>
              <a:off x="1317645" y="4251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699" name="Google Shape;699;p21"/>
            <p:cNvCxnSpPr/>
            <p:nvPr/>
          </p:nvCxnSpPr>
          <p:spPr>
            <a:xfrm>
              <a:off x="1317645" y="4530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700" name="Google Shape;700;p21"/>
            <p:cNvCxnSpPr/>
            <p:nvPr/>
          </p:nvCxnSpPr>
          <p:spPr>
            <a:xfrm>
              <a:off x="1317645" y="4809000"/>
              <a:ext cx="1885494" cy="0"/>
            </a:xfrm>
            <a:prstGeom prst="straightConnector1">
              <a:avLst/>
            </a:prstGeom>
            <a:noFill/>
            <a:ln w="9525" cap="flat" cmpd="sng">
              <a:solidFill>
                <a:srgbClr val="BFBFBF"/>
              </a:solidFill>
              <a:prstDash val="dash"/>
              <a:miter lim="800000"/>
              <a:headEnd type="none" w="sm" len="sm"/>
              <a:tailEnd type="none" w="sm" len="sm"/>
            </a:ln>
          </p:spPr>
        </p:cxnSp>
      </p:grpSp>
      <p:sp>
        <p:nvSpPr>
          <p:cNvPr id="701" name="Google Shape;701;p21"/>
          <p:cNvSpPr txBox="1"/>
          <p:nvPr/>
        </p:nvSpPr>
        <p:spPr>
          <a:xfrm>
            <a:off x="3739186" y="6085379"/>
            <a:ext cx="1897500" cy="1708120"/>
          </a:xfrm>
          <a:prstGeom prst="rect">
            <a:avLst/>
          </a:prstGeom>
          <a:noFill/>
          <a:ln>
            <a:noFill/>
          </a:ln>
        </p:spPr>
        <p:txBody>
          <a:bodyPr spcFirstLastPara="1" wrap="square" lIns="91425" tIns="45700" rIns="91425" bIns="45700" anchor="t" anchorCtr="0">
            <a:spAutoFit/>
          </a:bodyPr>
          <a:lstStyle/>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Concorrentes com mais funcionalidades</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Possíveis ataques hackers</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Mudanças de API</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Solução de alguma </a:t>
            </a:r>
            <a:r>
              <a:rPr lang="pt-BR" sz="1100" baseline="30000" dirty="0" err="1">
                <a:solidFill>
                  <a:schemeClr val="dk1"/>
                </a:solidFill>
                <a:latin typeface="Calibri" panose="020F0502020204030204" pitchFamily="34" charset="0"/>
                <a:ea typeface="Calibri"/>
                <a:cs typeface="Calibri" panose="020F0502020204030204" pitchFamily="34" charset="0"/>
                <a:sym typeface="Calibri"/>
              </a:rPr>
              <a:t>BigTech</a:t>
            </a:r>
            <a:endParaRPr sz="1100" baseline="300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Escassez de profissionais</a:t>
            </a:r>
            <a:endParaRPr sz="1100" dirty="0">
              <a:latin typeface="Calibri" panose="020F0502020204030204" pitchFamily="34" charset="0"/>
              <a:cs typeface="Calibri" panose="020F0502020204030204" pitchFamily="34" charset="0"/>
            </a:endParaRPr>
          </a:p>
          <a:p>
            <a:pPr marL="0" marR="0" lvl="0" indent="0" algn="ctr" rtl="0">
              <a:lnSpc>
                <a:spcPts val="2100"/>
              </a:lnSpc>
              <a:spcBef>
                <a:spcPts val="0"/>
              </a:spcBef>
              <a:spcAft>
                <a:spcPts val="0"/>
              </a:spcAft>
              <a:buNone/>
            </a:pPr>
            <a:r>
              <a:rPr lang="pt-BR" sz="1100" baseline="30000" dirty="0">
                <a:solidFill>
                  <a:schemeClr val="dk1"/>
                </a:solidFill>
                <a:latin typeface="Calibri" panose="020F0502020204030204" pitchFamily="34" charset="0"/>
                <a:ea typeface="Calibri"/>
                <a:cs typeface="Calibri" panose="020F0502020204030204" pitchFamily="34" charset="0"/>
                <a:sym typeface="Calibri"/>
              </a:rPr>
              <a:t>Investimento massivo de concorrentes</a:t>
            </a:r>
            <a:endParaRPr sz="1100" dirty="0">
              <a:latin typeface="Calibri" panose="020F0502020204030204" pitchFamily="34" charset="0"/>
              <a:cs typeface="Calibri" panose="020F0502020204030204" pitchFamily="34" charset="0"/>
            </a:endParaRPr>
          </a:p>
        </p:txBody>
      </p:sp>
      <p:grpSp>
        <p:nvGrpSpPr>
          <p:cNvPr id="702" name="Google Shape;702;p21"/>
          <p:cNvGrpSpPr/>
          <p:nvPr/>
        </p:nvGrpSpPr>
        <p:grpSpPr>
          <a:xfrm>
            <a:off x="3745147" y="6367203"/>
            <a:ext cx="1885494" cy="1116000"/>
            <a:chOff x="1317645" y="3693000"/>
            <a:chExt cx="1885494" cy="1116000"/>
          </a:xfrm>
        </p:grpSpPr>
        <p:cxnSp>
          <p:nvCxnSpPr>
            <p:cNvPr id="703" name="Google Shape;703;p21"/>
            <p:cNvCxnSpPr/>
            <p:nvPr/>
          </p:nvCxnSpPr>
          <p:spPr>
            <a:xfrm>
              <a:off x="1317645" y="3693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704" name="Google Shape;704;p21"/>
            <p:cNvCxnSpPr/>
            <p:nvPr/>
          </p:nvCxnSpPr>
          <p:spPr>
            <a:xfrm>
              <a:off x="1317645" y="3972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705" name="Google Shape;705;p21"/>
            <p:cNvCxnSpPr/>
            <p:nvPr/>
          </p:nvCxnSpPr>
          <p:spPr>
            <a:xfrm>
              <a:off x="1317645" y="4251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706" name="Google Shape;706;p21"/>
            <p:cNvCxnSpPr/>
            <p:nvPr/>
          </p:nvCxnSpPr>
          <p:spPr>
            <a:xfrm>
              <a:off x="1317645" y="4530000"/>
              <a:ext cx="1885494" cy="0"/>
            </a:xfrm>
            <a:prstGeom prst="straightConnector1">
              <a:avLst/>
            </a:prstGeom>
            <a:noFill/>
            <a:ln w="9525" cap="flat" cmpd="sng">
              <a:solidFill>
                <a:srgbClr val="BFBFBF"/>
              </a:solidFill>
              <a:prstDash val="dash"/>
              <a:miter lim="800000"/>
              <a:headEnd type="none" w="sm" len="sm"/>
              <a:tailEnd type="none" w="sm" len="sm"/>
            </a:ln>
          </p:spPr>
        </p:cxnSp>
        <p:cxnSp>
          <p:nvCxnSpPr>
            <p:cNvPr id="707" name="Google Shape;707;p21"/>
            <p:cNvCxnSpPr/>
            <p:nvPr/>
          </p:nvCxnSpPr>
          <p:spPr>
            <a:xfrm>
              <a:off x="1317645" y="4809000"/>
              <a:ext cx="1885494" cy="0"/>
            </a:xfrm>
            <a:prstGeom prst="straightConnector1">
              <a:avLst/>
            </a:prstGeom>
            <a:noFill/>
            <a:ln w="9525" cap="flat" cmpd="sng">
              <a:solidFill>
                <a:srgbClr val="BFBFBF"/>
              </a:solidFill>
              <a:prstDash val="dash"/>
              <a:miter lim="800000"/>
              <a:headEnd type="none" w="sm" len="sm"/>
              <a:tailEnd type="none" w="sm" len="sm"/>
            </a:ln>
          </p:spPr>
        </p:cxnSp>
      </p:grpSp>
      <p:pic>
        <p:nvPicPr>
          <p:cNvPr id="709" name="Google Shape;709;p21"/>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710" name="Google Shape;710;p21"/>
          <p:cNvSpPr txBox="1"/>
          <p:nvPr/>
        </p:nvSpPr>
        <p:spPr>
          <a:xfrm>
            <a:off x="1228162" y="93614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52" name="Google Shape;92;p1">
            <a:extLst>
              <a:ext uri="{FF2B5EF4-FFF2-40B4-BE49-F238E27FC236}">
                <a16:creationId xmlns:a16="http://schemas.microsoft.com/office/drawing/2014/main" id="{40029C73-803A-4807-81AC-E7D5307DF6B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22</a:t>
            </a:fld>
            <a:endParaRPr/>
          </a:p>
        </p:txBody>
      </p:sp>
      <p:sp>
        <p:nvSpPr>
          <p:cNvPr id="716" name="Google Shape;716;p22"/>
          <p:cNvSpPr txBox="1"/>
          <p:nvPr/>
        </p:nvSpPr>
        <p:spPr>
          <a:xfrm>
            <a:off x="1223963" y="1349400"/>
            <a:ext cx="2110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SWOT CRUZADA</a:t>
            </a:r>
            <a:endParaRPr/>
          </a:p>
        </p:txBody>
      </p:sp>
      <p:sp>
        <p:nvSpPr>
          <p:cNvPr id="717" name="Google Shape;717;p22"/>
          <p:cNvSpPr txBox="1"/>
          <p:nvPr/>
        </p:nvSpPr>
        <p:spPr>
          <a:xfrm>
            <a:off x="1223963" y="1727859"/>
            <a:ext cx="4542900" cy="6465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 análise TOWS é uma variante da SWOT. Também chamada de SWOT cruzada, além de analisar as forças, fraquezas, ameaças e oportunidades de um negócio, faz uma análise dos pontos negativos e mostra uma maneira de transformá-los em pontos positivos utilizando as oportunidades.</a:t>
            </a:r>
            <a:endParaRPr sz="1200"/>
          </a:p>
        </p:txBody>
      </p:sp>
      <p:graphicFrame>
        <p:nvGraphicFramePr>
          <p:cNvPr id="718" name="Google Shape;718;p22"/>
          <p:cNvGraphicFramePr/>
          <p:nvPr>
            <p:extLst>
              <p:ext uri="{D42A27DB-BD31-4B8C-83A1-F6EECF244321}">
                <p14:modId xmlns:p14="http://schemas.microsoft.com/office/powerpoint/2010/main" val="3622033325"/>
              </p:ext>
            </p:extLst>
          </p:nvPr>
        </p:nvGraphicFramePr>
        <p:xfrm>
          <a:off x="1258452" y="2784383"/>
          <a:ext cx="4540801" cy="5904345"/>
        </p:xfrm>
        <a:graphic>
          <a:graphicData uri="http://schemas.openxmlformats.org/drawingml/2006/table">
            <a:tbl>
              <a:tblPr firstRow="1" bandRow="1">
                <a:noFill/>
                <a:tableStyleId>{9B05A6A4-EA50-4BEF-BD7A-AB9B2EFF4DC2}</a:tableStyleId>
              </a:tblPr>
              <a:tblGrid>
                <a:gridCol w="345427">
                  <a:extLst>
                    <a:ext uri="{9D8B030D-6E8A-4147-A177-3AD203B41FA5}">
                      <a16:colId xmlns:a16="http://schemas.microsoft.com/office/drawing/2014/main" val="20000"/>
                    </a:ext>
                  </a:extLst>
                </a:gridCol>
                <a:gridCol w="1026721">
                  <a:extLst>
                    <a:ext uri="{9D8B030D-6E8A-4147-A177-3AD203B41FA5}">
                      <a16:colId xmlns:a16="http://schemas.microsoft.com/office/drawing/2014/main" val="20001"/>
                    </a:ext>
                  </a:extLst>
                </a:gridCol>
                <a:gridCol w="345427">
                  <a:extLst>
                    <a:ext uri="{9D8B030D-6E8A-4147-A177-3AD203B41FA5}">
                      <a16:colId xmlns:a16="http://schemas.microsoft.com/office/drawing/2014/main" val="20002"/>
                    </a:ext>
                  </a:extLst>
                </a:gridCol>
                <a:gridCol w="1026699">
                  <a:extLst>
                    <a:ext uri="{9D8B030D-6E8A-4147-A177-3AD203B41FA5}">
                      <a16:colId xmlns:a16="http://schemas.microsoft.com/office/drawing/2014/main" val="20003"/>
                    </a:ext>
                  </a:extLst>
                </a:gridCol>
                <a:gridCol w="575143">
                  <a:extLst>
                    <a:ext uri="{9D8B030D-6E8A-4147-A177-3AD203B41FA5}">
                      <a16:colId xmlns:a16="http://schemas.microsoft.com/office/drawing/2014/main" val="20004"/>
                    </a:ext>
                  </a:extLst>
                </a:gridCol>
                <a:gridCol w="1221384">
                  <a:extLst>
                    <a:ext uri="{9D8B030D-6E8A-4147-A177-3AD203B41FA5}">
                      <a16:colId xmlns:a16="http://schemas.microsoft.com/office/drawing/2014/main" val="20005"/>
                    </a:ext>
                  </a:extLst>
                </a:gridCol>
              </a:tblGrid>
              <a:tr h="705975">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dirty="0">
                          <a:solidFill>
                            <a:schemeClr val="lt1"/>
                          </a:solidFill>
                          <a:latin typeface="Calibri"/>
                          <a:ea typeface="Calibri"/>
                          <a:cs typeface="Calibri"/>
                          <a:sym typeface="Calibri"/>
                        </a:rPr>
                        <a:t>Força</a:t>
                      </a:r>
                      <a:endParaRPr sz="800" u="none" strike="noStrike" cap="none" dirty="0">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pt-BR" sz="800" u="none" strike="noStrike" cap="none">
                          <a:latin typeface="Calibri"/>
                          <a:ea typeface="Calibri"/>
                          <a:cs typeface="Calibri"/>
                          <a:sym typeface="Calibri"/>
                        </a:rPr>
                        <a:t>Velocidade de atualização</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a:solidFill>
                            <a:schemeClr val="lt1"/>
                          </a:solidFill>
                          <a:latin typeface="Calibri"/>
                          <a:ea typeface="Calibri"/>
                          <a:cs typeface="Calibri"/>
                          <a:sym typeface="Calibri"/>
                        </a:rPr>
                        <a:t>Ameaça</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5757"/>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pt-BR" sz="800" u="none" strike="noStrike" cap="none"/>
                        <a:t>Concorrentes</a:t>
                      </a:r>
                      <a:endParaRPr sz="800" u="none" strike="noStrike" cap="none"/>
                    </a:p>
                    <a:p>
                      <a:pPr marL="0" marR="0" lvl="0" indent="0" algn="ctr" rtl="0">
                        <a:lnSpc>
                          <a:spcPct val="100000"/>
                        </a:lnSpc>
                        <a:spcBef>
                          <a:spcPts val="0"/>
                        </a:spcBef>
                        <a:spcAft>
                          <a:spcPts val="0"/>
                        </a:spcAft>
                        <a:buClr>
                          <a:schemeClr val="dk1"/>
                        </a:buClr>
                        <a:buSzPts val="800"/>
                        <a:buFont typeface="Calibri"/>
                        <a:buNone/>
                      </a:pPr>
                      <a:r>
                        <a:rPr lang="pt-BR" sz="800" u="none" strike="noStrike" cap="none"/>
                        <a:t>com mais funcionalidades</a:t>
                      </a:r>
                      <a:endParaRPr sz="800" u="none" strike="noStrike" cap="none"/>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Reforço</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a:t>Podemos trabalhar ativamente para liberar novas funcionalidades, que sejam diferentes do que a concorrência oferece.</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1085350">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dirty="0">
                          <a:solidFill>
                            <a:schemeClr val="lt1"/>
                          </a:solidFill>
                          <a:latin typeface="Calibri"/>
                          <a:ea typeface="Calibri"/>
                          <a:cs typeface="Calibri"/>
                          <a:sym typeface="Calibri"/>
                        </a:rPr>
                        <a:t>Força</a:t>
                      </a:r>
                      <a:endParaRPr sz="800" u="none" strike="noStrike" cap="none" dirty="0">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Grande base de leads</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a:solidFill>
                            <a:schemeClr val="lt1"/>
                          </a:solidFill>
                          <a:latin typeface="Calibri"/>
                          <a:ea typeface="Calibri"/>
                          <a:cs typeface="Calibri"/>
                          <a:sym typeface="Calibri"/>
                        </a:rPr>
                        <a:t>Oportunidade</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Parceria com influenciadores</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Ofensiva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Com nossa base de leads, podemos propor para outros produtores de conteúdo que produzam conteúdo em parceria conosco.</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1085350">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a:solidFill>
                            <a:schemeClr val="lt1"/>
                          </a:solidFill>
                          <a:latin typeface="Calibri"/>
                          <a:ea typeface="Calibri"/>
                          <a:cs typeface="Calibri"/>
                          <a:sym typeface="Calibri"/>
                        </a:rPr>
                        <a:t>Fraqueza</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5757"/>
                    </a:solidFill>
                  </a:tcPr>
                </a:tc>
                <a:tc>
                  <a:txBody>
                    <a:bodyPr/>
                    <a:lstStyle/>
                    <a:p>
                      <a:pPr marL="0" marR="0" lvl="0" indent="0" algn="ctr" rtl="0">
                        <a:spcBef>
                          <a:spcPts val="0"/>
                        </a:spcBef>
                        <a:spcAft>
                          <a:spcPts val="0"/>
                        </a:spcAft>
                        <a:buNone/>
                      </a:pPr>
                      <a:r>
                        <a:rPr lang="pt-BR" sz="800" u="none" strike="noStrike" cap="none" dirty="0">
                          <a:latin typeface="Calibri"/>
                          <a:ea typeface="Calibri"/>
                          <a:cs typeface="Calibri"/>
                          <a:sym typeface="Calibri"/>
                        </a:rPr>
                        <a:t>Dependência do mercado brasileiro</a:t>
                      </a:r>
                      <a:endParaRPr dirty="0"/>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solidFill>
                            <a:schemeClr val="lt1"/>
                          </a:solidFill>
                          <a:latin typeface="Calibri"/>
                          <a:ea typeface="Calibri"/>
                          <a:cs typeface="Calibri"/>
                          <a:sym typeface="Calibri"/>
                        </a:rPr>
                        <a:t>Oportunidade</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Internacionalização</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Ofensiva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Vamos criar um plano de ação para atingir o mercado estrangeiro com força.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1085350">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a:solidFill>
                            <a:schemeClr val="lt1"/>
                          </a:solidFill>
                          <a:latin typeface="Calibri"/>
                          <a:ea typeface="Calibri"/>
                          <a:cs typeface="Calibri"/>
                          <a:sym typeface="Calibri"/>
                        </a:rPr>
                        <a:t>Fraqueza</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5757"/>
                    </a:solidFill>
                  </a:tcPr>
                </a:tc>
                <a:tc>
                  <a:txBody>
                    <a:bodyPr/>
                    <a:lstStyle/>
                    <a:p>
                      <a:pPr marL="0" marR="0" lvl="0" indent="0" algn="ctr" rtl="0">
                        <a:spcBef>
                          <a:spcPts val="0"/>
                        </a:spcBef>
                        <a:spcAft>
                          <a:spcPts val="0"/>
                        </a:spcAft>
                        <a:buNone/>
                      </a:pPr>
                      <a:r>
                        <a:rPr lang="pt-BR" sz="800" u="none" strike="noStrike" cap="none" dirty="0">
                          <a:latin typeface="Calibri"/>
                          <a:ea typeface="Calibri"/>
                          <a:cs typeface="Calibri"/>
                          <a:sym typeface="Calibri"/>
                        </a:rPr>
                        <a:t>Mercado limitado a agências e freelas</a:t>
                      </a:r>
                      <a:endParaRPr dirty="0"/>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solidFill>
                            <a:schemeClr val="lt1"/>
                          </a:solidFill>
                          <a:latin typeface="Calibri"/>
                          <a:ea typeface="Calibri"/>
                          <a:cs typeface="Calibri"/>
                          <a:sym typeface="Calibri"/>
                        </a:rPr>
                        <a:t>Oportunidade</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Mercado de</a:t>
                      </a:r>
                      <a:endParaRPr/>
                    </a:p>
                    <a:p>
                      <a:pPr marL="0" marR="0" lvl="0" indent="0" algn="ctr" rtl="0">
                        <a:spcBef>
                          <a:spcPts val="0"/>
                        </a:spcBef>
                        <a:spcAft>
                          <a:spcPts val="0"/>
                        </a:spcAft>
                        <a:buNone/>
                      </a:pPr>
                      <a:r>
                        <a:rPr lang="pt-BR" sz="800" u="none" strike="noStrike" cap="none">
                          <a:latin typeface="Calibri"/>
                          <a:ea typeface="Calibri"/>
                          <a:cs typeface="Calibri"/>
                          <a:sym typeface="Calibri"/>
                        </a:rPr>
                        <a:t>tráfego pago e de infoprofutores</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Ofensiva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Com as novas integrações na ferramenta, poderemos atingir o público de tráfego pago e infoprodutores.</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1085350">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dirty="0">
                          <a:solidFill>
                            <a:schemeClr val="lt1"/>
                          </a:solidFill>
                          <a:latin typeface="Calibri"/>
                          <a:ea typeface="Calibri"/>
                          <a:cs typeface="Calibri"/>
                          <a:sym typeface="Calibri"/>
                        </a:rPr>
                        <a:t>Força</a:t>
                      </a:r>
                      <a:endParaRPr sz="800" u="none" strike="noStrike" cap="none" dirty="0">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Conformidade</a:t>
                      </a:r>
                      <a:endParaRPr/>
                    </a:p>
                    <a:p>
                      <a:pPr marL="0" marR="0" lvl="0" indent="0" algn="ctr" rtl="0">
                        <a:spcBef>
                          <a:spcPts val="0"/>
                        </a:spcBef>
                        <a:spcAft>
                          <a:spcPts val="0"/>
                        </a:spcAft>
                        <a:buNone/>
                      </a:pPr>
                      <a:r>
                        <a:rPr lang="pt-BR" sz="800" u="none" strike="noStrike" cap="none">
                          <a:latin typeface="Calibri"/>
                          <a:ea typeface="Calibri"/>
                          <a:cs typeface="Calibri"/>
                          <a:sym typeface="Calibri"/>
                        </a:rPr>
                        <a:t>ccm as APIs</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solidFill>
                            <a:schemeClr val="lt1"/>
                          </a:solidFill>
                          <a:latin typeface="Calibri"/>
                          <a:ea typeface="Calibri"/>
                          <a:cs typeface="Calibri"/>
                          <a:sym typeface="Calibri"/>
                        </a:rPr>
                        <a:t>Oportunidade</a:t>
                      </a:r>
                      <a:endParaRPr sz="800" u="none" strike="noStrike" cap="none">
                        <a:solidFill>
                          <a:schemeClr val="lt1"/>
                        </a:solidFill>
                        <a:latin typeface="Calibri"/>
                        <a:ea typeface="Calibri"/>
                        <a:cs typeface="Calibri"/>
                        <a:sym typeface="Calibri"/>
                      </a:endParaRPr>
                    </a:p>
                  </a:txBody>
                  <a:tcPr marL="87475" marR="87475" marT="43725" marB="43725" vert="vert27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Parceria com influenciadores</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Defensiva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Podemos deixar mais claro para o público (através de mídia propria e de influenciadores) que respeitamos todas as regras das APIs</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743975">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dirty="0">
                          <a:solidFill>
                            <a:schemeClr val="lt1"/>
                          </a:solidFill>
                          <a:latin typeface="Calibri"/>
                          <a:ea typeface="Calibri"/>
                          <a:cs typeface="Calibri"/>
                          <a:sym typeface="Calibri"/>
                        </a:rPr>
                        <a:t>Fraqueza</a:t>
                      </a:r>
                      <a:endParaRPr sz="800" u="none" strike="noStrike" cap="none" dirty="0">
                        <a:solidFill>
                          <a:schemeClr val="lt1"/>
                        </a:solidFill>
                        <a:latin typeface="Calibri"/>
                        <a:ea typeface="Calibri"/>
                        <a:cs typeface="Calibri"/>
                        <a:sym typeface="Calibri"/>
                      </a:endParaRPr>
                    </a:p>
                  </a:txBody>
                  <a:tcPr marL="87475" marR="87475" marT="43725" marB="43725" vert="vert270"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5757"/>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Não oferecer agendamento de posts</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800"/>
                        <a:buFont typeface="Calibri"/>
                        <a:buNone/>
                      </a:pPr>
                      <a:r>
                        <a:rPr lang="pt-BR" sz="800" u="none" strike="noStrike" cap="none" dirty="0">
                          <a:solidFill>
                            <a:schemeClr val="lt1"/>
                          </a:solidFill>
                          <a:latin typeface="Calibri"/>
                          <a:ea typeface="Calibri"/>
                          <a:cs typeface="Calibri"/>
                          <a:sym typeface="Calibri"/>
                        </a:rPr>
                        <a:t>Ameaça</a:t>
                      </a:r>
                      <a:endParaRPr sz="800" u="none" strike="noStrike" cap="none" dirty="0">
                        <a:solidFill>
                          <a:schemeClr val="lt1"/>
                        </a:solidFill>
                        <a:latin typeface="Calibri"/>
                        <a:ea typeface="Calibri"/>
                        <a:cs typeface="Calibri"/>
                        <a:sym typeface="Calibri"/>
                      </a:endParaRPr>
                    </a:p>
                  </a:txBody>
                  <a:tcPr marL="87475" marR="87475" marT="43725" marB="43725" vert="vert27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5757"/>
                    </a:solidFill>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Investimento massivo de concorrentes</a:t>
                      </a: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800" u="none" strike="noStrike" cap="none">
                          <a:latin typeface="Calibri"/>
                          <a:ea typeface="Calibri"/>
                          <a:cs typeface="Calibri"/>
                          <a:sym typeface="Calibri"/>
                        </a:rPr>
                        <a:t>Defensiva</a:t>
                      </a:r>
                      <a:endParaRPr sz="8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u="none" strike="noStrike" cap="none" dirty="0">
                          <a:latin typeface="Calibri"/>
                          <a:ea typeface="Calibri"/>
                          <a:cs typeface="Calibri"/>
                          <a:sym typeface="Calibri"/>
                        </a:rPr>
                        <a:t>Vamos criar uma comunicação que destaque nossos diferenciais perante os concorrentes</a:t>
                      </a:r>
                      <a:endParaRPr sz="800" u="none" strike="noStrike" cap="none" dirty="0">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19" name="Google Shape;719;p22"/>
          <p:cNvSpPr txBox="1"/>
          <p:nvPr/>
        </p:nvSpPr>
        <p:spPr>
          <a:xfrm>
            <a:off x="1228150" y="2531625"/>
            <a:ext cx="14679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FATOR INTERNO</a:t>
            </a:r>
            <a:endParaRPr dirty="0"/>
          </a:p>
        </p:txBody>
      </p:sp>
      <p:cxnSp>
        <p:nvCxnSpPr>
          <p:cNvPr id="720" name="Google Shape;720;p22"/>
          <p:cNvCxnSpPr>
            <a:cxnSpLocks/>
          </p:cNvCxnSpPr>
          <p:nvPr/>
        </p:nvCxnSpPr>
        <p:spPr>
          <a:xfrm>
            <a:off x="1257328" y="2784380"/>
            <a:ext cx="4541925" cy="0"/>
          </a:xfrm>
          <a:prstGeom prst="straightConnector1">
            <a:avLst/>
          </a:prstGeom>
          <a:noFill/>
          <a:ln w="9525" cap="flat" cmpd="sng">
            <a:solidFill>
              <a:srgbClr val="BFBFBF"/>
            </a:solidFill>
            <a:prstDash val="solid"/>
            <a:miter lim="800000"/>
            <a:headEnd type="none" w="sm" len="sm"/>
            <a:tailEnd type="none" w="sm" len="sm"/>
          </a:ln>
        </p:spPr>
      </p:cxnSp>
      <p:sp>
        <p:nvSpPr>
          <p:cNvPr id="721" name="Google Shape;721;p22"/>
          <p:cNvSpPr txBox="1"/>
          <p:nvPr/>
        </p:nvSpPr>
        <p:spPr>
          <a:xfrm>
            <a:off x="2696050" y="2541799"/>
            <a:ext cx="1301182" cy="289182"/>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FATOR EXTERNO</a:t>
            </a:r>
            <a:endParaRPr dirty="0"/>
          </a:p>
        </p:txBody>
      </p:sp>
      <p:sp>
        <p:nvSpPr>
          <p:cNvPr id="722" name="Google Shape;722;p22"/>
          <p:cNvSpPr txBox="1"/>
          <p:nvPr/>
        </p:nvSpPr>
        <p:spPr>
          <a:xfrm>
            <a:off x="3997233" y="2531636"/>
            <a:ext cx="588265"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ESTR.</a:t>
            </a:r>
            <a:endParaRPr dirty="0"/>
          </a:p>
        </p:txBody>
      </p:sp>
      <p:sp>
        <p:nvSpPr>
          <p:cNvPr id="723" name="Google Shape;723;p22"/>
          <p:cNvSpPr txBox="1"/>
          <p:nvPr/>
        </p:nvSpPr>
        <p:spPr>
          <a:xfrm>
            <a:off x="4585499" y="2539275"/>
            <a:ext cx="123520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AÇÃO</a:t>
            </a:r>
            <a:endParaRPr/>
          </a:p>
        </p:txBody>
      </p:sp>
      <p:pic>
        <p:nvPicPr>
          <p:cNvPr id="725" name="Google Shape;725;p22"/>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726" name="Google Shape;726;p2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 name="Google Shape;92;p1">
            <a:extLst>
              <a:ext uri="{FF2B5EF4-FFF2-40B4-BE49-F238E27FC236}">
                <a16:creationId xmlns:a16="http://schemas.microsoft.com/office/drawing/2014/main" id="{6376FF27-377E-42F8-8CE1-459E257B1EF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23</a:t>
            </a:fld>
            <a:endParaRPr/>
          </a:p>
        </p:txBody>
      </p:sp>
      <p:sp>
        <p:nvSpPr>
          <p:cNvPr id="732" name="Google Shape;732;p23"/>
          <p:cNvSpPr txBox="1"/>
          <p:nvPr/>
        </p:nvSpPr>
        <p:spPr>
          <a:xfrm>
            <a:off x="1226225" y="1106794"/>
            <a:ext cx="319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ESTRATÉGIA ADOTADA</a:t>
            </a:r>
            <a:endParaRPr/>
          </a:p>
        </p:txBody>
      </p:sp>
      <p:sp>
        <p:nvSpPr>
          <p:cNvPr id="733" name="Google Shape;733;p23"/>
          <p:cNvSpPr txBox="1"/>
          <p:nvPr/>
        </p:nvSpPr>
        <p:spPr>
          <a:xfrm>
            <a:off x="1223962" y="2181084"/>
            <a:ext cx="4545000" cy="15699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Para identificar a estratégia mais adequada para a organização, analisamos o ambiente externo e identificamos se existe nele a preponderância de oportunidades ou de ameaças. Em seguida, analisamos o ambiente interno para identificar se predominam forças ou fraquezas. Essa avaliação deve considerar grau de impacto de cada item na organização e não sua simples contagem.</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análise destas informações indicará qual estratégia clássica deve ser adotada: </a:t>
            </a:r>
            <a:r>
              <a:rPr lang="pt-BR" sz="1200" b="1" baseline="30000" dirty="0">
                <a:solidFill>
                  <a:schemeClr val="dk1"/>
                </a:solidFill>
                <a:latin typeface="Calibri"/>
                <a:ea typeface="Calibri"/>
                <a:cs typeface="Calibri"/>
                <a:sym typeface="Calibri"/>
              </a:rPr>
              <a:t>Sobrevivência, Crescimento, Manutenção ou Desenvolvimento</a:t>
            </a:r>
            <a:r>
              <a:rPr lang="pt-BR" sz="1200" baseline="30000" dirty="0">
                <a:solidFill>
                  <a:schemeClr val="dk1"/>
                </a:solidFill>
                <a:latin typeface="Calibri"/>
                <a:ea typeface="Calibri"/>
                <a:cs typeface="Calibri"/>
                <a:sym typeface="Calibri"/>
              </a:rPr>
              <a:t>. No caso do Reportei, consideramos que a estratégia adotada deve ser a de Desenvolvimento.</a:t>
            </a:r>
            <a:endParaRPr sz="1200" dirty="0"/>
          </a:p>
        </p:txBody>
      </p:sp>
      <p:sp>
        <p:nvSpPr>
          <p:cNvPr id="734" name="Google Shape;734;p23"/>
          <p:cNvSpPr/>
          <p:nvPr/>
        </p:nvSpPr>
        <p:spPr>
          <a:xfrm>
            <a:off x="1257327" y="1557806"/>
            <a:ext cx="4511700" cy="527400"/>
          </a:xfrm>
          <a:prstGeom prst="rect">
            <a:avLst/>
          </a:prstGeom>
          <a:solidFill>
            <a:srgbClr val="2F64E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23"/>
          <p:cNvSpPr/>
          <p:nvPr/>
        </p:nvSpPr>
        <p:spPr>
          <a:xfrm>
            <a:off x="1170971" y="5796925"/>
            <a:ext cx="1865400" cy="66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23"/>
          <p:cNvSpPr txBox="1"/>
          <p:nvPr/>
        </p:nvSpPr>
        <p:spPr>
          <a:xfrm>
            <a:off x="1456771" y="6030835"/>
            <a:ext cx="1588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ESTRATÉGIA DE</a:t>
            </a:r>
            <a:br>
              <a:rPr lang="pt-BR" sz="1200" baseline="30000">
                <a:solidFill>
                  <a:schemeClr val="dk1"/>
                </a:solidFill>
                <a:latin typeface="Open Sans ExtraBold"/>
                <a:ea typeface="Open Sans ExtraBold"/>
                <a:cs typeface="Open Sans ExtraBold"/>
                <a:sym typeface="Open Sans ExtraBold"/>
              </a:rPr>
            </a:br>
            <a:r>
              <a:rPr lang="pt-BR" sz="1200" baseline="30000">
                <a:solidFill>
                  <a:schemeClr val="dk1"/>
                </a:solidFill>
                <a:latin typeface="Open Sans ExtraBold"/>
                <a:ea typeface="Open Sans ExtraBold"/>
                <a:cs typeface="Open Sans ExtraBold"/>
                <a:sym typeface="Open Sans ExtraBold"/>
              </a:rPr>
              <a:t>DESENVOLVIMENTO</a:t>
            </a:r>
            <a:endParaRPr sz="1200" baseline="30000">
              <a:solidFill>
                <a:schemeClr val="dk1"/>
              </a:solidFill>
              <a:latin typeface="Open Sans ExtraBold"/>
              <a:ea typeface="Open Sans ExtraBold"/>
              <a:cs typeface="Open Sans ExtraBold"/>
              <a:sym typeface="Open Sans ExtraBold"/>
            </a:endParaRPr>
          </a:p>
        </p:txBody>
      </p:sp>
      <p:cxnSp>
        <p:nvCxnSpPr>
          <p:cNvPr id="737" name="Google Shape;737;p23"/>
          <p:cNvCxnSpPr/>
          <p:nvPr/>
        </p:nvCxnSpPr>
        <p:spPr>
          <a:xfrm>
            <a:off x="1170971" y="4477735"/>
            <a:ext cx="1865400" cy="0"/>
          </a:xfrm>
          <a:prstGeom prst="straightConnector1">
            <a:avLst/>
          </a:prstGeom>
          <a:noFill/>
          <a:ln w="9525" cap="flat" cmpd="sng">
            <a:solidFill>
              <a:srgbClr val="D8D8D8"/>
            </a:solidFill>
            <a:prstDash val="solid"/>
            <a:miter lim="800000"/>
            <a:headEnd type="none" w="sm" len="sm"/>
            <a:tailEnd type="none" w="sm" len="sm"/>
          </a:ln>
        </p:spPr>
      </p:cxnSp>
      <p:cxnSp>
        <p:nvCxnSpPr>
          <p:cNvPr id="738" name="Google Shape;738;p23"/>
          <p:cNvCxnSpPr/>
          <p:nvPr/>
        </p:nvCxnSpPr>
        <p:spPr>
          <a:xfrm>
            <a:off x="1170971" y="5126723"/>
            <a:ext cx="1865400" cy="0"/>
          </a:xfrm>
          <a:prstGeom prst="straightConnector1">
            <a:avLst/>
          </a:prstGeom>
          <a:noFill/>
          <a:ln w="9525" cap="flat" cmpd="sng">
            <a:solidFill>
              <a:srgbClr val="D8D8D8"/>
            </a:solidFill>
            <a:prstDash val="solid"/>
            <a:miter lim="800000"/>
            <a:headEnd type="none" w="sm" len="sm"/>
            <a:tailEnd type="none" w="sm" len="sm"/>
          </a:ln>
        </p:spPr>
      </p:cxnSp>
      <p:cxnSp>
        <p:nvCxnSpPr>
          <p:cNvPr id="739" name="Google Shape;739;p23"/>
          <p:cNvCxnSpPr/>
          <p:nvPr/>
        </p:nvCxnSpPr>
        <p:spPr>
          <a:xfrm>
            <a:off x="1170971" y="5789854"/>
            <a:ext cx="1865400" cy="0"/>
          </a:xfrm>
          <a:prstGeom prst="straightConnector1">
            <a:avLst/>
          </a:prstGeom>
          <a:noFill/>
          <a:ln w="9525" cap="flat" cmpd="sng">
            <a:solidFill>
              <a:srgbClr val="D8D8D8"/>
            </a:solidFill>
            <a:prstDash val="solid"/>
            <a:miter lim="800000"/>
            <a:headEnd type="none" w="sm" len="sm"/>
            <a:tailEnd type="none" w="sm" len="sm"/>
          </a:ln>
        </p:spPr>
      </p:cxnSp>
      <p:sp>
        <p:nvSpPr>
          <p:cNvPr id="740" name="Google Shape;740;p23"/>
          <p:cNvSpPr/>
          <p:nvPr/>
        </p:nvSpPr>
        <p:spPr>
          <a:xfrm>
            <a:off x="2944675" y="3835956"/>
            <a:ext cx="2834100" cy="494828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23"/>
          <p:cNvSpPr txBox="1"/>
          <p:nvPr/>
        </p:nvSpPr>
        <p:spPr>
          <a:xfrm>
            <a:off x="3206484" y="4085956"/>
            <a:ext cx="2300400" cy="458070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Aqui temos a predominância de pontos fortes e oportunidades, o que conduz a empresa a buscar o seu desenvolvimento calcado nas suas vantagens competitivas. Nessa estratégia, a empresa caminha para um </a:t>
            </a:r>
            <a:r>
              <a:rPr lang="pt-BR" sz="1200" b="1" baseline="30000">
                <a:solidFill>
                  <a:schemeClr val="dk1"/>
                </a:solidFill>
                <a:latin typeface="Calibri"/>
                <a:ea typeface="Calibri"/>
                <a:cs typeface="Calibri"/>
                <a:sym typeface="Calibri"/>
              </a:rPr>
              <a:t>perfil organizacional mais complexo, buscando desenvolvimento em diversas áreas</a:t>
            </a:r>
            <a:r>
              <a:rPr lang="pt-BR" sz="1200" baseline="30000">
                <a:solidFill>
                  <a:schemeClr val="dk1"/>
                </a:solidFill>
                <a:latin typeface="Calibri"/>
                <a:ea typeface="Calibri"/>
                <a:cs typeface="Calibri"/>
                <a:sym typeface="Calibri"/>
              </a:rPr>
              <a:t>. Com esse cenário, a marca persegue uma taxa de crescimento superior à dos mercados correspondentes da sua atividade (estratégia ofensiva).</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 desenvolvimento de mercado pode dar-se por meio da ampliação das vendas, da entrada em novos mercados ou por novas aplicações e usos do produto. Também pode ser adotada a estratégia de diversificação, que conduz a empresa a expandir o seu mercado, conquistando novos públicos ou mesmo entrando em segmentos relacionados. Pode ocorrer também a criação de extensões de marcas.</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No caso do Reportei, exploraremos as vantagens competitivas e </a:t>
            </a:r>
            <a:r>
              <a:rPr lang="pt-BR" sz="1200" b="1" baseline="30000">
                <a:solidFill>
                  <a:schemeClr val="dk1"/>
                </a:solidFill>
                <a:latin typeface="Calibri"/>
                <a:ea typeface="Calibri"/>
                <a:cs typeface="Calibri"/>
                <a:sym typeface="Calibri"/>
              </a:rPr>
              <a:t>nos posicionaremos como autoridades no segmento de inteligência </a:t>
            </a:r>
            <a:r>
              <a:rPr lang="pt-BR" sz="1200" baseline="30000">
                <a:solidFill>
                  <a:schemeClr val="dk1"/>
                </a:solidFill>
                <a:latin typeface="Calibri"/>
                <a:ea typeface="Calibri"/>
                <a:cs typeface="Calibri"/>
                <a:sym typeface="Calibri"/>
              </a:rPr>
              <a:t>de dados.</a:t>
            </a:r>
            <a:endParaRPr sz="1200"/>
          </a:p>
        </p:txBody>
      </p:sp>
      <p:sp>
        <p:nvSpPr>
          <p:cNvPr id="742" name="Google Shape;742;p23"/>
          <p:cNvSpPr txBox="1"/>
          <p:nvPr/>
        </p:nvSpPr>
        <p:spPr>
          <a:xfrm>
            <a:off x="1456771" y="5354955"/>
            <a:ext cx="1588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ESTRATÉGIA DE</a:t>
            </a:r>
            <a:br>
              <a:rPr lang="pt-BR" sz="1200" baseline="30000">
                <a:solidFill>
                  <a:schemeClr val="dk1"/>
                </a:solidFill>
                <a:latin typeface="Open Sans ExtraBold"/>
                <a:ea typeface="Open Sans ExtraBold"/>
                <a:cs typeface="Open Sans ExtraBold"/>
                <a:sym typeface="Open Sans ExtraBold"/>
              </a:rPr>
            </a:br>
            <a:r>
              <a:rPr lang="pt-BR" sz="1200" baseline="30000">
                <a:solidFill>
                  <a:schemeClr val="dk1"/>
                </a:solidFill>
                <a:latin typeface="Open Sans ExtraBold"/>
                <a:ea typeface="Open Sans ExtraBold"/>
                <a:cs typeface="Open Sans ExtraBold"/>
                <a:sym typeface="Open Sans ExtraBold"/>
              </a:rPr>
              <a:t>MANUTENÇÃO</a:t>
            </a:r>
            <a:endParaRPr sz="1200" baseline="30000">
              <a:solidFill>
                <a:schemeClr val="dk1"/>
              </a:solidFill>
              <a:latin typeface="Open Sans ExtraBold"/>
              <a:ea typeface="Open Sans ExtraBold"/>
              <a:cs typeface="Open Sans ExtraBold"/>
              <a:sym typeface="Open Sans ExtraBold"/>
            </a:endParaRPr>
          </a:p>
        </p:txBody>
      </p:sp>
      <p:sp>
        <p:nvSpPr>
          <p:cNvPr id="743" name="Google Shape;743;p23"/>
          <p:cNvSpPr txBox="1"/>
          <p:nvPr/>
        </p:nvSpPr>
        <p:spPr>
          <a:xfrm>
            <a:off x="1456771" y="4684251"/>
            <a:ext cx="1588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83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ESTRATÉGIA DE</a:t>
            </a:r>
            <a:br>
              <a:rPr lang="pt-BR" sz="1200" baseline="30000" dirty="0">
                <a:solidFill>
                  <a:schemeClr val="dk1"/>
                </a:solidFill>
                <a:latin typeface="Open Sans ExtraBold"/>
                <a:ea typeface="Open Sans ExtraBold"/>
                <a:cs typeface="Open Sans ExtraBold"/>
                <a:sym typeface="Open Sans ExtraBold"/>
              </a:rPr>
            </a:br>
            <a:r>
              <a:rPr lang="pt-BR" sz="1200" baseline="30000" dirty="0">
                <a:solidFill>
                  <a:schemeClr val="dk1"/>
                </a:solidFill>
                <a:latin typeface="Open Sans ExtraBold"/>
                <a:ea typeface="Open Sans ExtraBold"/>
                <a:cs typeface="Open Sans ExtraBold"/>
                <a:sym typeface="Open Sans ExtraBold"/>
              </a:rPr>
              <a:t>CRESCIMENTO</a:t>
            </a:r>
            <a:endParaRPr sz="1200" baseline="30000" dirty="0">
              <a:solidFill>
                <a:schemeClr val="dk1"/>
              </a:solidFill>
              <a:latin typeface="Open Sans ExtraBold"/>
              <a:ea typeface="Open Sans ExtraBold"/>
              <a:cs typeface="Open Sans ExtraBold"/>
              <a:sym typeface="Open Sans ExtraBold"/>
            </a:endParaRPr>
          </a:p>
        </p:txBody>
      </p:sp>
      <p:sp>
        <p:nvSpPr>
          <p:cNvPr id="744" name="Google Shape;744;p23"/>
          <p:cNvSpPr txBox="1"/>
          <p:nvPr/>
        </p:nvSpPr>
        <p:spPr>
          <a:xfrm>
            <a:off x="1456771" y="4052611"/>
            <a:ext cx="1588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ESTRATÉGIA DE</a:t>
            </a:r>
            <a:br>
              <a:rPr lang="pt-BR" sz="1200" baseline="30000">
                <a:solidFill>
                  <a:schemeClr val="dk1"/>
                </a:solidFill>
                <a:latin typeface="Open Sans ExtraBold"/>
                <a:ea typeface="Open Sans ExtraBold"/>
                <a:cs typeface="Open Sans ExtraBold"/>
                <a:sym typeface="Open Sans ExtraBold"/>
              </a:rPr>
            </a:br>
            <a:r>
              <a:rPr lang="pt-BR" sz="1200" baseline="30000">
                <a:solidFill>
                  <a:schemeClr val="dk1"/>
                </a:solidFill>
                <a:latin typeface="Open Sans ExtraBold"/>
                <a:ea typeface="Open Sans ExtraBold"/>
                <a:cs typeface="Open Sans ExtraBold"/>
                <a:sym typeface="Open Sans ExtraBold"/>
              </a:rPr>
              <a:t>SOBREVIVÊNCIA</a:t>
            </a:r>
            <a:endParaRPr sz="1200" baseline="30000">
              <a:solidFill>
                <a:schemeClr val="dk1"/>
              </a:solidFill>
              <a:latin typeface="Open Sans ExtraBold"/>
              <a:ea typeface="Open Sans ExtraBold"/>
              <a:cs typeface="Open Sans ExtraBold"/>
              <a:sym typeface="Open Sans ExtraBold"/>
            </a:endParaRPr>
          </a:p>
        </p:txBody>
      </p:sp>
      <p:pic>
        <p:nvPicPr>
          <p:cNvPr id="745" name="Google Shape;745;p23"/>
          <p:cNvPicPr preferRelativeResize="0"/>
          <p:nvPr/>
        </p:nvPicPr>
        <p:blipFill rotWithShape="1">
          <a:blip r:embed="rId3">
            <a:alphaModFix/>
          </a:blip>
          <a:srcRect/>
          <a:stretch/>
        </p:blipFill>
        <p:spPr>
          <a:xfrm>
            <a:off x="1243353" y="4040129"/>
            <a:ext cx="183369" cy="183369"/>
          </a:xfrm>
          <a:prstGeom prst="rect">
            <a:avLst/>
          </a:prstGeom>
          <a:noFill/>
          <a:ln>
            <a:noFill/>
          </a:ln>
        </p:spPr>
      </p:pic>
      <p:pic>
        <p:nvPicPr>
          <p:cNvPr id="746" name="Google Shape;746;p23"/>
          <p:cNvPicPr preferRelativeResize="0"/>
          <p:nvPr/>
        </p:nvPicPr>
        <p:blipFill rotWithShape="1">
          <a:blip r:embed="rId4">
            <a:alphaModFix/>
          </a:blip>
          <a:srcRect/>
          <a:stretch/>
        </p:blipFill>
        <p:spPr>
          <a:xfrm>
            <a:off x="1257327" y="6043791"/>
            <a:ext cx="169395" cy="169395"/>
          </a:xfrm>
          <a:prstGeom prst="rect">
            <a:avLst/>
          </a:prstGeom>
          <a:noFill/>
          <a:ln>
            <a:noFill/>
          </a:ln>
        </p:spPr>
      </p:pic>
      <p:pic>
        <p:nvPicPr>
          <p:cNvPr id="747" name="Google Shape;747;p23"/>
          <p:cNvPicPr preferRelativeResize="0"/>
          <p:nvPr/>
        </p:nvPicPr>
        <p:blipFill rotWithShape="1">
          <a:blip r:embed="rId5">
            <a:alphaModFix/>
          </a:blip>
          <a:srcRect/>
          <a:stretch/>
        </p:blipFill>
        <p:spPr>
          <a:xfrm>
            <a:off x="1261952" y="5353906"/>
            <a:ext cx="178207" cy="178207"/>
          </a:xfrm>
          <a:prstGeom prst="rect">
            <a:avLst/>
          </a:prstGeom>
          <a:noFill/>
          <a:ln>
            <a:noFill/>
          </a:ln>
        </p:spPr>
      </p:pic>
      <p:pic>
        <p:nvPicPr>
          <p:cNvPr id="748" name="Google Shape;748;p23"/>
          <p:cNvPicPr preferRelativeResize="0"/>
          <p:nvPr/>
        </p:nvPicPr>
        <p:blipFill rotWithShape="1">
          <a:blip r:embed="rId6">
            <a:alphaModFix/>
          </a:blip>
          <a:srcRect/>
          <a:stretch/>
        </p:blipFill>
        <p:spPr>
          <a:xfrm>
            <a:off x="1227931" y="4664598"/>
            <a:ext cx="204384" cy="204384"/>
          </a:xfrm>
          <a:prstGeom prst="rect">
            <a:avLst/>
          </a:prstGeom>
          <a:noFill/>
          <a:ln>
            <a:noFill/>
          </a:ln>
        </p:spPr>
      </p:pic>
      <p:grpSp>
        <p:nvGrpSpPr>
          <p:cNvPr id="749" name="Google Shape;749;p23"/>
          <p:cNvGrpSpPr/>
          <p:nvPr/>
        </p:nvGrpSpPr>
        <p:grpSpPr>
          <a:xfrm>
            <a:off x="2436555" y="1700742"/>
            <a:ext cx="1984889" cy="261610"/>
            <a:chOff x="2520705" y="2355700"/>
            <a:chExt cx="1984889" cy="261610"/>
          </a:xfrm>
        </p:grpSpPr>
        <p:sp>
          <p:nvSpPr>
            <p:cNvPr id="750" name="Google Shape;750;p23"/>
            <p:cNvSpPr txBox="1"/>
            <p:nvPr/>
          </p:nvSpPr>
          <p:spPr>
            <a:xfrm>
              <a:off x="2520705" y="2355700"/>
              <a:ext cx="1984889"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lt1"/>
                  </a:solidFill>
                  <a:latin typeface="Open Sans ExtraBold"/>
                  <a:ea typeface="Open Sans ExtraBold"/>
                  <a:cs typeface="Open Sans ExtraBold"/>
                  <a:sym typeface="Open Sans ExtraBold"/>
                </a:rPr>
                <a:t>DESENVOLVIMENTO</a:t>
              </a:r>
              <a:endParaRPr/>
            </a:p>
          </p:txBody>
        </p:sp>
        <p:pic>
          <p:nvPicPr>
            <p:cNvPr id="751" name="Google Shape;751;p23"/>
            <p:cNvPicPr preferRelativeResize="0"/>
            <p:nvPr/>
          </p:nvPicPr>
          <p:blipFill rotWithShape="1">
            <a:blip r:embed="rId7">
              <a:alphaModFix/>
            </a:blip>
            <a:srcRect/>
            <a:stretch/>
          </p:blipFill>
          <p:spPr>
            <a:xfrm>
              <a:off x="4272015" y="2379067"/>
              <a:ext cx="169397" cy="169397"/>
            </a:xfrm>
            <a:prstGeom prst="rect">
              <a:avLst/>
            </a:prstGeom>
            <a:noFill/>
            <a:ln>
              <a:noFill/>
            </a:ln>
          </p:spPr>
        </p:pic>
      </p:grpSp>
      <p:pic>
        <p:nvPicPr>
          <p:cNvPr id="753" name="Google Shape;753;p23"/>
          <p:cNvPicPr preferRelativeResize="0"/>
          <p:nvPr/>
        </p:nvPicPr>
        <p:blipFill rotWithShape="1">
          <a:blip r:embed="rId8">
            <a:alphaModFix/>
          </a:blip>
          <a:srcRect/>
          <a:stretch/>
        </p:blipFill>
        <p:spPr>
          <a:xfrm>
            <a:off x="3141187" y="9243905"/>
            <a:ext cx="714763" cy="134018"/>
          </a:xfrm>
          <a:prstGeom prst="rect">
            <a:avLst/>
          </a:prstGeom>
          <a:noFill/>
          <a:ln>
            <a:noFill/>
          </a:ln>
        </p:spPr>
      </p:pic>
      <p:sp>
        <p:nvSpPr>
          <p:cNvPr id="754" name="Google Shape;754;p23"/>
          <p:cNvSpPr txBox="1"/>
          <p:nvPr/>
        </p:nvSpPr>
        <p:spPr>
          <a:xfrm>
            <a:off x="1228162" y="9387619"/>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6" name="Google Shape;92;p1">
            <a:extLst>
              <a:ext uri="{FF2B5EF4-FFF2-40B4-BE49-F238E27FC236}">
                <a16:creationId xmlns:a16="http://schemas.microsoft.com/office/drawing/2014/main" id="{E8794D66-E0F1-4BAE-9B41-A627197BD20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24"/>
          <p:cNvPicPr preferRelativeResize="0"/>
          <p:nvPr/>
        </p:nvPicPr>
        <p:blipFill rotWithShape="1">
          <a:blip r:embed="rId3">
            <a:alphaModFix/>
          </a:blip>
          <a:srcRect/>
          <a:stretch/>
        </p:blipFill>
        <p:spPr>
          <a:xfrm>
            <a:off x="3116900" y="3423000"/>
            <a:ext cx="773400" cy="773400"/>
          </a:xfrm>
          <a:prstGeom prst="rect">
            <a:avLst/>
          </a:prstGeom>
          <a:noFill/>
          <a:ln>
            <a:noFill/>
          </a:ln>
        </p:spPr>
      </p:pic>
      <p:sp>
        <p:nvSpPr>
          <p:cNvPr id="760" name="Google Shape;760;p2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24</a:t>
            </a:fld>
            <a:endParaRPr/>
          </a:p>
        </p:txBody>
      </p:sp>
      <p:sp>
        <p:nvSpPr>
          <p:cNvPr id="761" name="Google Shape;761;p24"/>
          <p:cNvSpPr txBox="1"/>
          <p:nvPr/>
        </p:nvSpPr>
        <p:spPr>
          <a:xfrm>
            <a:off x="1990205" y="4294996"/>
            <a:ext cx="302679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a:solidFill>
                  <a:schemeClr val="dk1"/>
                </a:solidFill>
                <a:latin typeface="Open Sans ExtraBold"/>
                <a:ea typeface="Open Sans ExtraBold"/>
                <a:cs typeface="Open Sans ExtraBold"/>
                <a:sym typeface="Open Sans ExtraBold"/>
              </a:rPr>
              <a:t>O MERCADO</a:t>
            </a:r>
            <a:endParaRPr/>
          </a:p>
        </p:txBody>
      </p:sp>
      <p:sp>
        <p:nvSpPr>
          <p:cNvPr id="762" name="Google Shape;762;p24"/>
          <p:cNvSpPr txBox="1"/>
          <p:nvPr/>
        </p:nvSpPr>
        <p:spPr>
          <a:xfrm>
            <a:off x="2636189" y="8303016"/>
            <a:ext cx="1734822" cy="323125"/>
          </a:xfrm>
          <a:prstGeom prst="rect">
            <a:avLst/>
          </a:prstGeom>
          <a:noFill/>
          <a:ln>
            <a:noFill/>
          </a:ln>
        </p:spPr>
        <p:txBody>
          <a:bodyPr spcFirstLastPara="1" wrap="square" lIns="91425" tIns="45700" rIns="91425" bIns="45700" anchor="t" anchorCtr="0">
            <a:spAutoFit/>
          </a:bodyPr>
          <a:lstStyle/>
          <a:p>
            <a:pPr marL="0" marR="0" lvl="0" indent="0" algn="ctr" rtl="0">
              <a:lnSpc>
                <a:spcPts val="9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763" name="Google Shape;763;p24"/>
          <p:cNvSpPr txBox="1"/>
          <p:nvPr/>
        </p:nvSpPr>
        <p:spPr>
          <a:xfrm>
            <a:off x="1952004" y="4914090"/>
            <a:ext cx="3103192"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AFINAL DE CONTAS,</a:t>
            </a:r>
            <a:endParaRPr spc="300"/>
          </a:p>
          <a:p>
            <a:pPr marL="0" marR="0" lvl="0" indent="0" algn="ctr" rtl="0">
              <a:lnSpc>
                <a:spcPct val="15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ONDE ESTARÍAMOS SEM ELE?</a:t>
            </a:r>
            <a:endParaRPr spc="300"/>
          </a:p>
        </p:txBody>
      </p:sp>
      <p:pic>
        <p:nvPicPr>
          <p:cNvPr id="764" name="Google Shape;764;p24"/>
          <p:cNvPicPr preferRelativeResize="0"/>
          <p:nvPr/>
        </p:nvPicPr>
        <p:blipFill rotWithShape="1">
          <a:blip r:embed="rId4">
            <a:alphaModFix/>
          </a:blip>
          <a:srcRect/>
          <a:stretch/>
        </p:blipFill>
        <p:spPr>
          <a:xfrm>
            <a:off x="3022124" y="7280294"/>
            <a:ext cx="962952" cy="962952"/>
          </a:xfrm>
          <a:prstGeom prst="rect">
            <a:avLst/>
          </a:prstGeom>
          <a:noFill/>
          <a:ln>
            <a:noFill/>
          </a:ln>
        </p:spPr>
      </p:pic>
      <p:pic>
        <p:nvPicPr>
          <p:cNvPr id="766" name="Google Shape;766;p24"/>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767" name="Google Shape;767;p24"/>
          <p:cNvSpPr txBox="1"/>
          <p:nvPr/>
        </p:nvSpPr>
        <p:spPr>
          <a:xfrm>
            <a:off x="1228162" y="9398504"/>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dirty="0">
                <a:solidFill>
                  <a:srgbClr val="BFBFBF"/>
                </a:solidFill>
                <a:latin typeface="Calibri"/>
                <a:ea typeface="Calibri"/>
                <a:cs typeface="Calibri"/>
                <a:sym typeface="Calibri"/>
              </a:rPr>
              <a:t>COPYRIGHT 2022 ©   -   TODOS OS DIREITOS RESERVADOS   -  REVENDA E COMPARTILHAMENTO NÃO AUTORIZADO</a:t>
            </a:r>
            <a:endParaRPr dirty="0"/>
          </a:p>
        </p:txBody>
      </p:sp>
      <p:sp>
        <p:nvSpPr>
          <p:cNvPr id="11" name="Google Shape;92;p1">
            <a:extLst>
              <a:ext uri="{FF2B5EF4-FFF2-40B4-BE49-F238E27FC236}">
                <a16:creationId xmlns:a16="http://schemas.microsoft.com/office/drawing/2014/main" id="{7E7BCDA2-89C8-4E2E-B1B0-203575036A1B}"/>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5"/>
          <p:cNvSpPr/>
          <p:nvPr/>
        </p:nvSpPr>
        <p:spPr>
          <a:xfrm>
            <a:off x="1203649" y="5026665"/>
            <a:ext cx="2196900" cy="35668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25"/>
          <p:cNvSpPr txBox="1"/>
          <p:nvPr/>
        </p:nvSpPr>
        <p:spPr>
          <a:xfrm>
            <a:off x="1580048" y="5320002"/>
            <a:ext cx="13875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LÍDER DE MERCADO</a:t>
            </a:r>
            <a:endParaRPr/>
          </a:p>
        </p:txBody>
      </p:sp>
      <p:sp>
        <p:nvSpPr>
          <p:cNvPr id="774" name="Google Shape;774;p2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25</a:t>
            </a:fld>
            <a:endParaRPr/>
          </a:p>
        </p:txBody>
      </p:sp>
      <p:sp>
        <p:nvSpPr>
          <p:cNvPr id="775" name="Google Shape;775;p25"/>
          <p:cNvSpPr txBox="1"/>
          <p:nvPr/>
        </p:nvSpPr>
        <p:spPr>
          <a:xfrm>
            <a:off x="1222697" y="1285293"/>
            <a:ext cx="3085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POSIÇÕES COMPETITIVAS</a:t>
            </a:r>
            <a:endParaRPr/>
          </a:p>
        </p:txBody>
      </p:sp>
      <p:sp>
        <p:nvSpPr>
          <p:cNvPr id="776" name="Google Shape;776;p25"/>
          <p:cNvSpPr txBox="1"/>
          <p:nvPr/>
        </p:nvSpPr>
        <p:spPr>
          <a:xfrm>
            <a:off x="1223963" y="1654625"/>
            <a:ext cx="45450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panose="020F0502020204030204" pitchFamily="34" charset="0"/>
                <a:ea typeface="Calibri"/>
                <a:cs typeface="Calibri" panose="020F0502020204030204" pitchFamily="34" charset="0"/>
                <a:sym typeface="Calibri"/>
              </a:rPr>
              <a:t>A definição da estratégia competitiva posiciona a empresa no mercado frente aos seus clientes e concorrentes. Esse posicionamento evidencia quem são considerados os concorrentes diretos (que disputam o mesmo perfil de consumidores) e os indiretos (que atendem outro público-alvo). De acordo com o nível de competitividade do mercado e do segmento que atendem, as organizações possuem características diferentes em termos de qualidade, preço, recursos, objetivos e estratégias. Essas diferenças configuram as posições competitivas ocupadas pelas empresas no mercado, nomeadas por Kotler e Armstrong (2015).</a:t>
            </a:r>
            <a:endParaRPr sz="1200" dirty="0">
              <a:latin typeface="Calibri" panose="020F0502020204030204" pitchFamily="34" charset="0"/>
              <a:cs typeface="Calibri" panose="020F0502020204030204" pitchFamily="34" charset="0"/>
            </a:endParaRPr>
          </a:p>
          <a:p>
            <a:pPr marL="0" marR="0" lvl="0" indent="0" algn="just" rtl="0">
              <a:lnSpc>
                <a:spcPts val="1440"/>
              </a:lnSpc>
              <a:spcBef>
                <a:spcPts val="0"/>
              </a:spcBef>
              <a:spcAft>
                <a:spcPts val="0"/>
              </a:spcAft>
              <a:buNone/>
            </a:pPr>
            <a:endParaRPr sz="1200" baseline="300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panose="020F0502020204030204" pitchFamily="34" charset="0"/>
                <a:ea typeface="Calibri"/>
                <a:cs typeface="Calibri" panose="020F0502020204030204" pitchFamily="34" charset="0"/>
                <a:sym typeface="Calibri"/>
              </a:rPr>
              <a:t>Podemos definir a posição competitiva do Reportei entre </a:t>
            </a:r>
            <a:r>
              <a:rPr lang="pt-BR" sz="1200" b="1" u="sng" baseline="30000" dirty="0">
                <a:solidFill>
                  <a:schemeClr val="dk1"/>
                </a:solidFill>
                <a:latin typeface="Calibri" panose="020F0502020204030204" pitchFamily="34" charset="0"/>
                <a:ea typeface="Calibri"/>
                <a:cs typeface="Calibri" panose="020F0502020204030204" pitchFamily="34" charset="0"/>
                <a:sym typeface="Calibri"/>
              </a:rPr>
              <a:t>Desafiante de Mercado </a:t>
            </a:r>
            <a:r>
              <a:rPr lang="pt-BR" sz="1200" baseline="30000" dirty="0">
                <a:solidFill>
                  <a:schemeClr val="dk1"/>
                </a:solidFill>
                <a:latin typeface="Calibri" panose="020F0502020204030204" pitchFamily="34" charset="0"/>
                <a:ea typeface="Calibri"/>
                <a:cs typeface="Calibri" panose="020F0502020204030204" pitchFamily="34" charset="0"/>
                <a:sym typeface="Calibri"/>
              </a:rPr>
              <a:t>e </a:t>
            </a:r>
            <a:r>
              <a:rPr lang="pt-BR" sz="1200" b="1" u="sng" baseline="30000" dirty="0">
                <a:solidFill>
                  <a:schemeClr val="dk1"/>
                </a:solidFill>
                <a:latin typeface="Calibri" panose="020F0502020204030204" pitchFamily="34" charset="0"/>
                <a:ea typeface="Calibri"/>
                <a:cs typeface="Calibri" panose="020F0502020204030204" pitchFamily="34" charset="0"/>
                <a:sym typeface="Calibri"/>
              </a:rPr>
              <a:t>Líder de Mercado</a:t>
            </a:r>
            <a:r>
              <a:rPr lang="pt-BR" sz="1200" baseline="30000" dirty="0">
                <a:solidFill>
                  <a:schemeClr val="dk1"/>
                </a:solidFill>
                <a:latin typeface="Calibri" panose="020F0502020204030204" pitchFamily="34" charset="0"/>
                <a:ea typeface="Calibri"/>
                <a:cs typeface="Calibri" panose="020F0502020204030204" pitchFamily="34" charset="0"/>
                <a:sym typeface="Calibri"/>
              </a:rPr>
              <a:t>, uma vez que os dados do setor ainda sejam insuficientes para uma análise mais aprofundada.</a:t>
            </a:r>
            <a:endParaRPr sz="1200" dirty="0">
              <a:latin typeface="Calibri" panose="020F0502020204030204" pitchFamily="34" charset="0"/>
              <a:cs typeface="Calibri" panose="020F0502020204030204" pitchFamily="34" charset="0"/>
            </a:endParaRPr>
          </a:p>
        </p:txBody>
      </p:sp>
      <p:sp>
        <p:nvSpPr>
          <p:cNvPr id="777" name="Google Shape;777;p25"/>
          <p:cNvSpPr txBox="1"/>
          <p:nvPr/>
        </p:nvSpPr>
        <p:spPr>
          <a:xfrm>
            <a:off x="1368859" y="5590002"/>
            <a:ext cx="1856700" cy="27853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panose="020F0502020204030204" pitchFamily="34" charset="0"/>
                <a:ea typeface="Calibri"/>
                <a:cs typeface="Calibri" panose="020F0502020204030204" pitchFamily="34" charset="0"/>
                <a:sym typeface="Calibri"/>
              </a:rPr>
              <a:t>Refere-se à empresa que detém a maior participação de mercado do setor, com um percentual aproximado de 40%. No geral, a empresa líder é reconhecida no mercado pelos concorrentes e clientes. </a:t>
            </a:r>
            <a:endParaRPr sz="1200">
              <a:latin typeface="Calibri" panose="020F0502020204030204" pitchFamily="34" charset="0"/>
              <a:cs typeface="Calibri" panose="020F0502020204030204" pitchFamily="34" charset="0"/>
            </a:endParaRPr>
          </a:p>
          <a:p>
            <a:pPr marL="0" marR="0" lvl="0" indent="0" algn="just" rtl="0">
              <a:lnSpc>
                <a:spcPts val="1440"/>
              </a:lnSpc>
              <a:spcBef>
                <a:spcPts val="0"/>
              </a:spcBef>
              <a:spcAft>
                <a:spcPts val="0"/>
              </a:spcAft>
              <a:buNone/>
            </a:pPr>
            <a:endParaRPr sz="1200" baseline="30000">
              <a:solidFill>
                <a:schemeClr val="dk1"/>
              </a:solidFill>
              <a:latin typeface="Calibri" panose="020F0502020204030204" pitchFamily="34" charset="0"/>
              <a:ea typeface="Calibri"/>
              <a:cs typeface="Calibri" panose="020F0502020204030204" pitchFamily="34" charset="0"/>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panose="020F0502020204030204" pitchFamily="34" charset="0"/>
                <a:ea typeface="Calibri"/>
                <a:cs typeface="Calibri" panose="020F0502020204030204" pitchFamily="34" charset="0"/>
                <a:sym typeface="Calibri"/>
              </a:rPr>
              <a:t>As organizações que operam nessa posição possuem o desafio de estar constantemente criando estratégias para manter a liderança. Entre as estratégias mais adotadas pela líder está a expansão da demanda total do mercado, a proteção da sua participação de mercado e o aumento da sua fatia.</a:t>
            </a:r>
            <a:endParaRPr sz="1200">
              <a:latin typeface="Calibri" panose="020F0502020204030204" pitchFamily="34" charset="0"/>
              <a:cs typeface="Calibri" panose="020F0502020204030204" pitchFamily="34" charset="0"/>
            </a:endParaRPr>
          </a:p>
        </p:txBody>
      </p:sp>
      <p:sp>
        <p:nvSpPr>
          <p:cNvPr id="778" name="Google Shape;778;p25"/>
          <p:cNvSpPr/>
          <p:nvPr/>
        </p:nvSpPr>
        <p:spPr>
          <a:xfrm>
            <a:off x="4127397" y="4404675"/>
            <a:ext cx="1679700" cy="45600"/>
          </a:xfrm>
          <a:prstGeom prst="rect">
            <a:avLst/>
          </a:prstGeom>
          <a:solidFill>
            <a:srgbClr val="009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25"/>
          <p:cNvSpPr/>
          <p:nvPr/>
        </p:nvSpPr>
        <p:spPr>
          <a:xfrm>
            <a:off x="1223963" y="4404675"/>
            <a:ext cx="1584600" cy="45600"/>
          </a:xfrm>
          <a:prstGeom prst="rect">
            <a:avLst/>
          </a:prstGeom>
          <a:solidFill>
            <a:srgbClr val="FF2C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25"/>
          <p:cNvSpPr/>
          <p:nvPr/>
        </p:nvSpPr>
        <p:spPr>
          <a:xfrm>
            <a:off x="3393028" y="4404675"/>
            <a:ext cx="1679700" cy="45600"/>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25"/>
          <p:cNvSpPr/>
          <p:nvPr/>
        </p:nvSpPr>
        <p:spPr>
          <a:xfrm>
            <a:off x="2297195" y="4404675"/>
            <a:ext cx="1763100" cy="456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82" name="Google Shape;782;p25"/>
          <p:cNvCxnSpPr>
            <a:endCxn id="783" idx="1"/>
          </p:cNvCxnSpPr>
          <p:nvPr/>
        </p:nvCxnSpPr>
        <p:spPr>
          <a:xfrm>
            <a:off x="4771957" y="4418219"/>
            <a:ext cx="0" cy="241200"/>
          </a:xfrm>
          <a:prstGeom prst="straightConnector1">
            <a:avLst/>
          </a:prstGeom>
          <a:noFill/>
          <a:ln w="12700" cap="flat" cmpd="sng">
            <a:solidFill>
              <a:srgbClr val="595959"/>
            </a:solidFill>
            <a:prstDash val="solid"/>
            <a:miter lim="800000"/>
            <a:headEnd type="oval" w="med" len="med"/>
            <a:tailEnd type="oval" w="med" len="med"/>
          </a:ln>
        </p:spPr>
      </p:cxnSp>
      <p:sp>
        <p:nvSpPr>
          <p:cNvPr id="783" name="Google Shape;783;p25"/>
          <p:cNvSpPr txBox="1"/>
          <p:nvPr/>
        </p:nvSpPr>
        <p:spPr>
          <a:xfrm>
            <a:off x="4771957" y="4520969"/>
            <a:ext cx="566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600">
                <a:solidFill>
                  <a:schemeClr val="dk1"/>
                </a:solidFill>
                <a:latin typeface="Open Sans ExtraBold"/>
                <a:ea typeface="Open Sans ExtraBold"/>
                <a:cs typeface="Open Sans ExtraBold"/>
                <a:sym typeface="Open Sans ExtraBold"/>
              </a:rPr>
              <a:t>ESTAMOS</a:t>
            </a:r>
            <a:endParaRPr/>
          </a:p>
          <a:p>
            <a:pPr marL="0" marR="0" lvl="0" indent="0" algn="l" rtl="0">
              <a:spcBef>
                <a:spcPts val="0"/>
              </a:spcBef>
              <a:spcAft>
                <a:spcPts val="0"/>
              </a:spcAft>
              <a:buNone/>
            </a:pPr>
            <a:r>
              <a:rPr lang="pt-BR" sz="600">
                <a:solidFill>
                  <a:schemeClr val="dk1"/>
                </a:solidFill>
                <a:latin typeface="Open Sans ExtraBold"/>
                <a:ea typeface="Open Sans ExtraBold"/>
                <a:cs typeface="Open Sans ExtraBold"/>
                <a:sym typeface="Open Sans ExtraBold"/>
              </a:rPr>
              <a:t>POR AQUI</a:t>
            </a:r>
            <a:endParaRPr/>
          </a:p>
        </p:txBody>
      </p:sp>
      <p:sp>
        <p:nvSpPr>
          <p:cNvPr id="784" name="Google Shape;784;p25"/>
          <p:cNvSpPr txBox="1"/>
          <p:nvPr/>
        </p:nvSpPr>
        <p:spPr>
          <a:xfrm rot="-2700000">
            <a:off x="4843821" y="3926722"/>
            <a:ext cx="913865" cy="2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dk1"/>
                </a:solidFill>
                <a:latin typeface="Calibri"/>
                <a:ea typeface="Calibri"/>
                <a:cs typeface="Calibri"/>
                <a:sym typeface="Calibri"/>
              </a:rPr>
              <a:t>Líder de mercado</a:t>
            </a:r>
            <a:endParaRPr sz="800">
              <a:solidFill>
                <a:schemeClr val="dk1"/>
              </a:solidFill>
              <a:latin typeface="Calibri"/>
              <a:ea typeface="Calibri"/>
              <a:cs typeface="Calibri"/>
              <a:sym typeface="Calibri"/>
            </a:endParaRPr>
          </a:p>
        </p:txBody>
      </p:sp>
      <p:sp>
        <p:nvSpPr>
          <p:cNvPr id="785" name="Google Shape;785;p25"/>
          <p:cNvSpPr txBox="1"/>
          <p:nvPr/>
        </p:nvSpPr>
        <p:spPr>
          <a:xfrm rot="-2700000">
            <a:off x="3833701" y="3841670"/>
            <a:ext cx="1154423" cy="2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dk1"/>
                </a:solidFill>
                <a:latin typeface="Calibri"/>
                <a:ea typeface="Calibri"/>
                <a:cs typeface="Calibri"/>
                <a:sym typeface="Calibri"/>
              </a:rPr>
              <a:t>Desafiante de mercado</a:t>
            </a:r>
            <a:endParaRPr sz="800">
              <a:solidFill>
                <a:schemeClr val="dk1"/>
              </a:solidFill>
              <a:latin typeface="Calibri"/>
              <a:ea typeface="Calibri"/>
              <a:cs typeface="Calibri"/>
              <a:sym typeface="Calibri"/>
            </a:endParaRPr>
          </a:p>
        </p:txBody>
      </p:sp>
      <p:sp>
        <p:nvSpPr>
          <p:cNvPr id="786" name="Google Shape;786;p25"/>
          <p:cNvSpPr txBox="1"/>
          <p:nvPr/>
        </p:nvSpPr>
        <p:spPr>
          <a:xfrm rot="-2700000">
            <a:off x="2407535" y="3870022"/>
            <a:ext cx="1074237" cy="2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dk1"/>
                </a:solidFill>
                <a:latin typeface="Calibri"/>
                <a:ea typeface="Calibri"/>
                <a:cs typeface="Calibri"/>
                <a:sym typeface="Calibri"/>
              </a:rPr>
              <a:t>Seguidor de mercado</a:t>
            </a:r>
            <a:endParaRPr sz="800">
              <a:solidFill>
                <a:schemeClr val="dk1"/>
              </a:solidFill>
              <a:latin typeface="Calibri"/>
              <a:ea typeface="Calibri"/>
              <a:cs typeface="Calibri"/>
              <a:sym typeface="Calibri"/>
            </a:endParaRPr>
          </a:p>
        </p:txBody>
      </p:sp>
      <p:sp>
        <p:nvSpPr>
          <p:cNvPr id="787" name="Google Shape;787;p25"/>
          <p:cNvSpPr txBox="1"/>
          <p:nvPr/>
        </p:nvSpPr>
        <p:spPr>
          <a:xfrm rot="-2700000">
            <a:off x="1655770" y="3905123"/>
            <a:ext cx="974959" cy="2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dk1"/>
                </a:solidFill>
                <a:latin typeface="Calibri"/>
                <a:ea typeface="Calibri"/>
                <a:cs typeface="Calibri"/>
                <a:sym typeface="Calibri"/>
              </a:rPr>
              <a:t>Ocupante de nicho</a:t>
            </a:r>
            <a:endParaRPr sz="800">
              <a:solidFill>
                <a:schemeClr val="dk1"/>
              </a:solidFill>
              <a:latin typeface="Calibri"/>
              <a:ea typeface="Calibri"/>
              <a:cs typeface="Calibri"/>
              <a:sym typeface="Calibri"/>
            </a:endParaRPr>
          </a:p>
        </p:txBody>
      </p:sp>
      <p:grpSp>
        <p:nvGrpSpPr>
          <p:cNvPr id="788" name="Google Shape;788;p25"/>
          <p:cNvGrpSpPr/>
          <p:nvPr/>
        </p:nvGrpSpPr>
        <p:grpSpPr>
          <a:xfrm>
            <a:off x="1786751" y="4273656"/>
            <a:ext cx="92923" cy="176739"/>
            <a:chOff x="1519862" y="3333000"/>
            <a:chExt cx="92923" cy="176739"/>
          </a:xfrm>
        </p:grpSpPr>
        <p:cxnSp>
          <p:nvCxnSpPr>
            <p:cNvPr id="789" name="Google Shape;789;p25"/>
            <p:cNvCxnSpPr/>
            <p:nvPr/>
          </p:nvCxnSpPr>
          <p:spPr>
            <a:xfrm>
              <a:off x="1612785" y="3423000"/>
              <a:ext cx="0" cy="86739"/>
            </a:xfrm>
            <a:prstGeom prst="straightConnector1">
              <a:avLst/>
            </a:prstGeom>
            <a:noFill/>
            <a:ln w="9525" cap="flat" cmpd="sng">
              <a:solidFill>
                <a:schemeClr val="dk1"/>
              </a:solidFill>
              <a:prstDash val="solid"/>
              <a:miter lim="800000"/>
              <a:headEnd type="none" w="sm" len="sm"/>
              <a:tailEnd type="none" w="sm" len="sm"/>
            </a:ln>
          </p:spPr>
        </p:cxnSp>
        <p:cxnSp>
          <p:nvCxnSpPr>
            <p:cNvPr id="790" name="Google Shape;790;p25"/>
            <p:cNvCxnSpPr/>
            <p:nvPr/>
          </p:nvCxnSpPr>
          <p:spPr>
            <a:xfrm rot="10800000">
              <a:off x="1519862" y="3333000"/>
              <a:ext cx="92923" cy="90000"/>
            </a:xfrm>
            <a:prstGeom prst="straightConnector1">
              <a:avLst/>
            </a:prstGeom>
            <a:noFill/>
            <a:ln w="9525" cap="flat" cmpd="sng">
              <a:solidFill>
                <a:schemeClr val="dk1"/>
              </a:solidFill>
              <a:prstDash val="solid"/>
              <a:miter lim="800000"/>
              <a:headEnd type="none" w="sm" len="sm"/>
              <a:tailEnd type="none" w="sm" len="sm"/>
            </a:ln>
          </p:spPr>
        </p:cxnSp>
      </p:grpSp>
      <p:grpSp>
        <p:nvGrpSpPr>
          <p:cNvPr id="791" name="Google Shape;791;p25"/>
          <p:cNvGrpSpPr/>
          <p:nvPr/>
        </p:nvGrpSpPr>
        <p:grpSpPr>
          <a:xfrm>
            <a:off x="2551679" y="4275286"/>
            <a:ext cx="92923" cy="176739"/>
            <a:chOff x="1519862" y="3333000"/>
            <a:chExt cx="92923" cy="176739"/>
          </a:xfrm>
        </p:grpSpPr>
        <p:cxnSp>
          <p:nvCxnSpPr>
            <p:cNvPr id="792" name="Google Shape;792;p25"/>
            <p:cNvCxnSpPr/>
            <p:nvPr/>
          </p:nvCxnSpPr>
          <p:spPr>
            <a:xfrm>
              <a:off x="1612785" y="3423000"/>
              <a:ext cx="0" cy="86739"/>
            </a:xfrm>
            <a:prstGeom prst="straightConnector1">
              <a:avLst/>
            </a:prstGeom>
            <a:noFill/>
            <a:ln w="9525" cap="flat" cmpd="sng">
              <a:solidFill>
                <a:schemeClr val="dk1"/>
              </a:solidFill>
              <a:prstDash val="solid"/>
              <a:miter lim="800000"/>
              <a:headEnd type="none" w="sm" len="sm"/>
              <a:tailEnd type="none" w="sm" len="sm"/>
            </a:ln>
          </p:spPr>
        </p:cxnSp>
        <p:cxnSp>
          <p:nvCxnSpPr>
            <p:cNvPr id="793" name="Google Shape;793;p25"/>
            <p:cNvCxnSpPr/>
            <p:nvPr/>
          </p:nvCxnSpPr>
          <p:spPr>
            <a:xfrm rot="10800000">
              <a:off x="1519862" y="3333000"/>
              <a:ext cx="92923" cy="90000"/>
            </a:xfrm>
            <a:prstGeom prst="straightConnector1">
              <a:avLst/>
            </a:prstGeom>
            <a:noFill/>
            <a:ln w="9525" cap="flat" cmpd="sng">
              <a:solidFill>
                <a:schemeClr val="dk1"/>
              </a:solidFill>
              <a:prstDash val="solid"/>
              <a:miter lim="800000"/>
              <a:headEnd type="none" w="sm" len="sm"/>
              <a:tailEnd type="none" w="sm" len="sm"/>
            </a:ln>
          </p:spPr>
        </p:cxnSp>
      </p:grpSp>
      <p:grpSp>
        <p:nvGrpSpPr>
          <p:cNvPr id="794" name="Google Shape;794;p25"/>
          <p:cNvGrpSpPr/>
          <p:nvPr/>
        </p:nvGrpSpPr>
        <p:grpSpPr>
          <a:xfrm>
            <a:off x="3979359" y="4270711"/>
            <a:ext cx="92923" cy="176739"/>
            <a:chOff x="1519862" y="3333000"/>
            <a:chExt cx="92923" cy="176739"/>
          </a:xfrm>
        </p:grpSpPr>
        <p:cxnSp>
          <p:nvCxnSpPr>
            <p:cNvPr id="795" name="Google Shape;795;p25"/>
            <p:cNvCxnSpPr/>
            <p:nvPr/>
          </p:nvCxnSpPr>
          <p:spPr>
            <a:xfrm>
              <a:off x="1612785" y="3423000"/>
              <a:ext cx="0" cy="86739"/>
            </a:xfrm>
            <a:prstGeom prst="straightConnector1">
              <a:avLst/>
            </a:prstGeom>
            <a:noFill/>
            <a:ln w="9525" cap="flat" cmpd="sng">
              <a:solidFill>
                <a:schemeClr val="dk1"/>
              </a:solidFill>
              <a:prstDash val="solid"/>
              <a:miter lim="800000"/>
              <a:headEnd type="none" w="sm" len="sm"/>
              <a:tailEnd type="none" w="sm" len="sm"/>
            </a:ln>
          </p:spPr>
        </p:cxnSp>
        <p:cxnSp>
          <p:nvCxnSpPr>
            <p:cNvPr id="796" name="Google Shape;796;p25"/>
            <p:cNvCxnSpPr/>
            <p:nvPr/>
          </p:nvCxnSpPr>
          <p:spPr>
            <a:xfrm rot="10800000">
              <a:off x="1519862" y="3333000"/>
              <a:ext cx="92923" cy="90000"/>
            </a:xfrm>
            <a:prstGeom prst="straightConnector1">
              <a:avLst/>
            </a:prstGeom>
            <a:noFill/>
            <a:ln w="9525" cap="flat" cmpd="sng">
              <a:solidFill>
                <a:schemeClr val="dk1"/>
              </a:solidFill>
              <a:prstDash val="solid"/>
              <a:miter lim="800000"/>
              <a:headEnd type="none" w="sm" len="sm"/>
              <a:tailEnd type="none" w="sm" len="sm"/>
            </a:ln>
          </p:spPr>
        </p:cxnSp>
      </p:grpSp>
      <p:grpSp>
        <p:nvGrpSpPr>
          <p:cNvPr id="797" name="Google Shape;797;p25"/>
          <p:cNvGrpSpPr/>
          <p:nvPr/>
        </p:nvGrpSpPr>
        <p:grpSpPr>
          <a:xfrm>
            <a:off x="4963359" y="4273655"/>
            <a:ext cx="92923" cy="176739"/>
            <a:chOff x="1519862" y="3333000"/>
            <a:chExt cx="92923" cy="176739"/>
          </a:xfrm>
        </p:grpSpPr>
        <p:cxnSp>
          <p:nvCxnSpPr>
            <p:cNvPr id="798" name="Google Shape;798;p25"/>
            <p:cNvCxnSpPr/>
            <p:nvPr/>
          </p:nvCxnSpPr>
          <p:spPr>
            <a:xfrm>
              <a:off x="1612785" y="3423000"/>
              <a:ext cx="0" cy="86739"/>
            </a:xfrm>
            <a:prstGeom prst="straightConnector1">
              <a:avLst/>
            </a:prstGeom>
            <a:noFill/>
            <a:ln w="9525" cap="flat" cmpd="sng">
              <a:solidFill>
                <a:schemeClr val="dk1"/>
              </a:solidFill>
              <a:prstDash val="solid"/>
              <a:miter lim="800000"/>
              <a:headEnd type="none" w="sm" len="sm"/>
              <a:tailEnd type="none" w="sm" len="sm"/>
            </a:ln>
          </p:spPr>
        </p:cxnSp>
        <p:cxnSp>
          <p:nvCxnSpPr>
            <p:cNvPr id="799" name="Google Shape;799;p25"/>
            <p:cNvCxnSpPr/>
            <p:nvPr/>
          </p:nvCxnSpPr>
          <p:spPr>
            <a:xfrm rot="10800000">
              <a:off x="1519862" y="3333000"/>
              <a:ext cx="92923" cy="90000"/>
            </a:xfrm>
            <a:prstGeom prst="straightConnector1">
              <a:avLst/>
            </a:prstGeom>
            <a:noFill/>
            <a:ln w="9525" cap="flat" cmpd="sng">
              <a:solidFill>
                <a:schemeClr val="dk1"/>
              </a:solidFill>
              <a:prstDash val="solid"/>
              <a:miter lim="800000"/>
              <a:headEnd type="none" w="sm" len="sm"/>
              <a:tailEnd type="none" w="sm" len="sm"/>
            </a:ln>
          </p:spPr>
        </p:cxnSp>
      </p:grpSp>
      <p:sp>
        <p:nvSpPr>
          <p:cNvPr id="800" name="Google Shape;800;p25"/>
          <p:cNvSpPr/>
          <p:nvPr/>
        </p:nvSpPr>
        <p:spPr>
          <a:xfrm>
            <a:off x="3565874" y="5029444"/>
            <a:ext cx="2196900" cy="35668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25"/>
          <p:cNvSpPr txBox="1"/>
          <p:nvPr/>
        </p:nvSpPr>
        <p:spPr>
          <a:xfrm>
            <a:off x="3896800" y="5352050"/>
            <a:ext cx="1525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DESAFIANTE DE MERCADO</a:t>
            </a:r>
            <a:endParaRPr/>
          </a:p>
        </p:txBody>
      </p:sp>
      <p:sp>
        <p:nvSpPr>
          <p:cNvPr id="802" name="Google Shape;802;p25"/>
          <p:cNvSpPr txBox="1"/>
          <p:nvPr/>
        </p:nvSpPr>
        <p:spPr>
          <a:xfrm>
            <a:off x="3731084" y="5622050"/>
            <a:ext cx="1856700" cy="2426265"/>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panose="020F0502020204030204" pitchFamily="34" charset="0"/>
                <a:ea typeface="Calibri"/>
                <a:cs typeface="Calibri" panose="020F0502020204030204" pitchFamily="34" charset="0"/>
                <a:sym typeface="Calibri"/>
              </a:rPr>
              <a:t>São aquelas empresas que possuem menos participação de mercado que a líder, em torno de 30%. Costuma-se dizer que essas organizações estão constantemente incomodando a líder.</a:t>
            </a:r>
            <a:endParaRPr sz="1200">
              <a:latin typeface="Calibri" panose="020F0502020204030204" pitchFamily="34" charset="0"/>
              <a:cs typeface="Calibri" panose="020F0502020204030204" pitchFamily="34" charset="0"/>
            </a:endParaRPr>
          </a:p>
          <a:p>
            <a:pPr marL="0" marR="0" lvl="0" indent="0" algn="just" rtl="0">
              <a:lnSpc>
                <a:spcPts val="1440"/>
              </a:lnSpc>
              <a:spcBef>
                <a:spcPts val="0"/>
              </a:spcBef>
              <a:spcAft>
                <a:spcPts val="0"/>
              </a:spcAft>
              <a:buNone/>
            </a:pPr>
            <a:endParaRPr sz="1200" baseline="30000">
              <a:solidFill>
                <a:schemeClr val="dk1"/>
              </a:solidFill>
              <a:latin typeface="Calibri" panose="020F0502020204030204" pitchFamily="34" charset="0"/>
              <a:ea typeface="Calibri"/>
              <a:cs typeface="Calibri" panose="020F0502020204030204" pitchFamily="34" charset="0"/>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panose="020F0502020204030204" pitchFamily="34" charset="0"/>
                <a:ea typeface="Calibri"/>
                <a:cs typeface="Calibri" panose="020F0502020204030204" pitchFamily="34" charset="0"/>
                <a:sym typeface="Calibri"/>
              </a:rPr>
              <a:t>As desafiantes de mercado possuem basicamente duas estratégias a serem adotadas: A primeira delas é desafiar a líder em um esforço agressivo para disputar mercado. A outra é simplesmente acompanhar os concorrentes sem causar problemas.</a:t>
            </a:r>
            <a:endParaRPr sz="1200">
              <a:latin typeface="Calibri" panose="020F0502020204030204" pitchFamily="34" charset="0"/>
              <a:cs typeface="Calibri" panose="020F0502020204030204" pitchFamily="34" charset="0"/>
            </a:endParaRPr>
          </a:p>
        </p:txBody>
      </p:sp>
      <p:sp>
        <p:nvSpPr>
          <p:cNvPr id="803" name="Google Shape;803;p25"/>
          <p:cNvSpPr/>
          <p:nvPr/>
        </p:nvSpPr>
        <p:spPr>
          <a:xfrm>
            <a:off x="1884194" y="4404675"/>
            <a:ext cx="705300" cy="45600"/>
          </a:xfrm>
          <a:prstGeom prst="rect">
            <a:avLst/>
          </a:prstGeom>
          <a:solidFill>
            <a:srgbClr val="FF9B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5" name="Google Shape;805;p25"/>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806" name="Google Shape;806;p25"/>
          <p:cNvSpPr txBox="1"/>
          <p:nvPr/>
        </p:nvSpPr>
        <p:spPr>
          <a:xfrm>
            <a:off x="1228162" y="9374556"/>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7" name="Google Shape;92;p1">
            <a:extLst>
              <a:ext uri="{FF2B5EF4-FFF2-40B4-BE49-F238E27FC236}">
                <a16:creationId xmlns:a16="http://schemas.microsoft.com/office/drawing/2014/main" id="{0752FA03-18CE-40A7-8E7E-3F3A025B4B0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26</a:t>
            </a:fld>
            <a:endParaRPr/>
          </a:p>
        </p:txBody>
      </p:sp>
      <p:sp>
        <p:nvSpPr>
          <p:cNvPr id="812" name="Google Shape;812;p26"/>
          <p:cNvSpPr txBox="1"/>
          <p:nvPr/>
        </p:nvSpPr>
        <p:spPr>
          <a:xfrm>
            <a:off x="1257328" y="1319622"/>
            <a:ext cx="2396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MICROAMBIENTE</a:t>
            </a:r>
            <a:endParaRPr/>
          </a:p>
        </p:txBody>
      </p:sp>
      <p:sp>
        <p:nvSpPr>
          <p:cNvPr id="813" name="Google Shape;813;p26"/>
          <p:cNvSpPr txBox="1"/>
          <p:nvPr/>
        </p:nvSpPr>
        <p:spPr>
          <a:xfrm>
            <a:off x="1257328" y="1699314"/>
            <a:ext cx="45117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microambiente é composto por forças próximas à empresa, ele pode ser resumido pelo processo de saída e entrada de uma organização e é especifico para cada negócio, para se ter um melhor entendimento os clientes, os fornecedores, a concorrência, sindicatos e agencias de regulamentação fazem parte do micro ambiente e a empresa tem poderes parciais sobre eles e o mesmo eles quanto à organização.</a:t>
            </a:r>
            <a:endParaRPr sz="1200" dirty="0"/>
          </a:p>
        </p:txBody>
      </p:sp>
      <p:sp>
        <p:nvSpPr>
          <p:cNvPr id="814" name="Google Shape;814;p26"/>
          <p:cNvSpPr/>
          <p:nvPr/>
        </p:nvSpPr>
        <p:spPr>
          <a:xfrm>
            <a:off x="2754000" y="2661958"/>
            <a:ext cx="3014975" cy="585910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26"/>
          <p:cNvSpPr txBox="1"/>
          <p:nvPr/>
        </p:nvSpPr>
        <p:spPr>
          <a:xfrm>
            <a:off x="1300163" y="3083070"/>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PARCEIROS</a:t>
            </a:r>
            <a:endParaRPr/>
          </a:p>
        </p:txBody>
      </p:sp>
      <p:sp>
        <p:nvSpPr>
          <p:cNvPr id="816" name="Google Shape;816;p26"/>
          <p:cNvSpPr txBox="1"/>
          <p:nvPr/>
        </p:nvSpPr>
        <p:spPr>
          <a:xfrm>
            <a:off x="1300163" y="3964156"/>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INFLUENCIADORES</a:t>
            </a:r>
            <a:endParaRPr/>
          </a:p>
        </p:txBody>
      </p:sp>
      <p:sp>
        <p:nvSpPr>
          <p:cNvPr id="817" name="Google Shape;817;p26"/>
          <p:cNvSpPr txBox="1"/>
          <p:nvPr/>
        </p:nvSpPr>
        <p:spPr>
          <a:xfrm>
            <a:off x="1300163" y="5637274"/>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CONCORRENTES</a:t>
            </a:r>
            <a:endParaRPr/>
          </a:p>
        </p:txBody>
      </p:sp>
      <p:sp>
        <p:nvSpPr>
          <p:cNvPr id="818" name="Google Shape;818;p26"/>
          <p:cNvSpPr txBox="1"/>
          <p:nvPr/>
        </p:nvSpPr>
        <p:spPr>
          <a:xfrm>
            <a:off x="1300163" y="4837426"/>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PLATAFORMAS</a:t>
            </a:r>
            <a:endParaRPr/>
          </a:p>
        </p:txBody>
      </p:sp>
      <p:sp>
        <p:nvSpPr>
          <p:cNvPr id="819" name="Google Shape;819;p26"/>
          <p:cNvSpPr txBox="1"/>
          <p:nvPr/>
        </p:nvSpPr>
        <p:spPr>
          <a:xfrm>
            <a:off x="1300163" y="6479525"/>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AGÊNCIAS</a:t>
            </a:r>
            <a:endParaRPr/>
          </a:p>
        </p:txBody>
      </p:sp>
      <p:sp>
        <p:nvSpPr>
          <p:cNvPr id="820" name="Google Shape;820;p26"/>
          <p:cNvSpPr txBox="1"/>
          <p:nvPr/>
        </p:nvSpPr>
        <p:spPr>
          <a:xfrm>
            <a:off x="2966838" y="2854287"/>
            <a:ext cx="2652600" cy="759142"/>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Empresas que possuam o mesmo público-alvo do Reportei, mas que ofereçam soluções diferentes (ex.: </a:t>
            </a:r>
            <a:r>
              <a:rPr lang="pt-BR" sz="1200" baseline="30000" dirty="0" err="1">
                <a:solidFill>
                  <a:schemeClr val="dk1"/>
                </a:solidFill>
                <a:latin typeface="Calibri"/>
                <a:ea typeface="Calibri"/>
                <a:cs typeface="Calibri"/>
                <a:sym typeface="Calibri"/>
              </a:rPr>
              <a:t>Operand</a:t>
            </a:r>
            <a:r>
              <a:rPr lang="pt-BR" sz="1200" baseline="30000" dirty="0">
                <a:solidFill>
                  <a:schemeClr val="dk1"/>
                </a:solidFill>
                <a:latin typeface="Calibri"/>
                <a:ea typeface="Calibri"/>
                <a:cs typeface="Calibri"/>
                <a:sym typeface="Calibri"/>
              </a:rPr>
              <a:t>, </a:t>
            </a:r>
            <a:r>
              <a:rPr lang="pt-BR" sz="1200" baseline="30000" dirty="0" err="1">
                <a:solidFill>
                  <a:schemeClr val="dk1"/>
                </a:solidFill>
                <a:latin typeface="Calibri"/>
                <a:ea typeface="Calibri"/>
                <a:cs typeface="Calibri"/>
                <a:sym typeface="Calibri"/>
              </a:rPr>
              <a:t>Pipefy</a:t>
            </a:r>
            <a:r>
              <a:rPr lang="pt-BR" sz="1200" baseline="30000" dirty="0">
                <a:solidFill>
                  <a:schemeClr val="dk1"/>
                </a:solidFill>
                <a:latin typeface="Calibri"/>
                <a:ea typeface="Calibri"/>
                <a:cs typeface="Calibri"/>
                <a:sym typeface="Calibri"/>
              </a:rPr>
              <a:t>, RD, </a:t>
            </a:r>
            <a:r>
              <a:rPr lang="pt-BR" sz="1200" baseline="30000" dirty="0" err="1">
                <a:solidFill>
                  <a:schemeClr val="dk1"/>
                </a:solidFill>
                <a:latin typeface="Calibri"/>
                <a:ea typeface="Calibri"/>
                <a:cs typeface="Calibri"/>
                <a:sym typeface="Calibri"/>
              </a:rPr>
              <a:t>Hotmart</a:t>
            </a:r>
            <a:r>
              <a:rPr lang="pt-BR" sz="1200" baseline="30000" dirty="0">
                <a:solidFill>
                  <a:schemeClr val="dk1"/>
                </a:solidFill>
                <a:latin typeface="Calibri"/>
                <a:ea typeface="Calibri"/>
                <a:cs typeface="Calibri"/>
                <a:sym typeface="Calibri"/>
              </a:rPr>
              <a:t>) e que possam ser integradas a nossa ferramenta e/ou produzir conteúdo em conjunto.</a:t>
            </a:r>
            <a:endParaRPr sz="1200" baseline="30000" dirty="0">
              <a:solidFill>
                <a:schemeClr val="dk1"/>
              </a:solidFill>
              <a:latin typeface="Calibri"/>
              <a:ea typeface="Calibri"/>
              <a:cs typeface="Calibri"/>
              <a:sym typeface="Calibri"/>
            </a:endParaRPr>
          </a:p>
        </p:txBody>
      </p:sp>
      <p:sp>
        <p:nvSpPr>
          <p:cNvPr id="821" name="Google Shape;821;p26"/>
          <p:cNvSpPr txBox="1"/>
          <p:nvPr/>
        </p:nvSpPr>
        <p:spPr>
          <a:xfrm>
            <a:off x="2966838" y="3855123"/>
            <a:ext cx="26526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Diferentes produtores de conteúdo (brasileiros e estrangeiros) que falem sobre assuntos relacionados ao interesse do nosso público-alvo.</a:t>
            </a:r>
            <a:endParaRPr sz="1200"/>
          </a:p>
        </p:txBody>
      </p:sp>
      <p:sp>
        <p:nvSpPr>
          <p:cNvPr id="822" name="Google Shape;822;p26"/>
          <p:cNvSpPr txBox="1"/>
          <p:nvPr/>
        </p:nvSpPr>
        <p:spPr>
          <a:xfrm>
            <a:off x="2966838" y="4676158"/>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Plataformas que podem ser integradas ao Reportei de alguma maneira, podendo estas se tornarem parceiros estratégicos para outras linhas de negócio ou não.</a:t>
            </a:r>
            <a:endParaRPr sz="1200"/>
          </a:p>
        </p:txBody>
      </p:sp>
      <p:cxnSp>
        <p:nvCxnSpPr>
          <p:cNvPr id="823" name="Google Shape;823;p26"/>
          <p:cNvCxnSpPr/>
          <p:nvPr/>
        </p:nvCxnSpPr>
        <p:spPr>
          <a:xfrm>
            <a:off x="1300175" y="3605188"/>
            <a:ext cx="4319100" cy="0"/>
          </a:xfrm>
          <a:prstGeom prst="straightConnector1">
            <a:avLst/>
          </a:prstGeom>
          <a:noFill/>
          <a:ln w="9525" cap="flat" cmpd="sng">
            <a:solidFill>
              <a:srgbClr val="D8D8D8"/>
            </a:solidFill>
            <a:prstDash val="solid"/>
            <a:miter lim="800000"/>
            <a:headEnd type="none" w="sm" len="sm"/>
            <a:tailEnd type="none" w="sm" len="sm"/>
          </a:ln>
        </p:spPr>
      </p:cxnSp>
      <p:cxnSp>
        <p:nvCxnSpPr>
          <p:cNvPr id="824" name="Google Shape;824;p26"/>
          <p:cNvCxnSpPr/>
          <p:nvPr/>
        </p:nvCxnSpPr>
        <p:spPr>
          <a:xfrm>
            <a:off x="1332766" y="4487924"/>
            <a:ext cx="4286700" cy="0"/>
          </a:xfrm>
          <a:prstGeom prst="straightConnector1">
            <a:avLst/>
          </a:prstGeom>
          <a:noFill/>
          <a:ln w="9525" cap="flat" cmpd="sng">
            <a:solidFill>
              <a:srgbClr val="D8D8D8"/>
            </a:solidFill>
            <a:prstDash val="solid"/>
            <a:miter lim="800000"/>
            <a:headEnd type="none" w="sm" len="sm"/>
            <a:tailEnd type="none" w="sm" len="sm"/>
          </a:ln>
        </p:spPr>
      </p:cxnSp>
      <p:cxnSp>
        <p:nvCxnSpPr>
          <p:cNvPr id="825" name="Google Shape;825;p26"/>
          <p:cNvCxnSpPr/>
          <p:nvPr/>
        </p:nvCxnSpPr>
        <p:spPr>
          <a:xfrm>
            <a:off x="1300175" y="5315052"/>
            <a:ext cx="4319100" cy="0"/>
          </a:xfrm>
          <a:prstGeom prst="straightConnector1">
            <a:avLst/>
          </a:prstGeom>
          <a:noFill/>
          <a:ln w="9525" cap="flat" cmpd="sng">
            <a:solidFill>
              <a:srgbClr val="D8D8D8"/>
            </a:solidFill>
            <a:prstDash val="solid"/>
            <a:miter lim="800000"/>
            <a:headEnd type="none" w="sm" len="sm"/>
            <a:tailEnd type="none" w="sm" len="sm"/>
          </a:ln>
        </p:spPr>
      </p:cxnSp>
      <p:cxnSp>
        <p:nvCxnSpPr>
          <p:cNvPr id="826" name="Google Shape;826;p26"/>
          <p:cNvCxnSpPr/>
          <p:nvPr/>
        </p:nvCxnSpPr>
        <p:spPr>
          <a:xfrm>
            <a:off x="1300175" y="6156339"/>
            <a:ext cx="4319100" cy="0"/>
          </a:xfrm>
          <a:prstGeom prst="straightConnector1">
            <a:avLst/>
          </a:prstGeom>
          <a:noFill/>
          <a:ln w="9525" cap="flat" cmpd="sng">
            <a:solidFill>
              <a:srgbClr val="D8D8D8"/>
            </a:solidFill>
            <a:prstDash val="solid"/>
            <a:miter lim="800000"/>
            <a:headEnd type="none" w="sm" len="sm"/>
            <a:tailEnd type="none" w="sm" len="sm"/>
          </a:ln>
        </p:spPr>
      </p:cxnSp>
      <p:sp>
        <p:nvSpPr>
          <p:cNvPr id="827" name="Google Shape;827;p26"/>
          <p:cNvSpPr txBox="1"/>
          <p:nvPr/>
        </p:nvSpPr>
        <p:spPr>
          <a:xfrm>
            <a:off x="1300175" y="7314019"/>
            <a:ext cx="1218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OUTRAS EMPRESAS</a:t>
            </a:r>
            <a:endParaRPr/>
          </a:p>
        </p:txBody>
      </p:sp>
      <p:cxnSp>
        <p:nvCxnSpPr>
          <p:cNvPr id="828" name="Google Shape;828;p26"/>
          <p:cNvCxnSpPr/>
          <p:nvPr/>
        </p:nvCxnSpPr>
        <p:spPr>
          <a:xfrm>
            <a:off x="1300175" y="6990844"/>
            <a:ext cx="4261800" cy="0"/>
          </a:xfrm>
          <a:prstGeom prst="straightConnector1">
            <a:avLst/>
          </a:prstGeom>
          <a:noFill/>
          <a:ln w="9525" cap="flat" cmpd="sng">
            <a:solidFill>
              <a:srgbClr val="D8D8D8"/>
            </a:solidFill>
            <a:prstDash val="solid"/>
            <a:miter lim="800000"/>
            <a:headEnd type="none" w="sm" len="sm"/>
            <a:tailEnd type="none" w="sm" len="sm"/>
          </a:ln>
        </p:spPr>
      </p:cxnSp>
      <p:sp>
        <p:nvSpPr>
          <p:cNvPr id="829" name="Google Shape;829;p26"/>
          <p:cNvSpPr txBox="1"/>
          <p:nvPr/>
        </p:nvSpPr>
        <p:spPr>
          <a:xfrm>
            <a:off x="2966838" y="5511188"/>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Toda ferramenta que ofereça soluções parecidas com o Reportei, ainda que não concorra diretamente conosco, influencia no mercado de alguma maneira.</a:t>
            </a:r>
            <a:endParaRPr sz="1200"/>
          </a:p>
        </p:txBody>
      </p:sp>
      <p:sp>
        <p:nvSpPr>
          <p:cNvPr id="830" name="Google Shape;830;p26"/>
          <p:cNvSpPr txBox="1"/>
          <p:nvPr/>
        </p:nvSpPr>
        <p:spPr>
          <a:xfrm>
            <a:off x="2966838" y="6346009"/>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As agências de publicidade, ao mesmo tempo em que podem ser nossas clientes, também podem ocupar um lugar de parceria, nos indicando e crescendo o mercado.</a:t>
            </a:r>
            <a:endParaRPr sz="1200"/>
          </a:p>
        </p:txBody>
      </p:sp>
      <p:sp>
        <p:nvSpPr>
          <p:cNvPr id="831" name="Google Shape;831;p26"/>
          <p:cNvSpPr txBox="1"/>
          <p:nvPr/>
        </p:nvSpPr>
        <p:spPr>
          <a:xfrm>
            <a:off x="2966838" y="7177018"/>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Empresas maiores ou que invistam mais em análise de dados também fazem parte do público que gostaríamos de atingir.</a:t>
            </a:r>
            <a:endParaRPr sz="1200"/>
          </a:p>
        </p:txBody>
      </p:sp>
      <p:sp>
        <p:nvSpPr>
          <p:cNvPr id="832" name="Google Shape;832;p26"/>
          <p:cNvSpPr txBox="1"/>
          <p:nvPr/>
        </p:nvSpPr>
        <p:spPr>
          <a:xfrm>
            <a:off x="1300175" y="8050588"/>
            <a:ext cx="1218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AFILIADOS</a:t>
            </a:r>
            <a:endParaRPr/>
          </a:p>
        </p:txBody>
      </p:sp>
      <p:cxnSp>
        <p:nvCxnSpPr>
          <p:cNvPr id="833" name="Google Shape;833;p26"/>
          <p:cNvCxnSpPr/>
          <p:nvPr/>
        </p:nvCxnSpPr>
        <p:spPr>
          <a:xfrm>
            <a:off x="1300175" y="7803191"/>
            <a:ext cx="4298700" cy="0"/>
          </a:xfrm>
          <a:prstGeom prst="straightConnector1">
            <a:avLst/>
          </a:prstGeom>
          <a:noFill/>
          <a:ln w="9525" cap="flat" cmpd="sng">
            <a:solidFill>
              <a:srgbClr val="D8D8D8"/>
            </a:solidFill>
            <a:prstDash val="solid"/>
            <a:miter lim="800000"/>
            <a:headEnd type="none" w="sm" len="sm"/>
            <a:tailEnd type="none" w="sm" len="sm"/>
          </a:ln>
        </p:spPr>
      </p:cxnSp>
      <p:sp>
        <p:nvSpPr>
          <p:cNvPr id="834" name="Google Shape;834;p26"/>
          <p:cNvSpPr txBox="1"/>
          <p:nvPr/>
        </p:nvSpPr>
        <p:spPr>
          <a:xfrm>
            <a:off x="2966838" y="7989365"/>
            <a:ext cx="2533200" cy="425717"/>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Uma possibilidade ainda pouco explorada é a de utilizar os afiliados de maneira mais intensiva.</a:t>
            </a:r>
            <a:endParaRPr sz="1200"/>
          </a:p>
        </p:txBody>
      </p:sp>
      <p:pic>
        <p:nvPicPr>
          <p:cNvPr id="836" name="Google Shape;836;p26"/>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837" name="Google Shape;837;p2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9" name="Google Shape;92;p1">
            <a:extLst>
              <a:ext uri="{FF2B5EF4-FFF2-40B4-BE49-F238E27FC236}">
                <a16:creationId xmlns:a16="http://schemas.microsoft.com/office/drawing/2014/main" id="{8F57443F-3F29-4B8A-AF30-68EF486DD2E5}"/>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27</a:t>
            </a:fld>
            <a:endParaRPr/>
          </a:p>
        </p:txBody>
      </p:sp>
      <p:sp>
        <p:nvSpPr>
          <p:cNvPr id="843" name="Google Shape;843;p27"/>
          <p:cNvSpPr txBox="1"/>
          <p:nvPr/>
        </p:nvSpPr>
        <p:spPr>
          <a:xfrm>
            <a:off x="1257328" y="1104085"/>
            <a:ext cx="239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MACROAMBIENTE</a:t>
            </a:r>
            <a:endParaRPr/>
          </a:p>
        </p:txBody>
      </p:sp>
      <p:sp>
        <p:nvSpPr>
          <p:cNvPr id="844" name="Google Shape;844;p27"/>
          <p:cNvSpPr txBox="1"/>
          <p:nvPr/>
        </p:nvSpPr>
        <p:spPr>
          <a:xfrm>
            <a:off x="1257328" y="1483777"/>
            <a:ext cx="45117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macroambiente é composto por forças maiores e estas afetam todo o microambiente e por consequência a organização, podemos citar como exemplos dessas forças a tecnologia, a política, as focas econômicas, demográficas e culturais. Cabe a empresa adaptar-se as mudanças que ocorrem a partir dessas forças, pois nesse caso a empresa não exerce influencia, na maioria das vezes, sobre esses fatores.</a:t>
            </a:r>
            <a:endParaRPr sz="1200" dirty="0"/>
          </a:p>
        </p:txBody>
      </p:sp>
      <p:sp>
        <p:nvSpPr>
          <p:cNvPr id="845" name="Google Shape;845;p27"/>
          <p:cNvSpPr/>
          <p:nvPr/>
        </p:nvSpPr>
        <p:spPr>
          <a:xfrm>
            <a:off x="2754000" y="2381106"/>
            <a:ext cx="3015000" cy="401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6" name="Google Shape;846;p27"/>
          <p:cNvSpPr txBox="1"/>
          <p:nvPr/>
        </p:nvSpPr>
        <p:spPr>
          <a:xfrm>
            <a:off x="1223963" y="2802218"/>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POLÍTICO-LEGAL</a:t>
            </a:r>
            <a:endParaRPr/>
          </a:p>
        </p:txBody>
      </p:sp>
      <p:sp>
        <p:nvSpPr>
          <p:cNvPr id="847" name="Google Shape;847;p27"/>
          <p:cNvSpPr txBox="1"/>
          <p:nvPr/>
        </p:nvSpPr>
        <p:spPr>
          <a:xfrm>
            <a:off x="1223963" y="4055211"/>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ECONÔMICO</a:t>
            </a:r>
            <a:endParaRPr/>
          </a:p>
        </p:txBody>
      </p:sp>
      <p:sp>
        <p:nvSpPr>
          <p:cNvPr id="848" name="Google Shape;848;p27"/>
          <p:cNvSpPr txBox="1"/>
          <p:nvPr/>
        </p:nvSpPr>
        <p:spPr>
          <a:xfrm>
            <a:off x="1223963" y="5818329"/>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TECNOLÓGICO</a:t>
            </a:r>
            <a:endParaRPr/>
          </a:p>
        </p:txBody>
      </p:sp>
      <p:sp>
        <p:nvSpPr>
          <p:cNvPr id="849" name="Google Shape;849;p27"/>
          <p:cNvSpPr txBox="1"/>
          <p:nvPr/>
        </p:nvSpPr>
        <p:spPr>
          <a:xfrm>
            <a:off x="1223963" y="5018481"/>
            <a:ext cx="1153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SOCIOCULTURAL</a:t>
            </a:r>
            <a:endParaRPr/>
          </a:p>
        </p:txBody>
      </p:sp>
      <p:sp>
        <p:nvSpPr>
          <p:cNvPr id="850" name="Google Shape;850;p27"/>
          <p:cNvSpPr txBox="1"/>
          <p:nvPr/>
        </p:nvSpPr>
        <p:spPr>
          <a:xfrm>
            <a:off x="2966838" y="2610446"/>
            <a:ext cx="2652600" cy="925854"/>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Um dos fatores que mais pode influenciar nosso trabalho é sem dúvidas o avanço de leis mais específicas de segurança e compartilhamento de dados (como a LGPD), pois uma vez que as plataformas se sintam intimidadas, podem limitar cada vez mais o acesso a suas APIs.</a:t>
            </a:r>
            <a:endParaRPr sz="1200" baseline="30000" dirty="0">
              <a:solidFill>
                <a:schemeClr val="dk1"/>
              </a:solidFill>
              <a:latin typeface="Calibri"/>
              <a:ea typeface="Calibri"/>
              <a:cs typeface="Calibri"/>
              <a:sym typeface="Calibri"/>
            </a:endParaRPr>
          </a:p>
        </p:txBody>
      </p:sp>
      <p:sp>
        <p:nvSpPr>
          <p:cNvPr id="851" name="Google Shape;851;p27"/>
          <p:cNvSpPr txBox="1"/>
          <p:nvPr/>
        </p:nvSpPr>
        <p:spPr>
          <a:xfrm>
            <a:off x="2966838" y="3825777"/>
            <a:ext cx="2652600" cy="759142"/>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Por ainda não ser enxergado como um valor essencial dentro da maioria das empresas, estamos sujeitos a movimentos do mercado e crises financeiras podem afetar nossa aquisição e retenção de clientes.</a:t>
            </a:r>
            <a:endParaRPr sz="1200" dirty="0"/>
          </a:p>
        </p:txBody>
      </p:sp>
      <p:sp>
        <p:nvSpPr>
          <p:cNvPr id="852" name="Google Shape;852;p27"/>
          <p:cNvSpPr txBox="1"/>
          <p:nvPr/>
        </p:nvSpPr>
        <p:spPr>
          <a:xfrm>
            <a:off x="2966838" y="4857213"/>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A criação de uma cultura nacional mais empreendedora e com visão estratégica contribui positivamente para o crescimento do nosso negócio.</a:t>
            </a:r>
            <a:endParaRPr sz="1200"/>
          </a:p>
        </p:txBody>
      </p:sp>
      <p:cxnSp>
        <p:nvCxnSpPr>
          <p:cNvPr id="853" name="Google Shape;853;p27"/>
          <p:cNvCxnSpPr/>
          <p:nvPr/>
        </p:nvCxnSpPr>
        <p:spPr>
          <a:xfrm>
            <a:off x="1223963" y="3615041"/>
            <a:ext cx="4421700" cy="0"/>
          </a:xfrm>
          <a:prstGeom prst="straightConnector1">
            <a:avLst/>
          </a:prstGeom>
          <a:noFill/>
          <a:ln w="9525" cap="flat" cmpd="sng">
            <a:solidFill>
              <a:srgbClr val="D8D8D8"/>
            </a:solidFill>
            <a:prstDash val="solid"/>
            <a:miter lim="800000"/>
            <a:headEnd type="none" w="sm" len="sm"/>
            <a:tailEnd type="none" w="sm" len="sm"/>
          </a:ln>
        </p:spPr>
      </p:cxnSp>
      <p:cxnSp>
        <p:nvCxnSpPr>
          <p:cNvPr id="854" name="Google Shape;854;p27"/>
          <p:cNvCxnSpPr/>
          <p:nvPr/>
        </p:nvCxnSpPr>
        <p:spPr>
          <a:xfrm>
            <a:off x="1257328" y="4668989"/>
            <a:ext cx="4388400" cy="0"/>
          </a:xfrm>
          <a:prstGeom prst="straightConnector1">
            <a:avLst/>
          </a:prstGeom>
          <a:noFill/>
          <a:ln w="9525" cap="flat" cmpd="sng">
            <a:solidFill>
              <a:srgbClr val="D8D8D8"/>
            </a:solidFill>
            <a:prstDash val="solid"/>
            <a:miter lim="800000"/>
            <a:headEnd type="none" w="sm" len="sm"/>
            <a:tailEnd type="none" w="sm" len="sm"/>
          </a:ln>
        </p:spPr>
      </p:cxnSp>
      <p:cxnSp>
        <p:nvCxnSpPr>
          <p:cNvPr id="855" name="Google Shape;855;p27"/>
          <p:cNvCxnSpPr/>
          <p:nvPr/>
        </p:nvCxnSpPr>
        <p:spPr>
          <a:xfrm>
            <a:off x="1223963" y="5496117"/>
            <a:ext cx="4421700" cy="0"/>
          </a:xfrm>
          <a:prstGeom prst="straightConnector1">
            <a:avLst/>
          </a:prstGeom>
          <a:noFill/>
          <a:ln w="9525" cap="flat" cmpd="sng">
            <a:solidFill>
              <a:srgbClr val="D8D8D8"/>
            </a:solidFill>
            <a:prstDash val="solid"/>
            <a:miter lim="800000"/>
            <a:headEnd type="none" w="sm" len="sm"/>
            <a:tailEnd type="none" w="sm" len="sm"/>
          </a:ln>
        </p:spPr>
      </p:cxnSp>
      <p:sp>
        <p:nvSpPr>
          <p:cNvPr id="856" name="Google Shape;856;p27"/>
          <p:cNvSpPr txBox="1"/>
          <p:nvPr/>
        </p:nvSpPr>
        <p:spPr>
          <a:xfrm>
            <a:off x="2966838" y="5692243"/>
            <a:ext cx="25332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Estamos sujeitos a ataques hackers de diferentes tipos e eventuais instabilidades de outras estruturas, como servidores e ferramentas terceiras.</a:t>
            </a:r>
            <a:endParaRPr sz="1200"/>
          </a:p>
        </p:txBody>
      </p:sp>
      <p:sp>
        <p:nvSpPr>
          <p:cNvPr id="857" name="Google Shape;857;p27"/>
          <p:cNvSpPr/>
          <p:nvPr/>
        </p:nvSpPr>
        <p:spPr>
          <a:xfrm>
            <a:off x="1216350" y="6664661"/>
            <a:ext cx="4565400" cy="21608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27"/>
          <p:cNvSpPr/>
          <p:nvPr/>
        </p:nvSpPr>
        <p:spPr>
          <a:xfrm>
            <a:off x="1466900" y="6551989"/>
            <a:ext cx="264900" cy="1206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27"/>
          <p:cNvSpPr txBox="1"/>
          <p:nvPr/>
        </p:nvSpPr>
        <p:spPr>
          <a:xfrm>
            <a:off x="1442620" y="6949025"/>
            <a:ext cx="2311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QUE ISSO QUER DIZER?</a:t>
            </a:r>
            <a:endParaRPr/>
          </a:p>
        </p:txBody>
      </p:sp>
      <p:sp>
        <p:nvSpPr>
          <p:cNvPr id="860" name="Google Shape;860;p27"/>
          <p:cNvSpPr txBox="1"/>
          <p:nvPr/>
        </p:nvSpPr>
        <p:spPr>
          <a:xfrm>
            <a:off x="1442620" y="7243529"/>
            <a:ext cx="41127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análise de micro e macroambiente visa olhar para aquilo que está “fora do mercado” (além dos clientes) mas que influencia direta ou indiretamente no mesmo. Uma vez que tenhamos nos debruçado sobre esta análise e listados todos os elementos influentes do negócio, não há muito com o que nos preocuparmos por aqui. Embora existam fatores externos e internos atuando no segmento, nenhum deles se desenvolve criticamente, tampouco se mostra uma exclusividade do Reportei. Continuaremos monitorando e nos preparando para qualquer mudança.</a:t>
            </a:r>
            <a:endParaRPr sz="1200" dirty="0"/>
          </a:p>
        </p:txBody>
      </p:sp>
      <p:pic>
        <p:nvPicPr>
          <p:cNvPr id="862" name="Google Shape;862;p27"/>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863" name="Google Shape;863;p2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4" name="Google Shape;92;p1">
            <a:extLst>
              <a:ext uri="{FF2B5EF4-FFF2-40B4-BE49-F238E27FC236}">
                <a16:creationId xmlns:a16="http://schemas.microsoft.com/office/drawing/2014/main" id="{0DDE06FB-AC0D-4B26-95A5-A8804B0CBCA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28"/>
          <p:cNvSpPr/>
          <p:nvPr/>
        </p:nvSpPr>
        <p:spPr>
          <a:xfrm>
            <a:off x="3474000" y="4800600"/>
            <a:ext cx="2295000" cy="1697100"/>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9" name="Google Shape;869;p28"/>
          <p:cNvSpPr/>
          <p:nvPr/>
        </p:nvSpPr>
        <p:spPr>
          <a:xfrm>
            <a:off x="1203650" y="6872300"/>
            <a:ext cx="4565400" cy="16971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0" name="Google Shape;870;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28</a:t>
            </a:fld>
            <a:endParaRPr/>
          </a:p>
        </p:txBody>
      </p:sp>
      <p:sp>
        <p:nvSpPr>
          <p:cNvPr id="871" name="Google Shape;871;p28"/>
          <p:cNvSpPr txBox="1"/>
          <p:nvPr/>
        </p:nvSpPr>
        <p:spPr>
          <a:xfrm>
            <a:off x="1223963" y="1245600"/>
            <a:ext cx="3057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AGÊNCIAS DE</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PUBLICIDADE NO BRASIL</a:t>
            </a:r>
            <a:endParaRPr/>
          </a:p>
        </p:txBody>
      </p:sp>
      <p:sp>
        <p:nvSpPr>
          <p:cNvPr id="872" name="Google Shape;872;p28"/>
          <p:cNvSpPr txBox="1"/>
          <p:nvPr/>
        </p:nvSpPr>
        <p:spPr>
          <a:xfrm>
            <a:off x="1223964" y="1891931"/>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Para que nossa análise de mercado fique completa, fomos atrás de alguns dados sobre o mercado de agências de publicidade no Brasil (nosso principal público-alvo no momento). O </a:t>
            </a:r>
            <a:r>
              <a:rPr lang="pt-BR" sz="1200" b="1" baseline="30000" dirty="0" err="1">
                <a:solidFill>
                  <a:schemeClr val="dk1"/>
                </a:solidFill>
                <a:latin typeface="Calibri"/>
                <a:ea typeface="Calibri"/>
                <a:cs typeface="Calibri"/>
                <a:sym typeface="Calibri"/>
              </a:rPr>
              <a:t>Operand</a:t>
            </a:r>
            <a:r>
              <a:rPr lang="pt-BR" sz="1200" baseline="30000" dirty="0">
                <a:solidFill>
                  <a:schemeClr val="dk1"/>
                </a:solidFill>
                <a:latin typeface="Calibri"/>
                <a:ea typeface="Calibri"/>
                <a:cs typeface="Calibri"/>
                <a:sym typeface="Calibri"/>
              </a:rPr>
              <a:t> realiza todos os anos um CENSO onde divulga um relatório super completo sobre o segmento. Extraímos deste relatório alguns insights:</a:t>
            </a:r>
            <a:endParaRPr sz="1200" dirty="0">
              <a:solidFill>
                <a:schemeClr val="dk1"/>
              </a:solidFill>
              <a:latin typeface="Calibri"/>
              <a:ea typeface="Calibri"/>
              <a:cs typeface="Calibri"/>
              <a:sym typeface="Calibri"/>
            </a:endParaRPr>
          </a:p>
        </p:txBody>
      </p:sp>
      <p:sp>
        <p:nvSpPr>
          <p:cNvPr id="873" name="Google Shape;873;p28"/>
          <p:cNvSpPr txBox="1"/>
          <p:nvPr/>
        </p:nvSpPr>
        <p:spPr>
          <a:xfrm>
            <a:off x="3823136" y="3221631"/>
            <a:ext cx="19458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As agências são, em sua grande maioria, muito pequenas. Segundo o CENSO Agências Operand de 2021, 67% das agências possuem entre 1 e 10 funcionários. Isso mostra que até mesmo agências mais sólidas no mercado mantém uma estrutura pequena.</a:t>
            </a:r>
            <a:endParaRPr sz="1200">
              <a:solidFill>
                <a:schemeClr val="dk1"/>
              </a:solidFill>
              <a:latin typeface="Calibri"/>
              <a:ea typeface="Calibri"/>
              <a:cs typeface="Calibri"/>
              <a:sym typeface="Calibri"/>
            </a:endParaRPr>
          </a:p>
        </p:txBody>
      </p:sp>
      <p:sp>
        <p:nvSpPr>
          <p:cNvPr id="874" name="Google Shape;874;p28"/>
          <p:cNvSpPr txBox="1"/>
          <p:nvPr/>
        </p:nvSpPr>
        <p:spPr>
          <a:xfrm>
            <a:off x="1269002" y="4950343"/>
            <a:ext cx="1387500" cy="2925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TEMPO DE AGÊNCIA</a:t>
            </a:r>
            <a:endParaRPr/>
          </a:p>
        </p:txBody>
      </p:sp>
      <p:sp>
        <p:nvSpPr>
          <p:cNvPr id="875" name="Google Shape;875;p28"/>
          <p:cNvSpPr txBox="1"/>
          <p:nvPr/>
        </p:nvSpPr>
        <p:spPr>
          <a:xfrm>
            <a:off x="1269000" y="5150718"/>
            <a:ext cx="1994400" cy="13854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Confirmando o primeiro número, podemos perceber que a grande maioria das agências (45%) se encontra em um estágio bastante preliminar de negócio, com até 5 anos de existência. No entanto, existe também um número considerável (30%) de agências com mais de 10 anos no mercado.</a:t>
            </a:r>
            <a:endParaRPr sz="1200">
              <a:solidFill>
                <a:schemeClr val="dk1"/>
              </a:solidFill>
              <a:latin typeface="Calibri"/>
              <a:ea typeface="Calibri"/>
              <a:cs typeface="Calibri"/>
              <a:sym typeface="Calibri"/>
            </a:endParaRPr>
          </a:p>
        </p:txBody>
      </p:sp>
      <p:sp>
        <p:nvSpPr>
          <p:cNvPr id="876" name="Google Shape;876;p28"/>
          <p:cNvSpPr txBox="1"/>
          <p:nvPr/>
        </p:nvSpPr>
        <p:spPr>
          <a:xfrm>
            <a:off x="1944000" y="8599997"/>
            <a:ext cx="38199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62500"/>
              </a:lnSpc>
              <a:spcBef>
                <a:spcPts val="0"/>
              </a:spcBef>
              <a:spcAft>
                <a:spcPts val="0"/>
              </a:spcAft>
              <a:buNone/>
            </a:pPr>
            <a:r>
              <a:rPr lang="pt-BR" sz="800" baseline="30000">
                <a:solidFill>
                  <a:srgbClr val="A5A5A5"/>
                </a:solidFill>
                <a:latin typeface="Calibri"/>
                <a:ea typeface="Calibri"/>
                <a:cs typeface="Calibri"/>
                <a:sym typeface="Calibri"/>
              </a:rPr>
              <a:t>FONTE: CENSO Agências 2021 Operand  |  https://www.operand.com.br/pesquisa-censo-agencias/resumida/</a:t>
            </a:r>
            <a:endParaRPr sz="800">
              <a:solidFill>
                <a:srgbClr val="A5A5A5"/>
              </a:solidFill>
              <a:latin typeface="Calibri"/>
              <a:ea typeface="Calibri"/>
              <a:cs typeface="Calibri"/>
              <a:sym typeface="Calibri"/>
            </a:endParaRPr>
          </a:p>
        </p:txBody>
      </p:sp>
      <p:sp>
        <p:nvSpPr>
          <p:cNvPr id="877" name="Google Shape;877;p28"/>
          <p:cNvSpPr txBox="1"/>
          <p:nvPr/>
        </p:nvSpPr>
        <p:spPr>
          <a:xfrm>
            <a:off x="1494000" y="7409764"/>
            <a:ext cx="3960000" cy="101580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Existe muito espaço para trabalhar com a educação do público. Por estarem em um estágio inicial de negócio, muitos empreendedores ainda possuem inseguranças (comuns de quem está começando), o que nos permite assumirmos uma posição de “mentores” para estas pessoas. Ao mesmo tempo, mostra que até mesmo empresas mais consolidadas (mais de 10 anos) também fazem parte do nosso público e não necessariamente são grandes.</a:t>
            </a:r>
            <a:endParaRPr sz="1200">
              <a:solidFill>
                <a:schemeClr val="dk1"/>
              </a:solidFill>
              <a:latin typeface="Calibri"/>
              <a:ea typeface="Calibri"/>
              <a:cs typeface="Calibri"/>
              <a:sym typeface="Calibri"/>
            </a:endParaRPr>
          </a:p>
        </p:txBody>
      </p:sp>
      <p:sp>
        <p:nvSpPr>
          <p:cNvPr id="878" name="Google Shape;878;p28"/>
          <p:cNvSpPr txBox="1"/>
          <p:nvPr/>
        </p:nvSpPr>
        <p:spPr>
          <a:xfrm>
            <a:off x="1494000" y="7116640"/>
            <a:ext cx="2318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QUE APRENDEMOS AQUI?</a:t>
            </a:r>
            <a:endParaRPr/>
          </a:p>
        </p:txBody>
      </p:sp>
      <p:sp>
        <p:nvSpPr>
          <p:cNvPr id="879" name="Google Shape;879;p28"/>
          <p:cNvSpPr/>
          <p:nvPr/>
        </p:nvSpPr>
        <p:spPr>
          <a:xfrm>
            <a:off x="1454200" y="6759623"/>
            <a:ext cx="264900" cy="1206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0" name="Google Shape;880;p28"/>
          <p:cNvPicPr preferRelativeResize="0"/>
          <p:nvPr/>
        </p:nvPicPr>
        <p:blipFill rotWithShape="1">
          <a:blip r:embed="rId3">
            <a:alphaModFix/>
          </a:blip>
          <a:srcRect/>
          <a:stretch/>
        </p:blipFill>
        <p:spPr>
          <a:xfrm>
            <a:off x="3616282" y="4979894"/>
            <a:ext cx="1996943" cy="1391910"/>
          </a:xfrm>
          <a:prstGeom prst="rect">
            <a:avLst/>
          </a:prstGeom>
          <a:noFill/>
          <a:ln>
            <a:noFill/>
          </a:ln>
        </p:spPr>
      </p:pic>
      <p:sp>
        <p:nvSpPr>
          <p:cNvPr id="881" name="Google Shape;881;p28"/>
          <p:cNvSpPr/>
          <p:nvPr/>
        </p:nvSpPr>
        <p:spPr>
          <a:xfrm>
            <a:off x="1223963" y="2723635"/>
            <a:ext cx="2430000" cy="1745100"/>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2" name="Google Shape;882;p28"/>
          <p:cNvPicPr preferRelativeResize="0"/>
          <p:nvPr/>
        </p:nvPicPr>
        <p:blipFill rotWithShape="1">
          <a:blip r:embed="rId4">
            <a:alphaModFix/>
          </a:blip>
          <a:srcRect/>
          <a:stretch/>
        </p:blipFill>
        <p:spPr>
          <a:xfrm>
            <a:off x="1345469" y="2866641"/>
            <a:ext cx="2173531" cy="1510913"/>
          </a:xfrm>
          <a:prstGeom prst="rect">
            <a:avLst/>
          </a:prstGeom>
          <a:noFill/>
          <a:ln>
            <a:noFill/>
          </a:ln>
        </p:spPr>
      </p:pic>
      <p:sp>
        <p:nvSpPr>
          <p:cNvPr id="883" name="Google Shape;883;p28"/>
          <p:cNvSpPr txBox="1"/>
          <p:nvPr/>
        </p:nvSpPr>
        <p:spPr>
          <a:xfrm>
            <a:off x="3823136" y="2882191"/>
            <a:ext cx="1387500" cy="4926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TAMANHO</a:t>
            </a:r>
            <a:endParaRPr/>
          </a:p>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DAS AGÊNCIAS</a:t>
            </a:r>
            <a:endParaRPr/>
          </a:p>
        </p:txBody>
      </p:sp>
      <p:pic>
        <p:nvPicPr>
          <p:cNvPr id="885" name="Google Shape;885;p28"/>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886" name="Google Shape;886;p28"/>
          <p:cNvSpPr txBox="1"/>
          <p:nvPr/>
        </p:nvSpPr>
        <p:spPr>
          <a:xfrm>
            <a:off x="1228162" y="93614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1" name="Google Shape;92;p1">
            <a:extLst>
              <a:ext uri="{FF2B5EF4-FFF2-40B4-BE49-F238E27FC236}">
                <a16:creationId xmlns:a16="http://schemas.microsoft.com/office/drawing/2014/main" id="{42663121-4DB2-40AC-9F27-98A507F41A6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29"/>
          <p:cNvSpPr/>
          <p:nvPr/>
        </p:nvSpPr>
        <p:spPr>
          <a:xfrm>
            <a:off x="3405754" y="5347446"/>
            <a:ext cx="2363221" cy="1697184"/>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2" name="Google Shape;892;p29"/>
          <p:cNvSpPr/>
          <p:nvPr/>
        </p:nvSpPr>
        <p:spPr>
          <a:xfrm>
            <a:off x="1203649" y="7309817"/>
            <a:ext cx="4565326" cy="131849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2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29</a:t>
            </a:fld>
            <a:endParaRPr/>
          </a:p>
        </p:txBody>
      </p:sp>
      <p:sp>
        <p:nvSpPr>
          <p:cNvPr id="894" name="Google Shape;894;p29"/>
          <p:cNvSpPr txBox="1"/>
          <p:nvPr/>
        </p:nvSpPr>
        <p:spPr>
          <a:xfrm>
            <a:off x="3804901" y="3699131"/>
            <a:ext cx="2040235"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Outro ponto analisado foi a experiência dos gestores. Em conformidade com o que esperávamos vendo os números anteriores, mais de 58% dos gestores estão embarcando em seu primeiro negócio. Isso reforça a necessidade de nos posicionarmos como educadores e mentores deste público.</a:t>
            </a:r>
            <a:endParaRPr sz="1200" dirty="0">
              <a:solidFill>
                <a:schemeClr val="dk1"/>
              </a:solidFill>
              <a:latin typeface="Calibri"/>
              <a:ea typeface="Calibri"/>
              <a:cs typeface="Calibri"/>
              <a:sym typeface="Calibri"/>
            </a:endParaRPr>
          </a:p>
        </p:txBody>
      </p:sp>
      <p:sp>
        <p:nvSpPr>
          <p:cNvPr id="895" name="Google Shape;895;p29"/>
          <p:cNvSpPr txBox="1"/>
          <p:nvPr/>
        </p:nvSpPr>
        <p:spPr>
          <a:xfrm>
            <a:off x="1152720" y="5618603"/>
            <a:ext cx="1890926" cy="306967"/>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PRÓXIMAS MELHORIAS</a:t>
            </a:r>
            <a:endParaRPr sz="1500" dirty="0"/>
          </a:p>
        </p:txBody>
      </p:sp>
      <p:sp>
        <p:nvSpPr>
          <p:cNvPr id="896" name="Google Shape;896;p29"/>
          <p:cNvSpPr txBox="1"/>
          <p:nvPr/>
        </p:nvSpPr>
        <p:spPr>
          <a:xfrm>
            <a:off x="1152718" y="5859575"/>
            <a:ext cx="19944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No âmbito das melhorias, podemos perceber que 34,8% dos gestores pretendem investir mais na gestão interna do negócio e 15,8% na capacitação da equipe. Se tivermos soluções que ajudem nestas áreas, com certeza aumentaremos nossa percepção de valor.</a:t>
            </a:r>
            <a:endParaRPr sz="1200">
              <a:solidFill>
                <a:schemeClr val="dk1"/>
              </a:solidFill>
              <a:latin typeface="Calibri"/>
              <a:ea typeface="Calibri"/>
              <a:cs typeface="Calibri"/>
              <a:sym typeface="Calibri"/>
            </a:endParaRPr>
          </a:p>
        </p:txBody>
      </p:sp>
      <p:sp>
        <p:nvSpPr>
          <p:cNvPr id="897" name="Google Shape;897;p29"/>
          <p:cNvSpPr txBox="1"/>
          <p:nvPr/>
        </p:nvSpPr>
        <p:spPr>
          <a:xfrm>
            <a:off x="2484000" y="8601301"/>
            <a:ext cx="3279800" cy="244491"/>
          </a:xfrm>
          <a:prstGeom prst="rect">
            <a:avLst/>
          </a:prstGeom>
          <a:noFill/>
          <a:ln>
            <a:noFill/>
          </a:ln>
        </p:spPr>
        <p:txBody>
          <a:bodyPr spcFirstLastPara="1" wrap="square" lIns="91425" tIns="45700" rIns="91425" bIns="45700" anchor="t" anchorCtr="0">
            <a:spAutoFit/>
          </a:bodyPr>
          <a:lstStyle/>
          <a:p>
            <a:pPr marL="0" marR="0" lvl="0" indent="0" algn="r" rtl="0">
              <a:lnSpc>
                <a:spcPct val="162500"/>
              </a:lnSpc>
              <a:spcBef>
                <a:spcPts val="0"/>
              </a:spcBef>
              <a:spcAft>
                <a:spcPts val="0"/>
              </a:spcAft>
              <a:buNone/>
            </a:pPr>
            <a:r>
              <a:rPr lang="pt-BR" sz="800" baseline="30000" dirty="0">
                <a:solidFill>
                  <a:schemeClr val="dk1"/>
                </a:solidFill>
                <a:latin typeface="Calibri"/>
                <a:ea typeface="Calibri"/>
                <a:cs typeface="Calibri"/>
                <a:sym typeface="Calibri"/>
              </a:rPr>
              <a:t>FONTE: CENSO Agências 2021 </a:t>
            </a:r>
            <a:r>
              <a:rPr lang="pt-BR" sz="800" baseline="30000" dirty="0" err="1">
                <a:solidFill>
                  <a:schemeClr val="dk1"/>
                </a:solidFill>
                <a:latin typeface="Calibri"/>
                <a:ea typeface="Calibri"/>
                <a:cs typeface="Calibri"/>
                <a:sym typeface="Calibri"/>
              </a:rPr>
              <a:t>Operand</a:t>
            </a:r>
            <a:r>
              <a:rPr lang="pt-BR" sz="800" baseline="30000" dirty="0">
                <a:solidFill>
                  <a:schemeClr val="dk1"/>
                </a:solidFill>
                <a:latin typeface="Calibri"/>
                <a:ea typeface="Calibri"/>
                <a:cs typeface="Calibri"/>
                <a:sym typeface="Calibri"/>
              </a:rPr>
              <a:t>  |  https://www.operand.com.br/pesquisa-censo-agencias/resumida/</a:t>
            </a:r>
            <a:endParaRPr sz="800" dirty="0">
              <a:solidFill>
                <a:schemeClr val="dk1"/>
              </a:solidFill>
              <a:latin typeface="Calibri"/>
              <a:ea typeface="Calibri"/>
              <a:cs typeface="Calibri"/>
              <a:sym typeface="Calibri"/>
            </a:endParaRPr>
          </a:p>
        </p:txBody>
      </p:sp>
      <p:sp>
        <p:nvSpPr>
          <p:cNvPr id="898" name="Google Shape;898;p29"/>
          <p:cNvSpPr/>
          <p:nvPr/>
        </p:nvSpPr>
        <p:spPr>
          <a:xfrm>
            <a:off x="1454200" y="7197138"/>
            <a:ext cx="264800" cy="120474"/>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29"/>
          <p:cNvSpPr/>
          <p:nvPr/>
        </p:nvSpPr>
        <p:spPr>
          <a:xfrm>
            <a:off x="1223963" y="3297876"/>
            <a:ext cx="2333133" cy="1745124"/>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0" name="Google Shape;900;p29"/>
          <p:cNvSpPr txBox="1"/>
          <p:nvPr/>
        </p:nvSpPr>
        <p:spPr>
          <a:xfrm>
            <a:off x="1494000" y="7818696"/>
            <a:ext cx="4049542"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Confirmamos mais uma vez que o nosso público é carente de informação de qualidade sobre gestão interna e pudemos perceber que existem empresas a serem exploradas fora das capitais e regiões metropolitanas, o que pode se mostrar como uma estratégia mais barata.</a:t>
            </a:r>
            <a:endParaRPr sz="1200" dirty="0">
              <a:solidFill>
                <a:schemeClr val="dk1"/>
              </a:solidFill>
              <a:latin typeface="Calibri"/>
              <a:ea typeface="Calibri"/>
              <a:cs typeface="Calibri"/>
              <a:sym typeface="Calibri"/>
            </a:endParaRPr>
          </a:p>
        </p:txBody>
      </p:sp>
      <p:sp>
        <p:nvSpPr>
          <p:cNvPr id="901" name="Google Shape;901;p29"/>
          <p:cNvSpPr txBox="1"/>
          <p:nvPr/>
        </p:nvSpPr>
        <p:spPr>
          <a:xfrm>
            <a:off x="1494000" y="7553695"/>
            <a:ext cx="2318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QUE APRENDEMOS AQUI?</a:t>
            </a:r>
            <a:endParaRPr/>
          </a:p>
        </p:txBody>
      </p:sp>
      <p:sp>
        <p:nvSpPr>
          <p:cNvPr id="902" name="Google Shape;902;p29"/>
          <p:cNvSpPr txBox="1"/>
          <p:nvPr/>
        </p:nvSpPr>
        <p:spPr>
          <a:xfrm>
            <a:off x="3804901" y="3196964"/>
            <a:ext cx="1898100" cy="3066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EXPERIÊNCIA</a:t>
            </a:r>
            <a:r>
              <a:rPr lang="pt-BR" sz="1500" dirty="0"/>
              <a:t> </a:t>
            </a:r>
            <a:r>
              <a:rPr lang="pt-BR" sz="1500" baseline="30000" dirty="0">
                <a:solidFill>
                  <a:schemeClr val="dk1"/>
                </a:solidFill>
                <a:latin typeface="Open Sans ExtraBold"/>
                <a:ea typeface="Open Sans ExtraBold"/>
                <a:cs typeface="Open Sans ExtraBold"/>
                <a:sym typeface="Open Sans ExtraBold"/>
              </a:rPr>
              <a:t>DOS GESTORES</a:t>
            </a:r>
            <a:endParaRPr sz="1500" dirty="0"/>
          </a:p>
        </p:txBody>
      </p:sp>
      <p:sp>
        <p:nvSpPr>
          <p:cNvPr id="903" name="Google Shape;903;p29"/>
          <p:cNvSpPr/>
          <p:nvPr/>
        </p:nvSpPr>
        <p:spPr>
          <a:xfrm>
            <a:off x="3358018" y="1196527"/>
            <a:ext cx="2363221" cy="1697184"/>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4" name="Google Shape;904;p29"/>
          <p:cNvSpPr txBox="1"/>
          <p:nvPr/>
        </p:nvSpPr>
        <p:spPr>
          <a:xfrm>
            <a:off x="1147763" y="1277691"/>
            <a:ext cx="1387500" cy="3066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LOCALIZAÇÃO</a:t>
            </a:r>
            <a:endParaRPr sz="1500"/>
          </a:p>
        </p:txBody>
      </p:sp>
      <p:sp>
        <p:nvSpPr>
          <p:cNvPr id="905" name="Google Shape;905;p29"/>
          <p:cNvSpPr txBox="1"/>
          <p:nvPr/>
        </p:nvSpPr>
        <p:spPr>
          <a:xfrm>
            <a:off x="1147761" y="1478066"/>
            <a:ext cx="19944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pesquisa também mostrou que 51% das empresas estão situadas em capitais, enquanto 34% estão no interior e 14% em regiões metropolitanas. Como os anúncios costumam ser mais caros nas capitais, investir em cidades do interior pode ser uma excelente ideia.</a:t>
            </a:r>
            <a:endParaRPr sz="1200" dirty="0">
              <a:solidFill>
                <a:schemeClr val="dk1"/>
              </a:solidFill>
              <a:latin typeface="Calibri"/>
              <a:ea typeface="Calibri"/>
              <a:cs typeface="Calibri"/>
              <a:sym typeface="Calibri"/>
            </a:endParaRPr>
          </a:p>
        </p:txBody>
      </p:sp>
      <p:pic>
        <p:nvPicPr>
          <p:cNvPr id="906" name="Google Shape;906;p29"/>
          <p:cNvPicPr preferRelativeResize="0"/>
          <p:nvPr/>
        </p:nvPicPr>
        <p:blipFill rotWithShape="1">
          <a:blip r:embed="rId3">
            <a:alphaModFix/>
          </a:blip>
          <a:srcRect/>
          <a:stretch/>
        </p:blipFill>
        <p:spPr>
          <a:xfrm>
            <a:off x="3585379" y="1429865"/>
            <a:ext cx="1958163" cy="1261039"/>
          </a:xfrm>
          <a:prstGeom prst="rect">
            <a:avLst/>
          </a:prstGeom>
          <a:noFill/>
          <a:ln>
            <a:noFill/>
          </a:ln>
        </p:spPr>
      </p:pic>
      <p:pic>
        <p:nvPicPr>
          <p:cNvPr id="907" name="Google Shape;907;p29"/>
          <p:cNvPicPr preferRelativeResize="0"/>
          <p:nvPr/>
        </p:nvPicPr>
        <p:blipFill rotWithShape="1">
          <a:blip r:embed="rId4">
            <a:alphaModFix/>
          </a:blip>
          <a:srcRect/>
          <a:stretch/>
        </p:blipFill>
        <p:spPr>
          <a:xfrm>
            <a:off x="1471768" y="3518117"/>
            <a:ext cx="1792476" cy="1332867"/>
          </a:xfrm>
          <a:prstGeom prst="rect">
            <a:avLst/>
          </a:prstGeom>
          <a:noFill/>
          <a:ln>
            <a:noFill/>
          </a:ln>
        </p:spPr>
      </p:pic>
      <p:pic>
        <p:nvPicPr>
          <p:cNvPr id="908" name="Google Shape;908;p29"/>
          <p:cNvPicPr preferRelativeResize="0"/>
          <p:nvPr/>
        </p:nvPicPr>
        <p:blipFill rotWithShape="1">
          <a:blip r:embed="rId5">
            <a:alphaModFix/>
          </a:blip>
          <a:srcRect/>
          <a:stretch/>
        </p:blipFill>
        <p:spPr>
          <a:xfrm>
            <a:off x="3557096" y="5518783"/>
            <a:ext cx="1986446" cy="1347231"/>
          </a:xfrm>
          <a:prstGeom prst="rect">
            <a:avLst/>
          </a:prstGeom>
          <a:noFill/>
          <a:ln>
            <a:noFill/>
          </a:ln>
        </p:spPr>
      </p:pic>
      <p:pic>
        <p:nvPicPr>
          <p:cNvPr id="910" name="Google Shape;910;p29"/>
          <p:cNvPicPr preferRelativeResize="0"/>
          <p:nvPr/>
        </p:nvPicPr>
        <p:blipFill rotWithShape="1">
          <a:blip r:embed="rId6">
            <a:alphaModFix/>
          </a:blip>
          <a:srcRect/>
          <a:stretch/>
        </p:blipFill>
        <p:spPr>
          <a:xfrm>
            <a:off x="3141187" y="9243905"/>
            <a:ext cx="714763" cy="134018"/>
          </a:xfrm>
          <a:prstGeom prst="rect">
            <a:avLst/>
          </a:prstGeom>
          <a:noFill/>
          <a:ln>
            <a:noFill/>
          </a:ln>
        </p:spPr>
      </p:pic>
      <p:sp>
        <p:nvSpPr>
          <p:cNvPr id="911" name="Google Shape;911;p29"/>
          <p:cNvSpPr txBox="1"/>
          <p:nvPr/>
        </p:nvSpPr>
        <p:spPr>
          <a:xfrm>
            <a:off x="1228162" y="9400682"/>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3" name="Google Shape;92;p1">
            <a:extLst>
              <a:ext uri="{FF2B5EF4-FFF2-40B4-BE49-F238E27FC236}">
                <a16:creationId xmlns:a16="http://schemas.microsoft.com/office/drawing/2014/main" id="{D6A75F0A-7D9D-4DD8-AB5E-A444E5E770CF}"/>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p:nvPr/>
        </p:nvSpPr>
        <p:spPr>
          <a:xfrm>
            <a:off x="1205302" y="1443000"/>
            <a:ext cx="16770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a:solidFill>
                  <a:schemeClr val="dk1"/>
                </a:solidFill>
                <a:latin typeface="Open Sans ExtraBold"/>
                <a:ea typeface="Open Sans ExtraBold"/>
                <a:cs typeface="Open Sans ExtraBold"/>
                <a:sym typeface="Open Sans ExtraBold"/>
              </a:rPr>
              <a:t>SUMÁRIO</a:t>
            </a:r>
            <a:endParaRPr/>
          </a:p>
        </p:txBody>
      </p:sp>
      <p:sp>
        <p:nvSpPr>
          <p:cNvPr id="122" name="Google Shape;122;p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a:t>
            </a:fld>
            <a:endParaRPr/>
          </a:p>
        </p:txBody>
      </p:sp>
      <p:sp>
        <p:nvSpPr>
          <p:cNvPr id="123" name="Google Shape;123;p3"/>
          <p:cNvSpPr txBox="1"/>
          <p:nvPr/>
        </p:nvSpPr>
        <p:spPr>
          <a:xfrm>
            <a:off x="1228217" y="2606938"/>
            <a:ext cx="1265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OS OBJETIVOS</a:t>
            </a:r>
            <a:endParaRPr/>
          </a:p>
        </p:txBody>
      </p:sp>
      <p:sp>
        <p:nvSpPr>
          <p:cNvPr id="124" name="Google Shape;124;p3"/>
          <p:cNvSpPr txBox="1"/>
          <p:nvPr/>
        </p:nvSpPr>
        <p:spPr>
          <a:xfrm>
            <a:off x="1231584" y="2876249"/>
            <a:ext cx="4545000" cy="861734"/>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Os objetivos</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Objetivos S.M.A.R.T.</a:t>
            </a:r>
            <a:endParaRPr sz="1100" dirty="0"/>
          </a:p>
          <a:p>
            <a:pPr lvl="2" algn="just">
              <a:lnSpc>
                <a:spcPts val="1500"/>
              </a:lnSpc>
            </a:pPr>
            <a:r>
              <a:rPr lang="pt-BR" sz="1100" baseline="30000" dirty="0">
                <a:solidFill>
                  <a:schemeClr val="dk1"/>
                </a:solidFill>
                <a:latin typeface="Calibri"/>
                <a:ea typeface="Calibri"/>
                <a:cs typeface="Calibri"/>
                <a:sym typeface="Calibri"/>
              </a:rPr>
              <a:t>                        Objetivos tangíveis</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Objetivos intangíveis</a:t>
            </a:r>
            <a:endParaRPr sz="1100" baseline="30000" dirty="0">
              <a:solidFill>
                <a:schemeClr val="dk1"/>
              </a:solidFill>
              <a:latin typeface="Calibri"/>
              <a:ea typeface="Calibri"/>
              <a:cs typeface="Calibri"/>
              <a:sym typeface="Calibri"/>
            </a:endParaRPr>
          </a:p>
        </p:txBody>
      </p:sp>
      <p:pic>
        <p:nvPicPr>
          <p:cNvPr id="126" name="Google Shape;126;p3"/>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27" name="Google Shape;127;p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28" name="Google Shape;128;p3"/>
          <p:cNvSpPr txBox="1"/>
          <p:nvPr/>
        </p:nvSpPr>
        <p:spPr>
          <a:xfrm>
            <a:off x="5454000" y="2883937"/>
            <a:ext cx="322200" cy="8457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07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08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09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09</a:t>
            </a:r>
            <a:endParaRPr/>
          </a:p>
        </p:txBody>
      </p:sp>
      <p:cxnSp>
        <p:nvCxnSpPr>
          <p:cNvPr id="129" name="Google Shape;129;p3"/>
          <p:cNvCxnSpPr>
            <a:cxnSpLocks/>
          </p:cNvCxnSpPr>
          <p:nvPr/>
        </p:nvCxnSpPr>
        <p:spPr>
          <a:xfrm>
            <a:off x="1808988" y="3011353"/>
            <a:ext cx="3739400" cy="0"/>
          </a:xfrm>
          <a:prstGeom prst="straightConnector1">
            <a:avLst/>
          </a:prstGeom>
          <a:noFill/>
          <a:ln w="9525" cap="flat" cmpd="sng">
            <a:solidFill>
              <a:srgbClr val="D8D8D8"/>
            </a:solidFill>
            <a:prstDash val="dot"/>
            <a:miter lim="800000"/>
            <a:headEnd type="none" w="sm" len="sm"/>
            <a:tailEnd type="none" w="sm" len="sm"/>
          </a:ln>
        </p:spPr>
      </p:cxnSp>
      <p:cxnSp>
        <p:nvCxnSpPr>
          <p:cNvPr id="130" name="Google Shape;130;p3"/>
          <p:cNvCxnSpPr>
            <a:cxnSpLocks/>
          </p:cNvCxnSpPr>
          <p:nvPr/>
        </p:nvCxnSpPr>
        <p:spPr>
          <a:xfrm>
            <a:off x="2642375" y="3206553"/>
            <a:ext cx="2885038" cy="0"/>
          </a:xfrm>
          <a:prstGeom prst="straightConnector1">
            <a:avLst/>
          </a:prstGeom>
          <a:noFill/>
          <a:ln w="9525" cap="flat" cmpd="sng">
            <a:solidFill>
              <a:srgbClr val="D8D8D8"/>
            </a:solidFill>
            <a:prstDash val="dot"/>
            <a:miter lim="800000"/>
            <a:headEnd type="none" w="sm" len="sm"/>
            <a:tailEnd type="none" w="sm" len="sm"/>
          </a:ln>
        </p:spPr>
      </p:cxnSp>
      <p:cxnSp>
        <p:nvCxnSpPr>
          <p:cNvPr id="131" name="Google Shape;131;p3"/>
          <p:cNvCxnSpPr>
            <a:cxnSpLocks/>
          </p:cNvCxnSpPr>
          <p:nvPr/>
        </p:nvCxnSpPr>
        <p:spPr>
          <a:xfrm>
            <a:off x="2558675" y="3408225"/>
            <a:ext cx="2981975" cy="0"/>
          </a:xfrm>
          <a:prstGeom prst="straightConnector1">
            <a:avLst/>
          </a:prstGeom>
          <a:noFill/>
          <a:ln w="9525" cap="flat" cmpd="sng">
            <a:solidFill>
              <a:srgbClr val="D8D8D8"/>
            </a:solidFill>
            <a:prstDash val="dot"/>
            <a:miter lim="800000"/>
            <a:headEnd type="none" w="sm" len="sm"/>
            <a:tailEnd type="none" w="sm" len="sm"/>
          </a:ln>
        </p:spPr>
      </p:cxnSp>
      <p:cxnSp>
        <p:nvCxnSpPr>
          <p:cNvPr id="132" name="Google Shape;132;p3"/>
          <p:cNvCxnSpPr>
            <a:cxnSpLocks/>
          </p:cNvCxnSpPr>
          <p:nvPr/>
        </p:nvCxnSpPr>
        <p:spPr>
          <a:xfrm>
            <a:off x="2642375" y="3604138"/>
            <a:ext cx="2904550" cy="0"/>
          </a:xfrm>
          <a:prstGeom prst="straightConnector1">
            <a:avLst/>
          </a:prstGeom>
          <a:noFill/>
          <a:ln w="9525" cap="flat" cmpd="sng">
            <a:solidFill>
              <a:srgbClr val="D8D8D8"/>
            </a:solidFill>
            <a:prstDash val="dot"/>
            <a:miter lim="800000"/>
            <a:headEnd type="none" w="sm" len="sm"/>
            <a:tailEnd type="none" w="sm" len="sm"/>
          </a:ln>
        </p:spPr>
      </p:cxnSp>
      <p:sp>
        <p:nvSpPr>
          <p:cNvPr id="133" name="Google Shape;133;p3"/>
          <p:cNvSpPr txBox="1"/>
          <p:nvPr/>
        </p:nvSpPr>
        <p:spPr>
          <a:xfrm>
            <a:off x="1213348" y="4118824"/>
            <a:ext cx="105830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A EMPRESA</a:t>
            </a:r>
            <a:endParaRPr/>
          </a:p>
        </p:txBody>
      </p:sp>
      <p:sp>
        <p:nvSpPr>
          <p:cNvPr id="134" name="Google Shape;134;p3"/>
          <p:cNvSpPr txBox="1"/>
          <p:nvPr/>
        </p:nvSpPr>
        <p:spPr>
          <a:xfrm>
            <a:off x="1216715" y="4388135"/>
            <a:ext cx="4545000" cy="2015896"/>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A Empresa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Resumo</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Estado atual</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Consciência de marca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Manifesto</a:t>
            </a:r>
            <a:endParaRPr sz="1100"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Pilares de marca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Essência da marca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Norteadores estratégicos</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Valores da marca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Golden Circle</a:t>
            </a:r>
            <a:endParaRPr sz="1100" dirty="0"/>
          </a:p>
        </p:txBody>
      </p:sp>
      <p:sp>
        <p:nvSpPr>
          <p:cNvPr id="135" name="Google Shape;135;p3"/>
          <p:cNvSpPr txBox="1"/>
          <p:nvPr/>
        </p:nvSpPr>
        <p:spPr>
          <a:xfrm>
            <a:off x="5460631" y="4388586"/>
            <a:ext cx="322200" cy="20142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11</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13</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13</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14</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15</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16</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17</a:t>
            </a:r>
            <a:endParaRPr/>
          </a:p>
        </p:txBody>
      </p:sp>
      <p:cxnSp>
        <p:nvCxnSpPr>
          <p:cNvPr id="136" name="Google Shape;136;p3"/>
          <p:cNvCxnSpPr/>
          <p:nvPr/>
        </p:nvCxnSpPr>
        <p:spPr>
          <a:xfrm rot="10800000" flipH="1">
            <a:off x="1718450" y="4510327"/>
            <a:ext cx="3857400" cy="1500"/>
          </a:xfrm>
          <a:prstGeom prst="straightConnector1">
            <a:avLst/>
          </a:prstGeom>
          <a:noFill/>
          <a:ln w="9525" cap="flat" cmpd="sng">
            <a:solidFill>
              <a:srgbClr val="D8D8D8"/>
            </a:solidFill>
            <a:prstDash val="dot"/>
            <a:miter lim="800000"/>
            <a:headEnd type="none" w="sm" len="sm"/>
            <a:tailEnd type="none" w="sm" len="sm"/>
          </a:ln>
        </p:spPr>
      </p:cxnSp>
      <p:cxnSp>
        <p:nvCxnSpPr>
          <p:cNvPr id="137" name="Google Shape;137;p3"/>
          <p:cNvCxnSpPr>
            <a:cxnSpLocks/>
          </p:cNvCxnSpPr>
          <p:nvPr/>
        </p:nvCxnSpPr>
        <p:spPr>
          <a:xfrm>
            <a:off x="2137893" y="4734312"/>
            <a:ext cx="3458807" cy="0"/>
          </a:xfrm>
          <a:prstGeom prst="straightConnector1">
            <a:avLst/>
          </a:prstGeom>
          <a:noFill/>
          <a:ln w="9525" cap="flat" cmpd="sng">
            <a:solidFill>
              <a:srgbClr val="D8D8D8"/>
            </a:solidFill>
            <a:prstDash val="dot"/>
            <a:miter lim="800000"/>
            <a:headEnd type="none" w="sm" len="sm"/>
            <a:tailEnd type="none" w="sm" len="sm"/>
          </a:ln>
        </p:spPr>
      </p:cxnSp>
      <p:cxnSp>
        <p:nvCxnSpPr>
          <p:cNvPr id="138" name="Google Shape;138;p3"/>
          <p:cNvCxnSpPr>
            <a:cxnSpLocks/>
          </p:cNvCxnSpPr>
          <p:nvPr/>
        </p:nvCxnSpPr>
        <p:spPr>
          <a:xfrm>
            <a:off x="2224026" y="4903379"/>
            <a:ext cx="3356400" cy="12000"/>
          </a:xfrm>
          <a:prstGeom prst="straightConnector1">
            <a:avLst/>
          </a:prstGeom>
          <a:noFill/>
          <a:ln w="9525" cap="flat" cmpd="sng">
            <a:solidFill>
              <a:srgbClr val="D8D8D8"/>
            </a:solidFill>
            <a:prstDash val="dot"/>
            <a:miter lim="800000"/>
            <a:headEnd type="none" w="sm" len="sm"/>
            <a:tailEnd type="none" w="sm" len="sm"/>
          </a:ln>
        </p:spPr>
      </p:cxnSp>
      <p:cxnSp>
        <p:nvCxnSpPr>
          <p:cNvPr id="139" name="Google Shape;139;p3"/>
          <p:cNvCxnSpPr>
            <a:cxnSpLocks/>
          </p:cNvCxnSpPr>
          <p:nvPr/>
        </p:nvCxnSpPr>
        <p:spPr>
          <a:xfrm>
            <a:off x="2642375" y="5101055"/>
            <a:ext cx="2923800" cy="0"/>
          </a:xfrm>
          <a:prstGeom prst="straightConnector1">
            <a:avLst/>
          </a:prstGeom>
          <a:noFill/>
          <a:ln w="9525" cap="flat" cmpd="sng">
            <a:solidFill>
              <a:srgbClr val="D8D8D8"/>
            </a:solidFill>
            <a:prstDash val="dot"/>
            <a:miter lim="800000"/>
            <a:headEnd type="none" w="sm" len="sm"/>
            <a:tailEnd type="none" w="sm" len="sm"/>
          </a:ln>
        </p:spPr>
      </p:cxnSp>
      <p:cxnSp>
        <p:nvCxnSpPr>
          <p:cNvPr id="140" name="Google Shape;140;p3"/>
          <p:cNvCxnSpPr/>
          <p:nvPr/>
        </p:nvCxnSpPr>
        <p:spPr>
          <a:xfrm>
            <a:off x="1711091" y="5290156"/>
            <a:ext cx="3850500" cy="6000"/>
          </a:xfrm>
          <a:prstGeom prst="straightConnector1">
            <a:avLst/>
          </a:prstGeom>
          <a:noFill/>
          <a:ln w="9525" cap="flat" cmpd="sng">
            <a:solidFill>
              <a:srgbClr val="D8D8D8"/>
            </a:solidFill>
            <a:prstDash val="dot"/>
            <a:miter lim="800000"/>
            <a:headEnd type="none" w="sm" len="sm"/>
            <a:tailEnd type="none" w="sm" len="sm"/>
          </a:ln>
        </p:spPr>
      </p:cxnSp>
      <p:cxnSp>
        <p:nvCxnSpPr>
          <p:cNvPr id="141" name="Google Shape;141;p3"/>
          <p:cNvCxnSpPr/>
          <p:nvPr/>
        </p:nvCxnSpPr>
        <p:spPr>
          <a:xfrm>
            <a:off x="1922129" y="5478755"/>
            <a:ext cx="3644100" cy="8100"/>
          </a:xfrm>
          <a:prstGeom prst="straightConnector1">
            <a:avLst/>
          </a:prstGeom>
          <a:noFill/>
          <a:ln w="9525" cap="flat" cmpd="sng">
            <a:solidFill>
              <a:srgbClr val="D8D8D8"/>
            </a:solidFill>
            <a:prstDash val="dot"/>
            <a:miter lim="800000"/>
            <a:headEnd type="none" w="sm" len="sm"/>
            <a:tailEnd type="none" w="sm" len="sm"/>
          </a:ln>
        </p:spPr>
      </p:cxnSp>
      <p:cxnSp>
        <p:nvCxnSpPr>
          <p:cNvPr id="142" name="Google Shape;142;p3"/>
          <p:cNvCxnSpPr/>
          <p:nvPr/>
        </p:nvCxnSpPr>
        <p:spPr>
          <a:xfrm>
            <a:off x="1993438" y="5681865"/>
            <a:ext cx="3582300" cy="9600"/>
          </a:xfrm>
          <a:prstGeom prst="straightConnector1">
            <a:avLst/>
          </a:prstGeom>
          <a:noFill/>
          <a:ln w="9525" cap="flat" cmpd="sng">
            <a:solidFill>
              <a:srgbClr val="D8D8D8"/>
            </a:solidFill>
            <a:prstDash val="dot"/>
            <a:miter lim="800000"/>
            <a:headEnd type="none" w="sm" len="sm"/>
            <a:tailEnd type="none" w="sm" len="sm"/>
          </a:ln>
        </p:spPr>
      </p:cxnSp>
      <p:cxnSp>
        <p:nvCxnSpPr>
          <p:cNvPr id="143" name="Google Shape;143;p3"/>
          <p:cNvCxnSpPr/>
          <p:nvPr/>
        </p:nvCxnSpPr>
        <p:spPr>
          <a:xfrm>
            <a:off x="2246775" y="5875241"/>
            <a:ext cx="3291000" cy="6900"/>
          </a:xfrm>
          <a:prstGeom prst="straightConnector1">
            <a:avLst/>
          </a:prstGeom>
          <a:noFill/>
          <a:ln w="9525" cap="flat" cmpd="sng">
            <a:solidFill>
              <a:srgbClr val="D8D8D8"/>
            </a:solidFill>
            <a:prstDash val="dot"/>
            <a:miter lim="800000"/>
            <a:headEnd type="none" w="sm" len="sm"/>
            <a:tailEnd type="none" w="sm" len="sm"/>
          </a:ln>
        </p:spPr>
      </p:cxnSp>
      <p:cxnSp>
        <p:nvCxnSpPr>
          <p:cNvPr id="144" name="Google Shape;144;p3"/>
          <p:cNvCxnSpPr/>
          <p:nvPr/>
        </p:nvCxnSpPr>
        <p:spPr>
          <a:xfrm>
            <a:off x="1957991" y="6082917"/>
            <a:ext cx="3598800" cy="3900"/>
          </a:xfrm>
          <a:prstGeom prst="straightConnector1">
            <a:avLst/>
          </a:prstGeom>
          <a:noFill/>
          <a:ln w="9525" cap="flat" cmpd="sng">
            <a:solidFill>
              <a:srgbClr val="D8D8D8"/>
            </a:solidFill>
            <a:prstDash val="dot"/>
            <a:miter lim="800000"/>
            <a:headEnd type="none" w="sm" len="sm"/>
            <a:tailEnd type="none" w="sm" len="sm"/>
          </a:ln>
        </p:spPr>
      </p:cxnSp>
      <p:cxnSp>
        <p:nvCxnSpPr>
          <p:cNvPr id="145" name="Google Shape;145;p3"/>
          <p:cNvCxnSpPr/>
          <p:nvPr/>
        </p:nvCxnSpPr>
        <p:spPr>
          <a:xfrm>
            <a:off x="1808988" y="6252491"/>
            <a:ext cx="3747600" cy="10500"/>
          </a:xfrm>
          <a:prstGeom prst="straightConnector1">
            <a:avLst/>
          </a:prstGeom>
          <a:noFill/>
          <a:ln w="9525" cap="flat" cmpd="sng">
            <a:solidFill>
              <a:srgbClr val="D8D8D8"/>
            </a:solidFill>
            <a:prstDash val="dot"/>
            <a:miter lim="800000"/>
            <a:headEnd type="none" w="sm" len="sm"/>
            <a:tailEnd type="none" w="sm" len="sm"/>
          </a:ln>
        </p:spPr>
      </p:cxnSp>
      <p:sp>
        <p:nvSpPr>
          <p:cNvPr id="146" name="Google Shape;146;p3"/>
          <p:cNvSpPr txBox="1"/>
          <p:nvPr/>
        </p:nvSpPr>
        <p:spPr>
          <a:xfrm>
            <a:off x="1234848" y="6929804"/>
            <a:ext cx="11145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200">
                <a:solidFill>
                  <a:schemeClr val="dk1"/>
                </a:solidFill>
                <a:latin typeface="Open Sans ExtraBold"/>
                <a:ea typeface="Open Sans ExtraBold"/>
                <a:cs typeface="Open Sans ExtraBold"/>
                <a:sym typeface="Open Sans ExtraBold"/>
              </a:rPr>
              <a:t>O PRODUTO</a:t>
            </a:r>
            <a:endParaRPr/>
          </a:p>
        </p:txBody>
      </p:sp>
      <p:sp>
        <p:nvSpPr>
          <p:cNvPr id="147" name="Google Shape;147;p3"/>
          <p:cNvSpPr txBox="1"/>
          <p:nvPr/>
        </p:nvSpPr>
        <p:spPr>
          <a:xfrm>
            <a:off x="1238215" y="7199115"/>
            <a:ext cx="2775900" cy="1438815"/>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O Produto</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Resumo</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Ciclo de Vida</a:t>
            </a:r>
            <a:endParaRPr sz="1100" dirty="0"/>
          </a:p>
          <a:p>
            <a:pPr marL="0" marR="0" lvl="0" indent="0" algn="just" rtl="0">
              <a:lnSpc>
                <a:spcPts val="1500"/>
              </a:lnSpc>
              <a:spcBef>
                <a:spcPts val="0"/>
              </a:spcBef>
              <a:spcAft>
                <a:spcPts val="0"/>
              </a:spcAft>
              <a:buNone/>
            </a:pPr>
            <a:r>
              <a:rPr lang="pt-BR" sz="1100" baseline="30000" dirty="0" err="1">
                <a:solidFill>
                  <a:schemeClr val="dk1"/>
                </a:solidFill>
                <a:latin typeface="Calibri"/>
                <a:ea typeface="Calibri"/>
                <a:cs typeface="Calibri"/>
                <a:sym typeface="Calibri"/>
              </a:rPr>
              <a:t>Job</a:t>
            </a:r>
            <a:r>
              <a:rPr lang="pt-BR" sz="1100" baseline="30000" dirty="0">
                <a:solidFill>
                  <a:schemeClr val="dk1"/>
                </a:solidFill>
                <a:latin typeface="Calibri"/>
                <a:ea typeface="Calibri"/>
                <a:cs typeface="Calibri"/>
                <a:sym typeface="Calibri"/>
              </a:rPr>
              <a:t> </a:t>
            </a:r>
            <a:r>
              <a:rPr lang="pt-BR" sz="1100" baseline="30000" dirty="0" err="1">
                <a:solidFill>
                  <a:schemeClr val="dk1"/>
                </a:solidFill>
                <a:latin typeface="Calibri"/>
                <a:ea typeface="Calibri"/>
                <a:cs typeface="Calibri"/>
                <a:sym typeface="Calibri"/>
              </a:rPr>
              <a:t>to</a:t>
            </a:r>
            <a:r>
              <a:rPr lang="pt-BR" sz="1100" baseline="30000" dirty="0">
                <a:solidFill>
                  <a:schemeClr val="dk1"/>
                </a:solidFill>
                <a:latin typeface="Calibri"/>
                <a:ea typeface="Calibri"/>
                <a:cs typeface="Calibri"/>
                <a:sym typeface="Calibri"/>
              </a:rPr>
              <a:t> Be </a:t>
            </a:r>
            <a:r>
              <a:rPr lang="pt-BR" sz="1100" baseline="30000" dirty="0" err="1">
                <a:solidFill>
                  <a:schemeClr val="dk1"/>
                </a:solidFill>
                <a:latin typeface="Calibri"/>
                <a:ea typeface="Calibri"/>
                <a:cs typeface="Calibri"/>
                <a:sym typeface="Calibri"/>
              </a:rPr>
              <a:t>Done</a:t>
            </a:r>
            <a:endParaRPr sz="1100"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Análise S.W.O.T.</a:t>
            </a:r>
            <a:endParaRPr sz="1100"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Análise S.W.O.T. cruzada</a:t>
            </a:r>
            <a:endParaRPr sz="1100" baseline="30000" dirty="0">
              <a:solidFill>
                <a:schemeClr val="dk1"/>
              </a:solidFill>
              <a:latin typeface="Calibri"/>
              <a:ea typeface="Calibri"/>
              <a:cs typeface="Calibri"/>
              <a:sym typeface="Calibri"/>
            </a:endParaRPr>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Estratégia adotada</a:t>
            </a:r>
            <a:endParaRPr sz="1100" baseline="30000" dirty="0">
              <a:solidFill>
                <a:schemeClr val="dk1"/>
              </a:solidFill>
              <a:latin typeface="Calibri"/>
              <a:ea typeface="Calibri"/>
              <a:cs typeface="Calibri"/>
              <a:sym typeface="Calibri"/>
            </a:endParaRPr>
          </a:p>
        </p:txBody>
      </p:sp>
      <p:sp>
        <p:nvSpPr>
          <p:cNvPr id="148" name="Google Shape;148;p3"/>
          <p:cNvSpPr txBox="1"/>
          <p:nvPr/>
        </p:nvSpPr>
        <p:spPr>
          <a:xfrm>
            <a:off x="5460631" y="7206803"/>
            <a:ext cx="322200" cy="14298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21</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23</a:t>
            </a:r>
            <a:endParaRPr/>
          </a:p>
        </p:txBody>
      </p:sp>
      <p:cxnSp>
        <p:nvCxnSpPr>
          <p:cNvPr id="149" name="Google Shape;149;p3"/>
          <p:cNvCxnSpPr/>
          <p:nvPr/>
        </p:nvCxnSpPr>
        <p:spPr>
          <a:xfrm>
            <a:off x="1718450" y="7337100"/>
            <a:ext cx="3838800" cy="0"/>
          </a:xfrm>
          <a:prstGeom prst="straightConnector1">
            <a:avLst/>
          </a:prstGeom>
          <a:noFill/>
          <a:ln w="9525" cap="flat" cmpd="sng">
            <a:solidFill>
              <a:srgbClr val="D8D8D8"/>
            </a:solidFill>
            <a:prstDash val="dot"/>
            <a:miter lim="800000"/>
            <a:headEnd type="none" w="sm" len="sm"/>
            <a:tailEnd type="none" w="sm" len="sm"/>
          </a:ln>
        </p:spPr>
      </p:cxnSp>
      <p:cxnSp>
        <p:nvCxnSpPr>
          <p:cNvPr id="150" name="Google Shape;150;p3"/>
          <p:cNvCxnSpPr/>
          <p:nvPr/>
        </p:nvCxnSpPr>
        <p:spPr>
          <a:xfrm>
            <a:off x="2084850" y="7528325"/>
            <a:ext cx="3472200" cy="0"/>
          </a:xfrm>
          <a:prstGeom prst="straightConnector1">
            <a:avLst/>
          </a:prstGeom>
          <a:noFill/>
          <a:ln w="9525" cap="flat" cmpd="sng">
            <a:solidFill>
              <a:srgbClr val="D8D8D8"/>
            </a:solidFill>
            <a:prstDash val="dot"/>
            <a:miter lim="800000"/>
            <a:headEnd type="none" w="sm" len="sm"/>
            <a:tailEnd type="none" w="sm" len="sm"/>
          </a:ln>
        </p:spPr>
      </p:cxnSp>
      <p:cxnSp>
        <p:nvCxnSpPr>
          <p:cNvPr id="151" name="Google Shape;151;p3"/>
          <p:cNvCxnSpPr/>
          <p:nvPr/>
        </p:nvCxnSpPr>
        <p:spPr>
          <a:xfrm>
            <a:off x="2246775" y="7716550"/>
            <a:ext cx="3310200" cy="0"/>
          </a:xfrm>
          <a:prstGeom prst="straightConnector1">
            <a:avLst/>
          </a:prstGeom>
          <a:noFill/>
          <a:ln w="9525" cap="flat" cmpd="sng">
            <a:solidFill>
              <a:srgbClr val="D8D8D8"/>
            </a:solidFill>
            <a:prstDash val="dot"/>
            <a:miter lim="800000"/>
            <a:headEnd type="none" w="sm" len="sm"/>
            <a:tailEnd type="none" w="sm" len="sm"/>
          </a:ln>
        </p:spPr>
      </p:cxnSp>
      <p:cxnSp>
        <p:nvCxnSpPr>
          <p:cNvPr id="152" name="Google Shape;152;p3"/>
          <p:cNvCxnSpPr/>
          <p:nvPr/>
        </p:nvCxnSpPr>
        <p:spPr>
          <a:xfrm>
            <a:off x="1904200" y="7921700"/>
            <a:ext cx="3652800" cy="0"/>
          </a:xfrm>
          <a:prstGeom prst="straightConnector1">
            <a:avLst/>
          </a:prstGeom>
          <a:noFill/>
          <a:ln w="9525" cap="flat" cmpd="sng">
            <a:solidFill>
              <a:srgbClr val="D8D8D8"/>
            </a:solidFill>
            <a:prstDash val="dot"/>
            <a:miter lim="800000"/>
            <a:headEnd type="none" w="sm" len="sm"/>
            <a:tailEnd type="none" w="sm" len="sm"/>
          </a:ln>
        </p:spPr>
      </p:cxnSp>
      <p:cxnSp>
        <p:nvCxnSpPr>
          <p:cNvPr id="153" name="Google Shape;153;p3"/>
          <p:cNvCxnSpPr>
            <a:cxnSpLocks/>
          </p:cNvCxnSpPr>
          <p:nvPr/>
        </p:nvCxnSpPr>
        <p:spPr>
          <a:xfrm>
            <a:off x="1957991" y="8116475"/>
            <a:ext cx="3599009" cy="0"/>
          </a:xfrm>
          <a:prstGeom prst="straightConnector1">
            <a:avLst/>
          </a:prstGeom>
          <a:noFill/>
          <a:ln w="9525" cap="flat" cmpd="sng">
            <a:solidFill>
              <a:srgbClr val="D8D8D8"/>
            </a:solidFill>
            <a:prstDash val="dot"/>
            <a:miter lim="800000"/>
            <a:headEnd type="none" w="sm" len="sm"/>
            <a:tailEnd type="none" w="sm" len="sm"/>
          </a:ln>
        </p:spPr>
      </p:cxnSp>
      <p:cxnSp>
        <p:nvCxnSpPr>
          <p:cNvPr id="154" name="Google Shape;154;p3"/>
          <p:cNvCxnSpPr>
            <a:cxnSpLocks/>
          </p:cNvCxnSpPr>
          <p:nvPr/>
        </p:nvCxnSpPr>
        <p:spPr>
          <a:xfrm>
            <a:off x="2775397" y="8319575"/>
            <a:ext cx="2781478" cy="0"/>
          </a:xfrm>
          <a:prstGeom prst="straightConnector1">
            <a:avLst/>
          </a:prstGeom>
          <a:noFill/>
          <a:ln w="9525" cap="flat" cmpd="sng">
            <a:solidFill>
              <a:srgbClr val="D8D8D8"/>
            </a:solidFill>
            <a:prstDash val="dot"/>
            <a:miter lim="800000"/>
            <a:headEnd type="none" w="sm" len="sm"/>
            <a:tailEnd type="none" w="sm" len="sm"/>
          </a:ln>
        </p:spPr>
      </p:cxnSp>
      <p:cxnSp>
        <p:nvCxnSpPr>
          <p:cNvPr id="155" name="Google Shape;155;p3"/>
          <p:cNvCxnSpPr>
            <a:cxnSpLocks/>
          </p:cNvCxnSpPr>
          <p:nvPr/>
        </p:nvCxnSpPr>
        <p:spPr>
          <a:xfrm>
            <a:off x="2084850" y="8508525"/>
            <a:ext cx="3461250" cy="0"/>
          </a:xfrm>
          <a:prstGeom prst="straightConnector1">
            <a:avLst/>
          </a:prstGeom>
          <a:noFill/>
          <a:ln w="9525" cap="flat" cmpd="sng">
            <a:solidFill>
              <a:srgbClr val="D8D8D8"/>
            </a:solidFill>
            <a:prstDash val="dot"/>
            <a:miter lim="800000"/>
            <a:headEnd type="none" w="sm" len="sm"/>
            <a:tailEnd type="none" w="sm" len="sm"/>
          </a:ln>
        </p:spPr>
      </p:cxnSp>
      <p:sp>
        <p:nvSpPr>
          <p:cNvPr id="156" name="Google Shape;156;p3"/>
          <p:cNvSpPr txBox="1"/>
          <p:nvPr/>
        </p:nvSpPr>
        <p:spPr>
          <a:xfrm>
            <a:off x="1209425" y="2001925"/>
            <a:ext cx="4540800" cy="261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aseline="30000">
                <a:solidFill>
                  <a:schemeClr val="dk1"/>
                </a:solidFill>
                <a:latin typeface="Calibri"/>
                <a:ea typeface="Calibri"/>
                <a:cs typeface="Calibri"/>
                <a:sym typeface="Calibri"/>
              </a:rPr>
              <a:t>Introdução</a:t>
            </a:r>
            <a:endParaRPr sz="1100" baseline="30000">
              <a:solidFill>
                <a:schemeClr val="dk1"/>
              </a:solidFill>
              <a:latin typeface="Calibri"/>
              <a:ea typeface="Calibri"/>
              <a:cs typeface="Calibri"/>
              <a:sym typeface="Calibri"/>
            </a:endParaRPr>
          </a:p>
        </p:txBody>
      </p:sp>
      <p:sp>
        <p:nvSpPr>
          <p:cNvPr id="157" name="Google Shape;157;p3"/>
          <p:cNvSpPr txBox="1"/>
          <p:nvPr/>
        </p:nvSpPr>
        <p:spPr>
          <a:xfrm>
            <a:off x="5453900" y="2022216"/>
            <a:ext cx="3222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pt-BR" sz="1100" baseline="30000">
                <a:solidFill>
                  <a:schemeClr val="dk1"/>
                </a:solidFill>
                <a:latin typeface="Calibri"/>
                <a:ea typeface="Calibri"/>
                <a:cs typeface="Calibri"/>
                <a:sym typeface="Calibri"/>
              </a:rPr>
              <a:t>02</a:t>
            </a:r>
            <a:endParaRPr/>
          </a:p>
        </p:txBody>
      </p:sp>
      <p:cxnSp>
        <p:nvCxnSpPr>
          <p:cNvPr id="158" name="Google Shape;158;p3"/>
          <p:cNvCxnSpPr/>
          <p:nvPr/>
        </p:nvCxnSpPr>
        <p:spPr>
          <a:xfrm>
            <a:off x="1693900" y="2124544"/>
            <a:ext cx="3867600" cy="12900"/>
          </a:xfrm>
          <a:prstGeom prst="straightConnector1">
            <a:avLst/>
          </a:prstGeom>
          <a:noFill/>
          <a:ln w="9525" cap="flat" cmpd="sng">
            <a:solidFill>
              <a:srgbClr val="D8D8D8"/>
            </a:solidFill>
            <a:prstDash val="dot"/>
            <a:miter lim="800000"/>
            <a:headEnd type="none" w="sm" len="sm"/>
            <a:tailEnd type="none" w="sm" len="sm"/>
          </a:ln>
        </p:spPr>
      </p:cxnSp>
      <p:pic>
        <p:nvPicPr>
          <p:cNvPr id="159" name="Google Shape;159;p3"/>
          <p:cNvPicPr preferRelativeResize="0"/>
          <p:nvPr/>
        </p:nvPicPr>
        <p:blipFill rotWithShape="1">
          <a:blip r:embed="rId4">
            <a:alphaModFix/>
          </a:blip>
          <a:srcRect/>
          <a:stretch/>
        </p:blipFill>
        <p:spPr>
          <a:xfrm>
            <a:off x="2458712" y="2640162"/>
            <a:ext cx="198938" cy="198938"/>
          </a:xfrm>
          <a:prstGeom prst="rect">
            <a:avLst/>
          </a:prstGeom>
          <a:noFill/>
          <a:ln>
            <a:noFill/>
          </a:ln>
        </p:spPr>
      </p:pic>
      <p:pic>
        <p:nvPicPr>
          <p:cNvPr id="160" name="Google Shape;160;p3"/>
          <p:cNvPicPr preferRelativeResize="0"/>
          <p:nvPr/>
        </p:nvPicPr>
        <p:blipFill rotWithShape="1">
          <a:blip r:embed="rId5">
            <a:alphaModFix/>
          </a:blip>
          <a:srcRect/>
          <a:stretch/>
        </p:blipFill>
        <p:spPr>
          <a:xfrm>
            <a:off x="2252601" y="4120282"/>
            <a:ext cx="208454" cy="208454"/>
          </a:xfrm>
          <a:prstGeom prst="rect">
            <a:avLst/>
          </a:prstGeom>
          <a:noFill/>
          <a:ln>
            <a:noFill/>
          </a:ln>
        </p:spPr>
      </p:pic>
      <p:pic>
        <p:nvPicPr>
          <p:cNvPr id="161" name="Google Shape;161;p3"/>
          <p:cNvPicPr preferRelativeResize="0"/>
          <p:nvPr/>
        </p:nvPicPr>
        <p:blipFill rotWithShape="1">
          <a:blip r:embed="rId6">
            <a:alphaModFix/>
          </a:blip>
          <a:srcRect/>
          <a:stretch/>
        </p:blipFill>
        <p:spPr>
          <a:xfrm>
            <a:off x="2330384" y="6951376"/>
            <a:ext cx="208454" cy="208454"/>
          </a:xfrm>
          <a:prstGeom prst="rect">
            <a:avLst/>
          </a:prstGeom>
          <a:noFill/>
          <a:ln>
            <a:noFill/>
          </a:ln>
        </p:spPr>
      </p:pic>
      <p:cxnSp>
        <p:nvCxnSpPr>
          <p:cNvPr id="162" name="Google Shape;162;p3"/>
          <p:cNvCxnSpPr/>
          <p:nvPr/>
        </p:nvCxnSpPr>
        <p:spPr>
          <a:xfrm>
            <a:off x="1342510" y="3141375"/>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3" name="Google Shape;163;p3"/>
          <p:cNvCxnSpPr/>
          <p:nvPr/>
        </p:nvCxnSpPr>
        <p:spPr>
          <a:xfrm>
            <a:off x="1342510" y="3337138"/>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4" name="Google Shape;164;p3"/>
          <p:cNvCxnSpPr/>
          <p:nvPr/>
        </p:nvCxnSpPr>
        <p:spPr>
          <a:xfrm>
            <a:off x="1342510" y="3521600"/>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5" name="Google Shape;165;p3"/>
          <p:cNvCxnSpPr/>
          <p:nvPr/>
        </p:nvCxnSpPr>
        <p:spPr>
          <a:xfrm>
            <a:off x="1314000" y="4639275"/>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6" name="Google Shape;166;p3"/>
          <p:cNvCxnSpPr/>
          <p:nvPr/>
        </p:nvCxnSpPr>
        <p:spPr>
          <a:xfrm>
            <a:off x="1341960" y="8241825"/>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7" name="Google Shape;167;p3"/>
          <p:cNvCxnSpPr/>
          <p:nvPr/>
        </p:nvCxnSpPr>
        <p:spPr>
          <a:xfrm>
            <a:off x="1314000" y="4825452"/>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8" name="Google Shape;168;p3"/>
          <p:cNvCxnSpPr/>
          <p:nvPr/>
        </p:nvCxnSpPr>
        <p:spPr>
          <a:xfrm>
            <a:off x="1341960" y="7459900"/>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69" name="Google Shape;169;p3"/>
          <p:cNvCxnSpPr/>
          <p:nvPr/>
        </p:nvCxnSpPr>
        <p:spPr>
          <a:xfrm>
            <a:off x="1341960" y="7638204"/>
            <a:ext cx="3777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170" name="Google Shape;170;p3"/>
          <p:cNvCxnSpPr/>
          <p:nvPr/>
        </p:nvCxnSpPr>
        <p:spPr>
          <a:xfrm>
            <a:off x="1313994" y="5011614"/>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sp>
        <p:nvSpPr>
          <p:cNvPr id="65" name="Google Shape;92;p1">
            <a:extLst>
              <a:ext uri="{FF2B5EF4-FFF2-40B4-BE49-F238E27FC236}">
                <a16:creationId xmlns:a16="http://schemas.microsoft.com/office/drawing/2014/main" id="{34AC09F6-EE1E-45FE-BFB3-57B6578A918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30</a:t>
            </a:fld>
            <a:endParaRPr/>
          </a:p>
        </p:txBody>
      </p:sp>
      <p:sp>
        <p:nvSpPr>
          <p:cNvPr id="917" name="Google Shape;917;p30"/>
          <p:cNvSpPr txBox="1"/>
          <p:nvPr/>
        </p:nvSpPr>
        <p:spPr>
          <a:xfrm>
            <a:off x="1223963" y="1312449"/>
            <a:ext cx="44973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Um dos capítulos mais importantes desta pesquisa do </a:t>
            </a:r>
            <a:r>
              <a:rPr lang="pt-BR" sz="1200" baseline="30000" dirty="0" err="1">
                <a:solidFill>
                  <a:schemeClr val="dk1"/>
                </a:solidFill>
                <a:latin typeface="Calibri"/>
                <a:ea typeface="Calibri"/>
                <a:cs typeface="Calibri"/>
                <a:sym typeface="Calibri"/>
              </a:rPr>
              <a:t>Operand</a:t>
            </a:r>
            <a:r>
              <a:rPr lang="pt-BR" sz="1200" baseline="30000" dirty="0">
                <a:solidFill>
                  <a:schemeClr val="dk1"/>
                </a:solidFill>
                <a:latin typeface="Calibri"/>
                <a:ea typeface="Calibri"/>
                <a:cs typeface="Calibri"/>
                <a:sym typeface="Calibri"/>
              </a:rPr>
              <a:t>, que poderá nortear muito da nossa produção de conteúdo daqui para frente, fala sobre as “principais dificuldades de gerenciamento”. Neste tópico, damos destaque ao sexto item (33,4%) que aponta a </a:t>
            </a:r>
            <a:r>
              <a:rPr lang="pt-BR" sz="1200" b="1" baseline="30000" dirty="0">
                <a:solidFill>
                  <a:schemeClr val="dk1"/>
                </a:solidFill>
                <a:latin typeface="Calibri"/>
                <a:ea typeface="Calibri"/>
                <a:cs typeface="Calibri"/>
                <a:sym typeface="Calibri"/>
              </a:rPr>
              <a:t>mensuração de resultados </a:t>
            </a:r>
            <a:r>
              <a:rPr lang="pt-BR" sz="1200" baseline="30000" dirty="0">
                <a:solidFill>
                  <a:schemeClr val="dk1"/>
                </a:solidFill>
                <a:latin typeface="Calibri"/>
                <a:ea typeface="Calibri"/>
                <a:cs typeface="Calibri"/>
                <a:sym typeface="Calibri"/>
              </a:rPr>
              <a:t>como uma grande dificuldade.</a:t>
            </a:r>
            <a:endParaRPr sz="1200" dirty="0">
              <a:solidFill>
                <a:schemeClr val="dk1"/>
              </a:solidFill>
              <a:latin typeface="Calibri"/>
              <a:ea typeface="Calibri"/>
              <a:cs typeface="Calibri"/>
              <a:sym typeface="Calibri"/>
            </a:endParaRPr>
          </a:p>
        </p:txBody>
      </p:sp>
      <p:sp>
        <p:nvSpPr>
          <p:cNvPr id="918" name="Google Shape;918;p30"/>
          <p:cNvSpPr txBox="1"/>
          <p:nvPr/>
        </p:nvSpPr>
        <p:spPr>
          <a:xfrm>
            <a:off x="1223962" y="1035874"/>
            <a:ext cx="2631987"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PRINCIPAIS DORES DE NEGÓCIO</a:t>
            </a:r>
            <a:endParaRPr sz="1500" b="1"/>
          </a:p>
        </p:txBody>
      </p:sp>
      <p:sp>
        <p:nvSpPr>
          <p:cNvPr id="919" name="Google Shape;919;p30"/>
          <p:cNvSpPr/>
          <p:nvPr/>
        </p:nvSpPr>
        <p:spPr>
          <a:xfrm>
            <a:off x="1257328" y="2184496"/>
            <a:ext cx="4464000" cy="3026400"/>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0" name="Google Shape;920;p30"/>
          <p:cNvPicPr preferRelativeResize="0"/>
          <p:nvPr/>
        </p:nvPicPr>
        <p:blipFill rotWithShape="1">
          <a:blip r:embed="rId3">
            <a:alphaModFix/>
          </a:blip>
          <a:srcRect/>
          <a:stretch/>
        </p:blipFill>
        <p:spPr>
          <a:xfrm>
            <a:off x="1555246" y="2416236"/>
            <a:ext cx="3886661" cy="2581152"/>
          </a:xfrm>
          <a:prstGeom prst="rect">
            <a:avLst/>
          </a:prstGeom>
          <a:noFill/>
          <a:ln>
            <a:noFill/>
          </a:ln>
        </p:spPr>
      </p:pic>
      <p:sp>
        <p:nvSpPr>
          <p:cNvPr id="921" name="Google Shape;921;p30"/>
          <p:cNvSpPr/>
          <p:nvPr/>
        </p:nvSpPr>
        <p:spPr>
          <a:xfrm>
            <a:off x="3405754" y="5358365"/>
            <a:ext cx="2363100" cy="1815115"/>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2" name="Google Shape;922;p30"/>
          <p:cNvSpPr txBox="1"/>
          <p:nvPr/>
        </p:nvSpPr>
        <p:spPr>
          <a:xfrm>
            <a:off x="1223962" y="5558480"/>
            <a:ext cx="1985099"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AÇÕES MAIS EFICIENTES PARA AQUISIÇÃO DE NOVOS CLIENTES</a:t>
            </a:r>
            <a:endParaRPr sz="1500" b="1" dirty="0"/>
          </a:p>
        </p:txBody>
      </p:sp>
      <p:sp>
        <p:nvSpPr>
          <p:cNvPr id="923" name="Google Shape;923;p30"/>
          <p:cNvSpPr txBox="1"/>
          <p:nvPr/>
        </p:nvSpPr>
        <p:spPr>
          <a:xfrm>
            <a:off x="1223963" y="6103278"/>
            <a:ext cx="19851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 se estamos preocupados com o crescimento dos clientes, é importante entender como estes conquistam clientes. 48% dizem conseguir clientes com base em indicações enquanto 24% fazem prospecção direta.</a:t>
            </a:r>
            <a:endParaRPr sz="1200">
              <a:solidFill>
                <a:schemeClr val="dk1"/>
              </a:solidFill>
              <a:latin typeface="Calibri"/>
              <a:ea typeface="Calibri"/>
              <a:cs typeface="Calibri"/>
              <a:sym typeface="Calibri"/>
            </a:endParaRPr>
          </a:p>
        </p:txBody>
      </p:sp>
      <p:pic>
        <p:nvPicPr>
          <p:cNvPr id="924" name="Google Shape;924;p30"/>
          <p:cNvPicPr preferRelativeResize="0"/>
          <p:nvPr/>
        </p:nvPicPr>
        <p:blipFill rotWithShape="1">
          <a:blip r:embed="rId4">
            <a:alphaModFix/>
          </a:blip>
          <a:srcRect/>
          <a:stretch/>
        </p:blipFill>
        <p:spPr>
          <a:xfrm>
            <a:off x="3562763" y="5636860"/>
            <a:ext cx="2046721" cy="1393319"/>
          </a:xfrm>
          <a:prstGeom prst="rect">
            <a:avLst/>
          </a:prstGeom>
          <a:noFill/>
          <a:ln>
            <a:noFill/>
          </a:ln>
        </p:spPr>
      </p:pic>
      <p:sp>
        <p:nvSpPr>
          <p:cNvPr id="925" name="Google Shape;925;p30"/>
          <p:cNvSpPr/>
          <p:nvPr/>
        </p:nvSpPr>
        <p:spPr>
          <a:xfrm>
            <a:off x="1203649" y="7468937"/>
            <a:ext cx="4565400" cy="988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6" name="Google Shape;926;p30"/>
          <p:cNvSpPr txBox="1"/>
          <p:nvPr/>
        </p:nvSpPr>
        <p:spPr>
          <a:xfrm>
            <a:off x="2484000" y="8448264"/>
            <a:ext cx="3279900" cy="215400"/>
          </a:xfrm>
          <a:prstGeom prst="rect">
            <a:avLst/>
          </a:prstGeom>
          <a:noFill/>
          <a:ln>
            <a:noFill/>
          </a:ln>
        </p:spPr>
        <p:txBody>
          <a:bodyPr spcFirstLastPara="1" wrap="square" lIns="91425" tIns="45700" rIns="91425" bIns="45700" anchor="t" anchorCtr="0">
            <a:spAutoFit/>
          </a:bodyPr>
          <a:lstStyle/>
          <a:p>
            <a:pPr marL="0" marR="0" lvl="0" indent="0" algn="r" rtl="0">
              <a:lnSpc>
                <a:spcPct val="162500"/>
              </a:lnSpc>
              <a:spcBef>
                <a:spcPts val="0"/>
              </a:spcBef>
              <a:spcAft>
                <a:spcPts val="0"/>
              </a:spcAft>
              <a:buNone/>
            </a:pPr>
            <a:r>
              <a:rPr lang="pt-BR" sz="800" baseline="30000" dirty="0">
                <a:solidFill>
                  <a:schemeClr val="dk1"/>
                </a:solidFill>
                <a:latin typeface="Calibri"/>
                <a:ea typeface="Calibri"/>
                <a:cs typeface="Calibri"/>
                <a:sym typeface="Calibri"/>
              </a:rPr>
              <a:t>FONTE: CENSO Agências 2021 </a:t>
            </a:r>
            <a:r>
              <a:rPr lang="pt-BR" sz="800" baseline="30000" dirty="0" err="1">
                <a:solidFill>
                  <a:schemeClr val="dk1"/>
                </a:solidFill>
                <a:latin typeface="Calibri"/>
                <a:ea typeface="Calibri"/>
                <a:cs typeface="Calibri"/>
                <a:sym typeface="Calibri"/>
              </a:rPr>
              <a:t>Operand</a:t>
            </a:r>
            <a:r>
              <a:rPr lang="pt-BR" sz="800" baseline="30000" dirty="0">
                <a:solidFill>
                  <a:schemeClr val="dk1"/>
                </a:solidFill>
                <a:latin typeface="Calibri"/>
                <a:ea typeface="Calibri"/>
                <a:cs typeface="Calibri"/>
                <a:sym typeface="Calibri"/>
              </a:rPr>
              <a:t>  |  https://www.operand.com.br/pesquisa-censo-agencias/resumida/</a:t>
            </a:r>
            <a:endParaRPr sz="800" dirty="0">
              <a:solidFill>
                <a:schemeClr val="dk1"/>
              </a:solidFill>
              <a:latin typeface="Calibri"/>
              <a:ea typeface="Calibri"/>
              <a:cs typeface="Calibri"/>
              <a:sym typeface="Calibri"/>
            </a:endParaRPr>
          </a:p>
        </p:txBody>
      </p:sp>
      <p:sp>
        <p:nvSpPr>
          <p:cNvPr id="927" name="Google Shape;927;p30"/>
          <p:cNvSpPr txBox="1"/>
          <p:nvPr/>
        </p:nvSpPr>
        <p:spPr>
          <a:xfrm>
            <a:off x="1494000" y="7916639"/>
            <a:ext cx="3960000" cy="425717"/>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Aqui, abrimos a possibilidade de explorar algumas linhas editoriais interessantes, falando mais sobre prospecção de clientes e conquista de clientes maiores e melhores.</a:t>
            </a:r>
            <a:endParaRPr sz="1200" dirty="0">
              <a:solidFill>
                <a:schemeClr val="dk1"/>
              </a:solidFill>
              <a:latin typeface="Calibri"/>
              <a:ea typeface="Calibri"/>
              <a:cs typeface="Calibri"/>
              <a:sym typeface="Calibri"/>
            </a:endParaRPr>
          </a:p>
        </p:txBody>
      </p:sp>
      <p:sp>
        <p:nvSpPr>
          <p:cNvPr id="928" name="Google Shape;928;p30"/>
          <p:cNvSpPr txBox="1"/>
          <p:nvPr/>
        </p:nvSpPr>
        <p:spPr>
          <a:xfrm>
            <a:off x="1494000" y="7668909"/>
            <a:ext cx="2318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dirty="0">
                <a:solidFill>
                  <a:schemeClr val="dk1"/>
                </a:solidFill>
                <a:latin typeface="Open Sans ExtraBold"/>
                <a:ea typeface="Open Sans ExtraBold"/>
                <a:cs typeface="Open Sans ExtraBold"/>
                <a:sym typeface="Open Sans ExtraBold"/>
              </a:rPr>
              <a:t>O QUE APRENDEMOS AQUI?</a:t>
            </a:r>
            <a:endParaRPr dirty="0"/>
          </a:p>
        </p:txBody>
      </p:sp>
      <p:sp>
        <p:nvSpPr>
          <p:cNvPr id="929" name="Google Shape;929;p30"/>
          <p:cNvSpPr/>
          <p:nvPr/>
        </p:nvSpPr>
        <p:spPr>
          <a:xfrm>
            <a:off x="1442515" y="7359861"/>
            <a:ext cx="264900" cy="1206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1" name="Google Shape;931;p30"/>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932" name="Google Shape;932;p30"/>
          <p:cNvSpPr txBox="1"/>
          <p:nvPr/>
        </p:nvSpPr>
        <p:spPr>
          <a:xfrm>
            <a:off x="1228162" y="9424630"/>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9" name="Google Shape;92;p1">
            <a:extLst>
              <a:ext uri="{FF2B5EF4-FFF2-40B4-BE49-F238E27FC236}">
                <a16:creationId xmlns:a16="http://schemas.microsoft.com/office/drawing/2014/main" id="{C530BBE4-F0A4-48A2-A897-868A60ABD1C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31</a:t>
            </a:fld>
            <a:endParaRPr/>
          </a:p>
        </p:txBody>
      </p:sp>
      <p:sp>
        <p:nvSpPr>
          <p:cNvPr id="938" name="Google Shape;938;p31"/>
          <p:cNvSpPr txBox="1"/>
          <p:nvPr/>
        </p:nvSpPr>
        <p:spPr>
          <a:xfrm>
            <a:off x="1223963" y="1443000"/>
            <a:ext cx="2700037" cy="248273"/>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SERVIÇOS COM MELHOR RENTABILIDADE</a:t>
            </a:r>
            <a:endParaRPr/>
          </a:p>
        </p:txBody>
      </p:sp>
      <p:sp>
        <p:nvSpPr>
          <p:cNvPr id="939" name="Google Shape;939;p31"/>
          <p:cNvSpPr txBox="1"/>
          <p:nvPr/>
        </p:nvSpPr>
        <p:spPr>
          <a:xfrm>
            <a:off x="1223963" y="1643375"/>
            <a:ext cx="4497300" cy="451365"/>
          </a:xfrm>
          <a:prstGeom prst="rect">
            <a:avLst/>
          </a:prstGeom>
          <a:noFill/>
          <a:ln>
            <a:noFill/>
          </a:ln>
        </p:spPr>
        <p:txBody>
          <a:bodyPr spcFirstLastPara="1" wrap="square" lIns="91425" tIns="45700" rIns="91425" bIns="45700" anchor="t" anchorCtr="0">
            <a:spAutoFit/>
          </a:bodyPr>
          <a:lstStyle/>
          <a:p>
            <a:pPr marL="0" marR="0" lvl="0" indent="0" algn="just" rtl="0">
              <a:lnSpc>
                <a:spcPts val="1400"/>
              </a:lnSpc>
              <a:spcBef>
                <a:spcPts val="0"/>
              </a:spcBef>
              <a:spcAft>
                <a:spcPts val="0"/>
              </a:spcAft>
              <a:buNone/>
            </a:pPr>
            <a:r>
              <a:rPr lang="pt-BR" sz="1100" baseline="30000" dirty="0">
                <a:solidFill>
                  <a:schemeClr val="dk1"/>
                </a:solidFill>
                <a:latin typeface="Calibri"/>
                <a:ea typeface="Calibri"/>
                <a:cs typeface="Calibri"/>
                <a:sym typeface="Calibri"/>
              </a:rPr>
              <a:t>Também foi possível aprender na pesquisa quais serviços são responsáveis por uma maior rentabilidade dentro das agências. “Gestão de mídias sociais” (45%) lidera o ranking, seguido de criação (38%) e web (29%).</a:t>
            </a:r>
            <a:endParaRPr sz="1100" dirty="0">
              <a:solidFill>
                <a:schemeClr val="dk1"/>
              </a:solidFill>
              <a:latin typeface="Calibri"/>
              <a:ea typeface="Calibri"/>
              <a:cs typeface="Calibri"/>
              <a:sym typeface="Calibri"/>
            </a:endParaRPr>
          </a:p>
        </p:txBody>
      </p:sp>
      <p:sp>
        <p:nvSpPr>
          <p:cNvPr id="940" name="Google Shape;940;p31"/>
          <p:cNvSpPr/>
          <p:nvPr/>
        </p:nvSpPr>
        <p:spPr>
          <a:xfrm>
            <a:off x="1257328" y="2156528"/>
            <a:ext cx="4463911" cy="3026437"/>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1" name="Google Shape;941;p31"/>
          <p:cNvPicPr preferRelativeResize="0"/>
          <p:nvPr/>
        </p:nvPicPr>
        <p:blipFill rotWithShape="1">
          <a:blip r:embed="rId3">
            <a:alphaModFix/>
          </a:blip>
          <a:srcRect/>
          <a:stretch/>
        </p:blipFill>
        <p:spPr>
          <a:xfrm>
            <a:off x="1579500" y="2453271"/>
            <a:ext cx="3604500" cy="2409595"/>
          </a:xfrm>
          <a:prstGeom prst="rect">
            <a:avLst/>
          </a:prstGeom>
          <a:noFill/>
          <a:ln>
            <a:noFill/>
          </a:ln>
        </p:spPr>
      </p:pic>
      <p:sp>
        <p:nvSpPr>
          <p:cNvPr id="942" name="Google Shape;942;p31"/>
          <p:cNvSpPr/>
          <p:nvPr/>
        </p:nvSpPr>
        <p:spPr>
          <a:xfrm>
            <a:off x="3405754" y="5421998"/>
            <a:ext cx="2363221" cy="1846090"/>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31"/>
          <p:cNvSpPr txBox="1"/>
          <p:nvPr/>
        </p:nvSpPr>
        <p:spPr>
          <a:xfrm>
            <a:off x="1223963" y="5649770"/>
            <a:ext cx="1985100" cy="4926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FREQUÊNCIA DE AÇÕES PARA RETENÇÃO DE CLIENTES</a:t>
            </a:r>
            <a:endParaRPr/>
          </a:p>
        </p:txBody>
      </p:sp>
      <p:sp>
        <p:nvSpPr>
          <p:cNvPr id="944" name="Google Shape;944;p31"/>
          <p:cNvSpPr txBox="1"/>
          <p:nvPr/>
        </p:nvSpPr>
        <p:spPr>
          <a:xfrm>
            <a:off x="1223963" y="6042317"/>
            <a:ext cx="19851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00"/>
              </a:lnSpc>
              <a:spcBef>
                <a:spcPts val="0"/>
              </a:spcBef>
              <a:spcAft>
                <a:spcPts val="0"/>
              </a:spcAft>
              <a:buNone/>
            </a:pPr>
            <a:r>
              <a:rPr lang="pt-BR" sz="1100" baseline="30000" dirty="0">
                <a:solidFill>
                  <a:schemeClr val="dk1"/>
                </a:solidFill>
                <a:latin typeface="Calibri"/>
                <a:ea typeface="Calibri"/>
                <a:cs typeface="Calibri"/>
                <a:sym typeface="Calibri"/>
              </a:rPr>
              <a:t>Outro ponto interessante (e que influencia no crescimento dos negócios) é que 38% das agências disse realizar ações de retenção de clientes com frequência baixa. Este é mais um ponto interessante para trabalharmos na produção de conteúdo.</a:t>
            </a:r>
            <a:endParaRPr sz="1100" dirty="0">
              <a:solidFill>
                <a:schemeClr val="dk1"/>
              </a:solidFill>
              <a:latin typeface="Calibri"/>
              <a:ea typeface="Calibri"/>
              <a:cs typeface="Calibri"/>
              <a:sym typeface="Calibri"/>
            </a:endParaRPr>
          </a:p>
        </p:txBody>
      </p:sp>
      <p:pic>
        <p:nvPicPr>
          <p:cNvPr id="945" name="Google Shape;945;p31"/>
          <p:cNvPicPr preferRelativeResize="0"/>
          <p:nvPr/>
        </p:nvPicPr>
        <p:blipFill rotWithShape="1">
          <a:blip r:embed="rId4">
            <a:alphaModFix/>
          </a:blip>
          <a:srcRect/>
          <a:stretch/>
        </p:blipFill>
        <p:spPr>
          <a:xfrm>
            <a:off x="3616260" y="5636395"/>
            <a:ext cx="1989176" cy="1404527"/>
          </a:xfrm>
          <a:prstGeom prst="rect">
            <a:avLst/>
          </a:prstGeom>
          <a:noFill/>
          <a:ln>
            <a:noFill/>
          </a:ln>
        </p:spPr>
      </p:pic>
      <p:sp>
        <p:nvSpPr>
          <p:cNvPr id="946" name="Google Shape;946;p31"/>
          <p:cNvSpPr/>
          <p:nvPr/>
        </p:nvSpPr>
        <p:spPr>
          <a:xfrm>
            <a:off x="1203649" y="7506719"/>
            <a:ext cx="4565326" cy="98830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31"/>
          <p:cNvSpPr txBox="1"/>
          <p:nvPr/>
        </p:nvSpPr>
        <p:spPr>
          <a:xfrm>
            <a:off x="2484000" y="8512172"/>
            <a:ext cx="3279800" cy="244491"/>
          </a:xfrm>
          <a:prstGeom prst="rect">
            <a:avLst/>
          </a:prstGeom>
          <a:noFill/>
          <a:ln>
            <a:noFill/>
          </a:ln>
        </p:spPr>
        <p:txBody>
          <a:bodyPr spcFirstLastPara="1" wrap="square" lIns="91425" tIns="45700" rIns="91425" bIns="45700" anchor="t" anchorCtr="0">
            <a:spAutoFit/>
          </a:bodyPr>
          <a:lstStyle/>
          <a:p>
            <a:pPr marL="0" marR="0" lvl="0" indent="0" algn="r" rtl="0">
              <a:lnSpc>
                <a:spcPct val="162500"/>
              </a:lnSpc>
              <a:spcBef>
                <a:spcPts val="0"/>
              </a:spcBef>
              <a:spcAft>
                <a:spcPts val="0"/>
              </a:spcAft>
              <a:buNone/>
            </a:pPr>
            <a:r>
              <a:rPr lang="pt-BR" sz="800" baseline="30000">
                <a:solidFill>
                  <a:schemeClr val="dk1"/>
                </a:solidFill>
                <a:latin typeface="Calibri"/>
                <a:ea typeface="Calibri"/>
                <a:cs typeface="Calibri"/>
                <a:sym typeface="Calibri"/>
              </a:rPr>
              <a:t>FONTE: CENSO Agências 2021 Operand  |  https://www.operand.com.br/pesquisa-censo-agencias/resumida/</a:t>
            </a:r>
            <a:endParaRPr sz="800">
              <a:solidFill>
                <a:schemeClr val="dk1"/>
              </a:solidFill>
              <a:latin typeface="Calibri"/>
              <a:ea typeface="Calibri"/>
              <a:cs typeface="Calibri"/>
              <a:sym typeface="Calibri"/>
            </a:endParaRPr>
          </a:p>
        </p:txBody>
      </p:sp>
      <p:sp>
        <p:nvSpPr>
          <p:cNvPr id="948" name="Google Shape;948;p31"/>
          <p:cNvSpPr txBox="1"/>
          <p:nvPr/>
        </p:nvSpPr>
        <p:spPr>
          <a:xfrm>
            <a:off x="1494000" y="7954421"/>
            <a:ext cx="3870000" cy="425717"/>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100" baseline="30000" dirty="0">
                <a:solidFill>
                  <a:schemeClr val="dk1"/>
                </a:solidFill>
                <a:latin typeface="Calibri"/>
                <a:ea typeface="Calibri"/>
                <a:cs typeface="Calibri"/>
                <a:sym typeface="Calibri"/>
              </a:rPr>
              <a:t>Ao mesmo tempo em que a grande maioria das agências está em um estágio bastante preliminar de negócio, tendo mais de 45% dos respondentes com até 5 anos de existência.</a:t>
            </a:r>
            <a:endParaRPr sz="1100" dirty="0">
              <a:solidFill>
                <a:schemeClr val="dk1"/>
              </a:solidFill>
              <a:latin typeface="Calibri"/>
              <a:ea typeface="Calibri"/>
              <a:cs typeface="Calibri"/>
              <a:sym typeface="Calibri"/>
            </a:endParaRPr>
          </a:p>
        </p:txBody>
      </p:sp>
      <p:sp>
        <p:nvSpPr>
          <p:cNvPr id="949" name="Google Shape;949;p31"/>
          <p:cNvSpPr txBox="1"/>
          <p:nvPr/>
        </p:nvSpPr>
        <p:spPr>
          <a:xfrm>
            <a:off x="1494000" y="7706691"/>
            <a:ext cx="231839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QUE APRENDEMOS AQUI?</a:t>
            </a:r>
            <a:endParaRPr/>
          </a:p>
        </p:txBody>
      </p:sp>
      <p:sp>
        <p:nvSpPr>
          <p:cNvPr id="950" name="Google Shape;950;p31"/>
          <p:cNvSpPr/>
          <p:nvPr/>
        </p:nvSpPr>
        <p:spPr>
          <a:xfrm>
            <a:off x="1454200" y="7394039"/>
            <a:ext cx="264800" cy="120474"/>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2" name="Google Shape;952;p31"/>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953" name="Google Shape;953;p31"/>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9" name="Google Shape;92;p1">
            <a:extLst>
              <a:ext uri="{FF2B5EF4-FFF2-40B4-BE49-F238E27FC236}">
                <a16:creationId xmlns:a16="http://schemas.microsoft.com/office/drawing/2014/main" id="{A74BF867-EFBD-4028-8E10-E18FD1A8CA4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32</a:t>
            </a:fld>
            <a:endParaRPr/>
          </a:p>
        </p:txBody>
      </p:sp>
      <p:sp>
        <p:nvSpPr>
          <p:cNvPr id="959" name="Google Shape;959;p32"/>
          <p:cNvSpPr txBox="1"/>
          <p:nvPr/>
        </p:nvSpPr>
        <p:spPr>
          <a:xfrm>
            <a:off x="1223963" y="1200830"/>
            <a:ext cx="2700000" cy="3066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HABIILIDADES A DESENVOLVER</a:t>
            </a:r>
            <a:endParaRPr sz="1500" b="1"/>
          </a:p>
        </p:txBody>
      </p:sp>
      <p:sp>
        <p:nvSpPr>
          <p:cNvPr id="960" name="Google Shape;960;p32"/>
          <p:cNvSpPr txBox="1"/>
          <p:nvPr/>
        </p:nvSpPr>
        <p:spPr>
          <a:xfrm>
            <a:off x="1223963" y="1467880"/>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dirty="0">
                <a:solidFill>
                  <a:schemeClr val="dk1"/>
                </a:solidFill>
                <a:latin typeface="Calibri"/>
                <a:ea typeface="Calibri"/>
                <a:cs typeface="Calibri"/>
                <a:sym typeface="Calibri"/>
              </a:rPr>
              <a:t>Embora tenhamos notado possibilidades de atuação ao analisar as respostas anteriores, quando perguntados, os gestores apresentam outras demandas como habilidades que pretendem desenvolver. O item de </a:t>
            </a:r>
            <a:r>
              <a:rPr lang="pt-BR" sz="1100" i="1" baseline="30000" dirty="0">
                <a:solidFill>
                  <a:schemeClr val="dk1"/>
                </a:solidFill>
                <a:latin typeface="Calibri"/>
                <a:ea typeface="Calibri"/>
                <a:cs typeface="Calibri"/>
                <a:sym typeface="Calibri"/>
              </a:rPr>
              <a:t>Business </a:t>
            </a:r>
            <a:r>
              <a:rPr lang="pt-BR" sz="1100" i="1" baseline="30000" dirty="0" err="1">
                <a:solidFill>
                  <a:schemeClr val="dk1"/>
                </a:solidFill>
                <a:latin typeface="Calibri"/>
                <a:ea typeface="Calibri"/>
                <a:cs typeface="Calibri"/>
                <a:sym typeface="Calibri"/>
              </a:rPr>
              <a:t>Intelligence</a:t>
            </a:r>
            <a:r>
              <a:rPr lang="pt-BR" sz="1100" baseline="30000" dirty="0">
                <a:solidFill>
                  <a:schemeClr val="dk1"/>
                </a:solidFill>
                <a:latin typeface="Calibri"/>
                <a:ea typeface="Calibri"/>
                <a:cs typeface="Calibri"/>
                <a:sym typeface="Calibri"/>
              </a:rPr>
              <a:t>, por exemplo, apareceu em quase 40% das respostas, seguido de </a:t>
            </a:r>
            <a:r>
              <a:rPr lang="pt-BR" sz="1100" i="1" baseline="30000" dirty="0">
                <a:solidFill>
                  <a:schemeClr val="dk1"/>
                </a:solidFill>
                <a:latin typeface="Calibri"/>
                <a:ea typeface="Calibri"/>
                <a:cs typeface="Calibri"/>
                <a:sym typeface="Calibri"/>
              </a:rPr>
              <a:t>SEO</a:t>
            </a:r>
            <a:r>
              <a:rPr lang="pt-BR" sz="1100" baseline="30000" dirty="0">
                <a:solidFill>
                  <a:schemeClr val="dk1"/>
                </a:solidFill>
                <a:latin typeface="Calibri"/>
                <a:ea typeface="Calibri"/>
                <a:cs typeface="Calibri"/>
                <a:sym typeface="Calibri"/>
              </a:rPr>
              <a:t> (35%), </a:t>
            </a:r>
            <a:r>
              <a:rPr lang="pt-BR" sz="1100" i="1" baseline="30000" dirty="0">
                <a:solidFill>
                  <a:schemeClr val="dk1"/>
                </a:solidFill>
                <a:latin typeface="Calibri"/>
                <a:ea typeface="Calibri"/>
                <a:cs typeface="Calibri"/>
                <a:sym typeface="Calibri"/>
              </a:rPr>
              <a:t>Google </a:t>
            </a:r>
            <a:r>
              <a:rPr lang="pt-BR" sz="1100" i="1" baseline="30000" dirty="0" err="1">
                <a:solidFill>
                  <a:schemeClr val="dk1"/>
                </a:solidFill>
                <a:latin typeface="Calibri"/>
                <a:ea typeface="Calibri"/>
                <a:cs typeface="Calibri"/>
                <a:sym typeface="Calibri"/>
              </a:rPr>
              <a:t>Ads</a:t>
            </a:r>
            <a:r>
              <a:rPr lang="pt-BR" sz="1100" i="1"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(34%) e </a:t>
            </a:r>
            <a:r>
              <a:rPr lang="pt-BR" sz="1100" i="1" baseline="30000" dirty="0">
                <a:solidFill>
                  <a:schemeClr val="dk1"/>
                </a:solidFill>
                <a:latin typeface="Calibri"/>
                <a:ea typeface="Calibri"/>
                <a:cs typeface="Calibri"/>
                <a:sym typeface="Calibri"/>
              </a:rPr>
              <a:t>Facebook </a:t>
            </a:r>
            <a:r>
              <a:rPr lang="pt-BR" sz="1100" i="1" baseline="30000" dirty="0" err="1">
                <a:solidFill>
                  <a:schemeClr val="dk1"/>
                </a:solidFill>
                <a:latin typeface="Calibri"/>
                <a:ea typeface="Calibri"/>
                <a:cs typeface="Calibri"/>
                <a:sym typeface="Calibri"/>
              </a:rPr>
              <a:t>Ads</a:t>
            </a:r>
            <a:r>
              <a:rPr lang="pt-BR" sz="1100" i="1"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(33%). Destaque também para </a:t>
            </a:r>
            <a:r>
              <a:rPr lang="pt-BR" sz="1100" i="1" baseline="30000" dirty="0">
                <a:solidFill>
                  <a:schemeClr val="dk1"/>
                </a:solidFill>
                <a:latin typeface="Calibri"/>
                <a:ea typeface="Calibri"/>
                <a:cs typeface="Calibri"/>
                <a:sym typeface="Calibri"/>
              </a:rPr>
              <a:t>Web </a:t>
            </a:r>
            <a:r>
              <a:rPr lang="pt-BR" sz="1100" i="1" baseline="30000" dirty="0" err="1">
                <a:solidFill>
                  <a:schemeClr val="dk1"/>
                </a:solidFill>
                <a:latin typeface="Calibri"/>
                <a:ea typeface="Calibri"/>
                <a:cs typeface="Calibri"/>
                <a:sym typeface="Calibri"/>
              </a:rPr>
              <a:t>Analytics</a:t>
            </a:r>
            <a:r>
              <a:rPr lang="pt-BR" sz="1100" i="1"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(23%), que envolve possíveis soluções do Reportei.</a:t>
            </a:r>
            <a:endParaRPr sz="1100" dirty="0">
              <a:solidFill>
                <a:schemeClr val="dk1"/>
              </a:solidFill>
              <a:latin typeface="Calibri"/>
              <a:ea typeface="Calibri"/>
              <a:cs typeface="Calibri"/>
              <a:sym typeface="Calibri"/>
            </a:endParaRPr>
          </a:p>
        </p:txBody>
      </p:sp>
      <p:sp>
        <p:nvSpPr>
          <p:cNvPr id="961" name="Google Shape;961;p32"/>
          <p:cNvSpPr/>
          <p:nvPr/>
        </p:nvSpPr>
        <p:spPr>
          <a:xfrm>
            <a:off x="1089000" y="2439072"/>
            <a:ext cx="4852525" cy="4486926"/>
          </a:xfrm>
          <a:prstGeom prst="rect">
            <a:avLst/>
          </a:prstGeom>
          <a:solidFill>
            <a:schemeClr val="lt1"/>
          </a:solidFill>
          <a:ln>
            <a:noFill/>
          </a:ln>
          <a:effectLst>
            <a:outerShdw blurRad="190500" sx="102000" sy="102000" algn="ctr" rotWithShape="0">
              <a:srgbClr val="000000">
                <a:alpha val="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2" name="Google Shape;962;p32"/>
          <p:cNvPicPr preferRelativeResize="0"/>
          <p:nvPr/>
        </p:nvPicPr>
        <p:blipFill rotWithShape="1">
          <a:blip r:embed="rId3">
            <a:alphaModFix/>
          </a:blip>
          <a:srcRect/>
          <a:stretch/>
        </p:blipFill>
        <p:spPr>
          <a:xfrm>
            <a:off x="1213633" y="2799861"/>
            <a:ext cx="4472195" cy="3803595"/>
          </a:xfrm>
          <a:prstGeom prst="rect">
            <a:avLst/>
          </a:prstGeom>
          <a:noFill/>
          <a:ln>
            <a:noFill/>
          </a:ln>
        </p:spPr>
      </p:pic>
      <p:sp>
        <p:nvSpPr>
          <p:cNvPr id="963" name="Google Shape;963;p32"/>
          <p:cNvSpPr/>
          <p:nvPr/>
        </p:nvSpPr>
        <p:spPr>
          <a:xfrm>
            <a:off x="1203650" y="7243108"/>
            <a:ext cx="4565400" cy="14620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4" name="Google Shape;964;p32"/>
          <p:cNvSpPr txBox="1"/>
          <p:nvPr/>
        </p:nvSpPr>
        <p:spPr>
          <a:xfrm>
            <a:off x="1494000" y="7744434"/>
            <a:ext cx="3960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a:solidFill>
                  <a:schemeClr val="dk1"/>
                </a:solidFill>
                <a:latin typeface="Calibri"/>
                <a:ea typeface="Calibri"/>
                <a:cs typeface="Calibri"/>
                <a:sym typeface="Calibri"/>
              </a:rPr>
              <a:t>Ao mesmo tempo em que falarmos sobre habilidades gerenciais em nossos canais, é interessante abordar também temas mais técnicos, como gestão de tráfego, SEO e Copywriting. O fato de Business Intelligence liderar a lista nos traz o questionamento se não poderíamos utilizar mais desta abordagem em nossa comunicação.</a:t>
            </a:r>
            <a:endParaRPr sz="1100">
              <a:solidFill>
                <a:schemeClr val="dk1"/>
              </a:solidFill>
              <a:latin typeface="Calibri"/>
              <a:ea typeface="Calibri"/>
              <a:cs typeface="Calibri"/>
              <a:sym typeface="Calibri"/>
            </a:endParaRPr>
          </a:p>
        </p:txBody>
      </p:sp>
      <p:sp>
        <p:nvSpPr>
          <p:cNvPr id="965" name="Google Shape;965;p32"/>
          <p:cNvSpPr txBox="1"/>
          <p:nvPr/>
        </p:nvSpPr>
        <p:spPr>
          <a:xfrm>
            <a:off x="1494000" y="7488805"/>
            <a:ext cx="231839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QUE APRENDEMOS AQUI?</a:t>
            </a:r>
            <a:endParaRPr/>
          </a:p>
        </p:txBody>
      </p:sp>
      <p:sp>
        <p:nvSpPr>
          <p:cNvPr id="966" name="Google Shape;966;p32"/>
          <p:cNvSpPr/>
          <p:nvPr/>
        </p:nvSpPr>
        <p:spPr>
          <a:xfrm>
            <a:off x="1454200" y="7130433"/>
            <a:ext cx="264800" cy="120474"/>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8" name="Google Shape;968;p32"/>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969" name="Google Shape;969;p3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4" name="Google Shape;92;p1">
            <a:extLst>
              <a:ext uri="{FF2B5EF4-FFF2-40B4-BE49-F238E27FC236}">
                <a16:creationId xmlns:a16="http://schemas.microsoft.com/office/drawing/2014/main" id="{6B559AEF-0121-44D4-ADC7-0B5E0D977622}"/>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3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33</a:t>
            </a:fld>
            <a:endParaRPr/>
          </a:p>
        </p:txBody>
      </p:sp>
      <p:sp>
        <p:nvSpPr>
          <p:cNvPr id="975" name="Google Shape;975;p33"/>
          <p:cNvSpPr txBox="1"/>
          <p:nvPr/>
        </p:nvSpPr>
        <p:spPr>
          <a:xfrm>
            <a:off x="1223964" y="1209666"/>
            <a:ext cx="2728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DISTRIBUIÇÃO DAS</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AGÊNCIAS NO BRASIL</a:t>
            </a:r>
            <a:endParaRPr/>
          </a:p>
        </p:txBody>
      </p:sp>
      <p:sp>
        <p:nvSpPr>
          <p:cNvPr id="976" name="Google Shape;976;p33"/>
          <p:cNvSpPr txBox="1"/>
          <p:nvPr/>
        </p:nvSpPr>
        <p:spPr>
          <a:xfrm>
            <a:off x="1223964" y="1855997"/>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dirty="0">
                <a:solidFill>
                  <a:schemeClr val="dk1"/>
                </a:solidFill>
                <a:latin typeface="Calibri"/>
                <a:ea typeface="Calibri"/>
                <a:cs typeface="Calibri"/>
                <a:sym typeface="Calibri"/>
              </a:rPr>
              <a:t>Segundo a classificação nacional de atividades econômicas, existem </a:t>
            </a:r>
            <a:r>
              <a:rPr lang="pt-BR" sz="1100" b="1" u="sng" baseline="30000" dirty="0">
                <a:solidFill>
                  <a:schemeClr val="dk1"/>
                </a:solidFill>
                <a:latin typeface="Calibri"/>
                <a:ea typeface="Calibri"/>
                <a:cs typeface="Calibri"/>
                <a:sym typeface="Calibri"/>
              </a:rPr>
              <a:t>82.948 negócios no Brasil </a:t>
            </a:r>
            <a:r>
              <a:rPr lang="pt-BR" sz="1100" baseline="30000" dirty="0">
                <a:solidFill>
                  <a:schemeClr val="dk1"/>
                </a:solidFill>
                <a:latin typeface="Calibri"/>
                <a:ea typeface="Calibri"/>
                <a:cs typeface="Calibri"/>
                <a:sym typeface="Calibri"/>
              </a:rPr>
              <a:t>registrados com as atividades “Agências de publicidade” e “Marketing direto”. Exportamos uma base com a localização de todas estas empresas e adicionamos no mapa de calor abaixo, para entendermos como estes negócios estão distribuídos no país. Com isso, conseguimos pensar em ações mais assertivas para algumas localidades</a:t>
            </a:r>
            <a:endParaRPr sz="1100" dirty="0">
              <a:solidFill>
                <a:schemeClr val="dk1"/>
              </a:solidFill>
              <a:latin typeface="Calibri"/>
              <a:ea typeface="Calibri"/>
              <a:cs typeface="Calibri"/>
              <a:sym typeface="Calibri"/>
            </a:endParaRPr>
          </a:p>
        </p:txBody>
      </p:sp>
      <p:pic>
        <p:nvPicPr>
          <p:cNvPr id="977" name="Google Shape;977;p33"/>
          <p:cNvPicPr preferRelativeResize="0"/>
          <p:nvPr/>
        </p:nvPicPr>
        <p:blipFill rotWithShape="1">
          <a:blip r:embed="rId3">
            <a:alphaModFix/>
          </a:blip>
          <a:srcRect/>
          <a:stretch/>
        </p:blipFill>
        <p:spPr>
          <a:xfrm>
            <a:off x="1223963" y="2778076"/>
            <a:ext cx="4551584" cy="5661727"/>
          </a:xfrm>
          <a:prstGeom prst="rect">
            <a:avLst/>
          </a:prstGeom>
          <a:noFill/>
          <a:ln>
            <a:noFill/>
          </a:ln>
        </p:spPr>
      </p:pic>
      <p:sp>
        <p:nvSpPr>
          <p:cNvPr id="978" name="Google Shape;978;p33"/>
          <p:cNvSpPr txBox="1"/>
          <p:nvPr/>
        </p:nvSpPr>
        <p:spPr>
          <a:xfrm>
            <a:off x="2484000" y="8424090"/>
            <a:ext cx="3279800" cy="244491"/>
          </a:xfrm>
          <a:prstGeom prst="rect">
            <a:avLst/>
          </a:prstGeom>
          <a:noFill/>
          <a:ln>
            <a:noFill/>
          </a:ln>
        </p:spPr>
        <p:txBody>
          <a:bodyPr spcFirstLastPara="1" wrap="square" lIns="91425" tIns="45700" rIns="91425" bIns="45700" anchor="t" anchorCtr="0">
            <a:spAutoFit/>
          </a:bodyPr>
          <a:lstStyle/>
          <a:p>
            <a:pPr marL="0" marR="0" lvl="0" indent="0" algn="r" rtl="0">
              <a:lnSpc>
                <a:spcPct val="162500"/>
              </a:lnSpc>
              <a:spcBef>
                <a:spcPts val="0"/>
              </a:spcBef>
              <a:spcAft>
                <a:spcPts val="0"/>
              </a:spcAft>
              <a:buNone/>
            </a:pPr>
            <a:r>
              <a:rPr lang="pt-BR" sz="800" baseline="30000">
                <a:solidFill>
                  <a:schemeClr val="dk1"/>
                </a:solidFill>
                <a:latin typeface="Calibri"/>
                <a:ea typeface="Calibri"/>
                <a:cs typeface="Calibri"/>
                <a:sym typeface="Calibri"/>
              </a:rPr>
              <a:t>FONTE: Classificação Nacional de Atividades Econômicas  |  82.948 Empresas</a:t>
            </a:r>
            <a:endParaRPr sz="800">
              <a:solidFill>
                <a:schemeClr val="dk1"/>
              </a:solidFill>
              <a:latin typeface="Calibri"/>
              <a:ea typeface="Calibri"/>
              <a:cs typeface="Calibri"/>
              <a:sym typeface="Calibri"/>
            </a:endParaRPr>
          </a:p>
        </p:txBody>
      </p:sp>
      <p:pic>
        <p:nvPicPr>
          <p:cNvPr id="980" name="Google Shape;980;p33"/>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981" name="Google Shape;981;p3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 name="Google Shape;92;p1">
            <a:extLst>
              <a:ext uri="{FF2B5EF4-FFF2-40B4-BE49-F238E27FC236}">
                <a16:creationId xmlns:a16="http://schemas.microsoft.com/office/drawing/2014/main" id="{8B4AA079-8FED-4DA3-8FC1-8A39B91678FC}"/>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34</a:t>
            </a:fld>
            <a:endParaRPr/>
          </a:p>
        </p:txBody>
      </p:sp>
      <p:sp>
        <p:nvSpPr>
          <p:cNvPr id="987" name="Google Shape;987;p34"/>
          <p:cNvSpPr txBox="1"/>
          <p:nvPr/>
        </p:nvSpPr>
        <p:spPr>
          <a:xfrm>
            <a:off x="1165180" y="8318567"/>
            <a:ext cx="3279800" cy="244491"/>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chemeClr val="dk1"/>
                </a:solidFill>
                <a:latin typeface="Calibri"/>
                <a:ea typeface="Calibri"/>
                <a:cs typeface="Calibri"/>
                <a:sym typeface="Calibri"/>
              </a:rPr>
              <a:t>FONTE: Classificação Nacional de Atividades Econômicas  |  82.948 Empresas</a:t>
            </a:r>
            <a:endParaRPr sz="800">
              <a:solidFill>
                <a:schemeClr val="dk1"/>
              </a:solidFill>
              <a:latin typeface="Calibri"/>
              <a:ea typeface="Calibri"/>
              <a:cs typeface="Calibri"/>
              <a:sym typeface="Calibri"/>
            </a:endParaRPr>
          </a:p>
        </p:txBody>
      </p:sp>
      <p:pic>
        <p:nvPicPr>
          <p:cNvPr id="988" name="Google Shape;988;p34"/>
          <p:cNvPicPr preferRelativeResize="0"/>
          <p:nvPr/>
        </p:nvPicPr>
        <p:blipFill rotWithShape="1">
          <a:blip r:embed="rId3">
            <a:alphaModFix/>
          </a:blip>
          <a:srcRect/>
          <a:stretch/>
        </p:blipFill>
        <p:spPr>
          <a:xfrm>
            <a:off x="1223963" y="2311286"/>
            <a:ext cx="4545012" cy="3630273"/>
          </a:xfrm>
          <a:prstGeom prst="rect">
            <a:avLst/>
          </a:prstGeom>
          <a:noFill/>
          <a:ln>
            <a:noFill/>
          </a:ln>
        </p:spPr>
      </p:pic>
      <p:sp>
        <p:nvSpPr>
          <p:cNvPr id="989" name="Google Shape;989;p34"/>
          <p:cNvSpPr txBox="1"/>
          <p:nvPr/>
        </p:nvSpPr>
        <p:spPr>
          <a:xfrm>
            <a:off x="1223963" y="1381860"/>
            <a:ext cx="2700000" cy="2538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OPORTUNIDADE ALÉM DAS CAPITAIS</a:t>
            </a:r>
            <a:endParaRPr sz="1500"/>
          </a:p>
        </p:txBody>
      </p:sp>
      <p:sp>
        <p:nvSpPr>
          <p:cNvPr id="990" name="Google Shape;990;p34"/>
          <p:cNvSpPr txBox="1"/>
          <p:nvPr/>
        </p:nvSpPr>
        <p:spPr>
          <a:xfrm>
            <a:off x="1223963" y="1606183"/>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Por óbvio, o maior número de empresas está concentrado nas capitais e regiões metropolitanas. Contudo, podemos observar que existe uma fatia de mercado gigante longe dos grandes centros e que provavelmente pode ser alcançada mais facilmente, devido a menor concorrência.</a:t>
            </a:r>
            <a:endParaRPr sz="1200" dirty="0">
              <a:solidFill>
                <a:schemeClr val="dk1"/>
              </a:solidFill>
              <a:latin typeface="Calibri"/>
              <a:ea typeface="Calibri"/>
              <a:cs typeface="Calibri"/>
              <a:sym typeface="Calibri"/>
            </a:endParaRPr>
          </a:p>
        </p:txBody>
      </p:sp>
      <p:sp>
        <p:nvSpPr>
          <p:cNvPr id="991" name="Google Shape;991;p34"/>
          <p:cNvSpPr txBox="1"/>
          <p:nvPr/>
        </p:nvSpPr>
        <p:spPr>
          <a:xfrm>
            <a:off x="3614200" y="6156080"/>
            <a:ext cx="2014800" cy="5772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POSSIBILIDADE</a:t>
            </a:r>
            <a:endParaRPr sz="1500"/>
          </a:p>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DE CRESCIMENTO</a:t>
            </a:r>
            <a:endParaRPr sz="1500"/>
          </a:p>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NO NORTESTE</a:t>
            </a:r>
            <a:endParaRPr sz="1500"/>
          </a:p>
        </p:txBody>
      </p:sp>
      <p:sp>
        <p:nvSpPr>
          <p:cNvPr id="992" name="Google Shape;992;p34"/>
          <p:cNvSpPr txBox="1"/>
          <p:nvPr/>
        </p:nvSpPr>
        <p:spPr>
          <a:xfrm>
            <a:off x="3604138" y="6723870"/>
            <a:ext cx="20250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As regiões nordestinas também possuem um potencial gigante para explorar, com inúmeras empresas na região litorânea. Na teoria, como a maior parte dos anúncios é comumente direcionado para o eixo Rio/São Paulo, ao focar em outras localidades podemos aumentar nossa base de clientes consideravelmente a um custo de aquisição menor.</a:t>
            </a:r>
            <a:endParaRPr sz="1200">
              <a:solidFill>
                <a:schemeClr val="dk1"/>
              </a:solidFill>
              <a:latin typeface="Calibri"/>
              <a:ea typeface="Calibri"/>
              <a:cs typeface="Calibri"/>
              <a:sym typeface="Calibri"/>
            </a:endParaRPr>
          </a:p>
        </p:txBody>
      </p:sp>
      <p:pic>
        <p:nvPicPr>
          <p:cNvPr id="993" name="Google Shape;993;p34"/>
          <p:cNvPicPr preferRelativeResize="0"/>
          <p:nvPr/>
        </p:nvPicPr>
        <p:blipFill rotWithShape="1">
          <a:blip r:embed="rId4">
            <a:alphaModFix/>
          </a:blip>
          <a:srcRect/>
          <a:stretch/>
        </p:blipFill>
        <p:spPr>
          <a:xfrm>
            <a:off x="1245136" y="6166558"/>
            <a:ext cx="2183864" cy="2137275"/>
          </a:xfrm>
          <a:prstGeom prst="rect">
            <a:avLst/>
          </a:prstGeom>
          <a:noFill/>
          <a:ln>
            <a:noFill/>
          </a:ln>
        </p:spPr>
      </p:pic>
      <p:pic>
        <p:nvPicPr>
          <p:cNvPr id="995" name="Google Shape;995;p34"/>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996" name="Google Shape;996;p3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3" name="Google Shape;92;p1">
            <a:extLst>
              <a:ext uri="{FF2B5EF4-FFF2-40B4-BE49-F238E27FC236}">
                <a16:creationId xmlns:a16="http://schemas.microsoft.com/office/drawing/2014/main" id="{DC4B2776-FA83-494B-B987-C7CB865F779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3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35</a:t>
            </a:fld>
            <a:endParaRPr/>
          </a:p>
        </p:txBody>
      </p:sp>
      <p:sp>
        <p:nvSpPr>
          <p:cNvPr id="1002" name="Google Shape;1002;p35"/>
          <p:cNvSpPr txBox="1"/>
          <p:nvPr/>
        </p:nvSpPr>
        <p:spPr>
          <a:xfrm>
            <a:off x="1223963" y="2241807"/>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Quando comparamos o mapa de distribuição de agências no Brasil com o atual mapa de clientes do Reportei, confirmamos conforme o esperado, que o maior número de vendas se encontra nas capitais e regiões metropolitanas, mas também percebemos que a região do Rio Grande do Sul e do Nordeste do país ainda são pouco exploradas, apesar de possuírem enorme potencial comprador.</a:t>
            </a:r>
            <a:endParaRPr sz="1200" dirty="0">
              <a:solidFill>
                <a:schemeClr val="dk1"/>
              </a:solidFill>
              <a:latin typeface="Calibri"/>
              <a:ea typeface="Calibri"/>
              <a:cs typeface="Calibri"/>
              <a:sym typeface="Calibri"/>
            </a:endParaRPr>
          </a:p>
        </p:txBody>
      </p:sp>
      <p:sp>
        <p:nvSpPr>
          <p:cNvPr id="1003" name="Google Shape;1003;p35"/>
          <p:cNvSpPr txBox="1"/>
          <p:nvPr/>
        </p:nvSpPr>
        <p:spPr>
          <a:xfrm>
            <a:off x="1223962" y="7161541"/>
            <a:ext cx="45447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Embora esta análise de mercado potencial não defina por si só o rumo das estratégias de distribuição de investimento em anúncios, ela pode servir de base para que efetuemos testes no futuro, a fim de comprovar (ou descartar) algumas destas hipóteses.</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Além disso, saber como as agências estão espalhadas pelo Brasil facilita a tomada de decisão em eventuais cursos e eventos presenciais, mídias offline, patrocínios e até mesmo a escolha de influenciadores que possam se comunicar melhor com públicos de determinadas localidades.</a:t>
            </a:r>
            <a:endParaRPr sz="1200">
              <a:solidFill>
                <a:schemeClr val="dk1"/>
              </a:solidFill>
              <a:latin typeface="Calibri"/>
              <a:ea typeface="Calibri"/>
              <a:cs typeface="Calibri"/>
              <a:sym typeface="Calibri"/>
            </a:endParaRPr>
          </a:p>
        </p:txBody>
      </p:sp>
      <p:sp>
        <p:nvSpPr>
          <p:cNvPr id="1004" name="Google Shape;1004;p35"/>
          <p:cNvSpPr txBox="1"/>
          <p:nvPr/>
        </p:nvSpPr>
        <p:spPr>
          <a:xfrm>
            <a:off x="1223964" y="1578000"/>
            <a:ext cx="2728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 NOSSOS CLIENTES,</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ONDE ESTÃO?</a:t>
            </a:r>
            <a:endParaRPr/>
          </a:p>
        </p:txBody>
      </p:sp>
      <p:pic>
        <p:nvPicPr>
          <p:cNvPr id="1007" name="Google Shape;1007;p35"/>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008" name="Google Shape;1008;p35"/>
          <p:cNvSpPr txBox="1"/>
          <p:nvPr/>
        </p:nvSpPr>
        <p:spPr>
          <a:xfrm>
            <a:off x="1228162" y="9361493"/>
            <a:ext cx="4540813" cy="1958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 name="Google Shape;92;p1">
            <a:extLst>
              <a:ext uri="{FF2B5EF4-FFF2-40B4-BE49-F238E27FC236}">
                <a16:creationId xmlns:a16="http://schemas.microsoft.com/office/drawing/2014/main" id="{B421B2B8-55C5-43DD-AF0F-2C907720754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36"/>
          <p:cNvPicPr preferRelativeResize="0"/>
          <p:nvPr/>
        </p:nvPicPr>
        <p:blipFill rotWithShape="1">
          <a:blip r:embed="rId3">
            <a:alphaModFix/>
          </a:blip>
          <a:srcRect/>
          <a:stretch/>
        </p:blipFill>
        <p:spPr>
          <a:xfrm>
            <a:off x="3022899" y="3333000"/>
            <a:ext cx="961404" cy="961404"/>
          </a:xfrm>
          <a:prstGeom prst="rect">
            <a:avLst/>
          </a:prstGeom>
          <a:noFill/>
          <a:ln>
            <a:noFill/>
          </a:ln>
        </p:spPr>
      </p:pic>
      <p:sp>
        <p:nvSpPr>
          <p:cNvPr id="1014" name="Google Shape;1014;p3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36</a:t>
            </a:fld>
            <a:endParaRPr/>
          </a:p>
        </p:txBody>
      </p:sp>
      <p:sp>
        <p:nvSpPr>
          <p:cNvPr id="1015" name="Google Shape;1015;p36"/>
          <p:cNvSpPr txBox="1"/>
          <p:nvPr/>
        </p:nvSpPr>
        <p:spPr>
          <a:xfrm>
            <a:off x="1770563" y="4343702"/>
            <a:ext cx="346607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A CONCORRÊNCIA</a:t>
            </a:r>
            <a:endParaRPr/>
          </a:p>
        </p:txBody>
      </p:sp>
      <p:sp>
        <p:nvSpPr>
          <p:cNvPr id="1016" name="Google Shape;1016;p36"/>
          <p:cNvSpPr txBox="1"/>
          <p:nvPr/>
        </p:nvSpPr>
        <p:spPr>
          <a:xfrm>
            <a:off x="2636190" y="8266550"/>
            <a:ext cx="1734822" cy="400069"/>
          </a:xfrm>
          <a:prstGeom prst="rect">
            <a:avLst/>
          </a:prstGeom>
          <a:noFill/>
          <a:ln>
            <a:noFill/>
          </a:ln>
        </p:spPr>
        <p:txBody>
          <a:bodyPr spcFirstLastPara="1" wrap="square" lIns="91425" tIns="45700" rIns="91425" bIns="45700" anchor="t" anchorCtr="0">
            <a:spAutoFit/>
          </a:bodyPr>
          <a:lstStyle/>
          <a:p>
            <a:pPr marL="0" marR="0" lvl="0" indent="0" algn="ctr" rtl="0">
              <a:lnSpc>
                <a:spcPts val="1200"/>
              </a:lnSpc>
              <a:spcBef>
                <a:spcPts val="0"/>
              </a:spcBef>
              <a:spcAft>
                <a:spcPts val="0"/>
              </a:spcAft>
              <a:buNone/>
            </a:pPr>
            <a:r>
              <a:rPr lang="pt-BR" sz="1100" baseline="30000" dirty="0">
                <a:solidFill>
                  <a:schemeClr val="dk1"/>
                </a:solidFill>
                <a:latin typeface="Calibri"/>
                <a:ea typeface="Calibri"/>
                <a:cs typeface="Calibri"/>
                <a:sym typeface="Calibri"/>
              </a:rPr>
              <a:t>Escaneie o </a:t>
            </a:r>
            <a:r>
              <a:rPr lang="pt-BR" sz="1100" baseline="30000" dirty="0" err="1">
                <a:solidFill>
                  <a:schemeClr val="dk1"/>
                </a:solidFill>
                <a:latin typeface="Calibri"/>
                <a:ea typeface="Calibri"/>
                <a:cs typeface="Calibri"/>
                <a:sym typeface="Calibri"/>
              </a:rPr>
              <a:t>QRCode</a:t>
            </a:r>
            <a:r>
              <a:rPr lang="pt-BR" sz="1100" baseline="30000" dirty="0">
                <a:solidFill>
                  <a:schemeClr val="dk1"/>
                </a:solidFill>
                <a:latin typeface="Calibri"/>
                <a:ea typeface="Calibri"/>
                <a:cs typeface="Calibri"/>
                <a:sym typeface="Calibri"/>
              </a:rPr>
              <a:t> para ver vídeos explicativos sobre este capítulo.</a:t>
            </a:r>
            <a:endParaRPr sz="1100" dirty="0">
              <a:solidFill>
                <a:schemeClr val="dk1"/>
              </a:solidFill>
              <a:latin typeface="Calibri"/>
              <a:ea typeface="Calibri"/>
              <a:cs typeface="Calibri"/>
              <a:sym typeface="Calibri"/>
            </a:endParaRPr>
          </a:p>
        </p:txBody>
      </p:sp>
      <p:sp>
        <p:nvSpPr>
          <p:cNvPr id="1017" name="Google Shape;1017;p36"/>
          <p:cNvSpPr txBox="1"/>
          <p:nvPr/>
        </p:nvSpPr>
        <p:spPr>
          <a:xfrm>
            <a:off x="1952005" y="4810112"/>
            <a:ext cx="310319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dirty="0">
                <a:solidFill>
                  <a:schemeClr val="dk1"/>
                </a:solidFill>
                <a:latin typeface="Open Sans SemiBold"/>
                <a:ea typeface="Open Sans SemiBold"/>
                <a:cs typeface="Open Sans SemiBold"/>
                <a:sym typeface="Open Sans SemiBold"/>
              </a:rPr>
              <a:t>PORQUE SEM ELES NÃO TERIA GRAÇA</a:t>
            </a:r>
            <a:endParaRPr spc="300" dirty="0"/>
          </a:p>
        </p:txBody>
      </p:sp>
      <p:pic>
        <p:nvPicPr>
          <p:cNvPr id="1018" name="Google Shape;1018;p36"/>
          <p:cNvPicPr preferRelativeResize="0"/>
          <p:nvPr/>
        </p:nvPicPr>
        <p:blipFill rotWithShape="1">
          <a:blip r:embed="rId4">
            <a:alphaModFix/>
          </a:blip>
          <a:srcRect/>
          <a:stretch/>
        </p:blipFill>
        <p:spPr>
          <a:xfrm>
            <a:off x="3022512" y="7266272"/>
            <a:ext cx="962178" cy="962178"/>
          </a:xfrm>
          <a:prstGeom prst="rect">
            <a:avLst/>
          </a:prstGeom>
          <a:noFill/>
          <a:ln>
            <a:noFill/>
          </a:ln>
        </p:spPr>
      </p:pic>
      <p:pic>
        <p:nvPicPr>
          <p:cNvPr id="1020" name="Google Shape;1020;p36"/>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021" name="Google Shape;1021;p3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9D866575-4B9D-4CA0-98EE-A6FCF1A6DAE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37"/>
          <p:cNvSpPr/>
          <p:nvPr/>
        </p:nvSpPr>
        <p:spPr>
          <a:xfrm>
            <a:off x="1213175" y="3354003"/>
            <a:ext cx="4565400" cy="199375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7" name="Google Shape;1027;p37"/>
          <p:cNvSpPr/>
          <p:nvPr/>
        </p:nvSpPr>
        <p:spPr>
          <a:xfrm>
            <a:off x="1463725" y="3241317"/>
            <a:ext cx="264900" cy="12060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8" name="Google Shape;1028;p3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37</a:t>
            </a:fld>
            <a:endParaRPr/>
          </a:p>
        </p:txBody>
      </p:sp>
      <p:sp>
        <p:nvSpPr>
          <p:cNvPr id="1029" name="Google Shape;1029;p37"/>
          <p:cNvSpPr txBox="1"/>
          <p:nvPr/>
        </p:nvSpPr>
        <p:spPr>
          <a:xfrm>
            <a:off x="1222178" y="1241797"/>
            <a:ext cx="2072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ANÁLISE DE CONCORRÊNCIA</a:t>
            </a:r>
            <a:endParaRPr/>
          </a:p>
        </p:txBody>
      </p:sp>
      <p:sp>
        <p:nvSpPr>
          <p:cNvPr id="1030" name="Google Shape;1030;p37"/>
          <p:cNvSpPr txBox="1"/>
          <p:nvPr/>
        </p:nvSpPr>
        <p:spPr>
          <a:xfrm>
            <a:off x="1223962" y="1947112"/>
            <a:ext cx="45450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concorrência pode ser definida como o conjunto de empresas que formam um setor. Logo, todos os players de uma indústria concorrem entre si de maneira mais ou menos direta. O estudo da concorrência é indispensável em um plano de marketing, pois não basta apenas conhecer bem o mercado e a empresa-objeto. É necessário, também, compreender os pontos fortes e os pontos fracos dos opositores, bem como suas propostas de valor ao mercado. Há uma série de itens que integram a análise da e estruturá-los de modo a formar, de fato, um diagnóstico que permita qualidade na tomada de decisão.</a:t>
            </a:r>
            <a:endParaRPr sz="1200" dirty="0">
              <a:solidFill>
                <a:schemeClr val="dk1"/>
              </a:solidFill>
              <a:latin typeface="Calibri"/>
              <a:ea typeface="Calibri"/>
              <a:cs typeface="Calibri"/>
              <a:sym typeface="Calibri"/>
            </a:endParaRPr>
          </a:p>
        </p:txBody>
      </p:sp>
      <p:sp>
        <p:nvSpPr>
          <p:cNvPr id="1031" name="Google Shape;1031;p37"/>
          <p:cNvSpPr txBox="1"/>
          <p:nvPr/>
        </p:nvSpPr>
        <p:spPr>
          <a:xfrm>
            <a:off x="1418095" y="3654705"/>
            <a:ext cx="2735100" cy="2925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QUEM VAMOS ANALISAR?</a:t>
            </a:r>
            <a:endParaRPr/>
          </a:p>
        </p:txBody>
      </p:sp>
      <p:sp>
        <p:nvSpPr>
          <p:cNvPr id="1032" name="Google Shape;1032;p37"/>
          <p:cNvSpPr txBox="1"/>
          <p:nvPr/>
        </p:nvSpPr>
        <p:spPr>
          <a:xfrm>
            <a:off x="1418095" y="3855079"/>
            <a:ext cx="41418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Em tese, esta seria uma pergunta bastante simples de ser respondida.  Mas no caso do Reportei, onde a saída desenhada para a análise de dados é diferente a ponto de permitir centenas (ou até milhares) de players e “pseudo soluções” diferentes, se faz necessário uma certa limitação, onde vamos focar principalmente nas soluções que são relevantes para o mercado, concorrem diretamente conosco ou podem servir de referência para alguma melhoria em nosso produto/comunicação. Para tanto, dividimos nosso benchmark em três segmentos:</a:t>
            </a:r>
            <a:endParaRPr sz="1200">
              <a:solidFill>
                <a:schemeClr val="dk1"/>
              </a:solidFill>
              <a:latin typeface="Calibri"/>
              <a:ea typeface="Calibri"/>
              <a:cs typeface="Calibri"/>
              <a:sym typeface="Calibri"/>
            </a:endParaRPr>
          </a:p>
        </p:txBody>
      </p:sp>
      <p:sp>
        <p:nvSpPr>
          <p:cNvPr id="1033" name="Google Shape;1033;p37"/>
          <p:cNvSpPr txBox="1"/>
          <p:nvPr/>
        </p:nvSpPr>
        <p:spPr>
          <a:xfrm>
            <a:off x="1195733" y="6082156"/>
            <a:ext cx="12963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CONCORRENTES</a:t>
            </a:r>
            <a:endParaRPr/>
          </a:p>
          <a:p>
            <a:pPr marL="0" marR="0" lvl="0" indent="0" algn="ctr"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DIRETOS</a:t>
            </a:r>
            <a:endParaRPr/>
          </a:p>
        </p:txBody>
      </p:sp>
      <p:sp>
        <p:nvSpPr>
          <p:cNvPr id="1034" name="Google Shape;1034;p37"/>
          <p:cNvSpPr txBox="1"/>
          <p:nvPr/>
        </p:nvSpPr>
        <p:spPr>
          <a:xfrm>
            <a:off x="1179000" y="6497141"/>
            <a:ext cx="1313100" cy="1349047"/>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São aqueles que vendem a mesma linha de produtos para um mesmo público alvo, com uma mesma faixa de preço em um mesmo tipo de ponto de venda.</a:t>
            </a:r>
            <a:endParaRPr sz="1200">
              <a:solidFill>
                <a:schemeClr val="dk1"/>
              </a:solidFill>
              <a:latin typeface="Calibri"/>
              <a:ea typeface="Calibri"/>
              <a:cs typeface="Calibri"/>
              <a:sym typeface="Calibri"/>
            </a:endParaRPr>
          </a:p>
        </p:txBody>
      </p:sp>
      <p:sp>
        <p:nvSpPr>
          <p:cNvPr id="1035" name="Google Shape;1035;p37"/>
          <p:cNvSpPr txBox="1"/>
          <p:nvPr/>
        </p:nvSpPr>
        <p:spPr>
          <a:xfrm>
            <a:off x="2838139" y="6497141"/>
            <a:ext cx="1314900" cy="1349047"/>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São aqueles que não trabalham diretamente na mesma linha de produtos, mas que atingem o público alvo com uma estratégia de “substituição” da solução.</a:t>
            </a:r>
            <a:endParaRPr sz="1200">
              <a:solidFill>
                <a:schemeClr val="dk1"/>
              </a:solidFill>
              <a:latin typeface="Calibri"/>
              <a:ea typeface="Calibri"/>
              <a:cs typeface="Calibri"/>
              <a:sym typeface="Calibri"/>
            </a:endParaRPr>
          </a:p>
        </p:txBody>
      </p:sp>
      <p:sp>
        <p:nvSpPr>
          <p:cNvPr id="1036" name="Google Shape;1036;p37"/>
          <p:cNvSpPr txBox="1"/>
          <p:nvPr/>
        </p:nvSpPr>
        <p:spPr>
          <a:xfrm>
            <a:off x="4464025" y="6333920"/>
            <a:ext cx="1350000" cy="1708120"/>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Não concorrem nem direta nem indiretamente com a nossa solução, mas possuem elementos interessantes na comunicação ou no produto que vale a pena ser observado e analisado por nós.</a:t>
            </a:r>
            <a:endParaRPr sz="1200">
              <a:solidFill>
                <a:schemeClr val="dk1"/>
              </a:solidFill>
              <a:latin typeface="Calibri"/>
              <a:ea typeface="Calibri"/>
              <a:cs typeface="Calibri"/>
              <a:sym typeface="Calibri"/>
            </a:endParaRPr>
          </a:p>
        </p:txBody>
      </p:sp>
      <p:sp>
        <p:nvSpPr>
          <p:cNvPr id="1037" name="Google Shape;1037;p37"/>
          <p:cNvSpPr txBox="1"/>
          <p:nvPr/>
        </p:nvSpPr>
        <p:spPr>
          <a:xfrm>
            <a:off x="2847397" y="6082156"/>
            <a:ext cx="12963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CONCORRENTES</a:t>
            </a:r>
            <a:endParaRPr/>
          </a:p>
          <a:p>
            <a:pPr marL="0" marR="0" lvl="0" indent="0" algn="ctr"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INDIRETOS</a:t>
            </a:r>
            <a:endParaRPr/>
          </a:p>
        </p:txBody>
      </p:sp>
      <p:sp>
        <p:nvSpPr>
          <p:cNvPr id="1038" name="Google Shape;1038;p37"/>
          <p:cNvSpPr txBox="1"/>
          <p:nvPr/>
        </p:nvSpPr>
        <p:spPr>
          <a:xfrm>
            <a:off x="4518283" y="6085413"/>
            <a:ext cx="12414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REFERÊNCIAS</a:t>
            </a:r>
            <a:endParaRPr/>
          </a:p>
        </p:txBody>
      </p:sp>
      <p:cxnSp>
        <p:nvCxnSpPr>
          <p:cNvPr id="1039" name="Google Shape;1039;p37"/>
          <p:cNvCxnSpPr>
            <a:cxnSpLocks/>
          </p:cNvCxnSpPr>
          <p:nvPr/>
        </p:nvCxnSpPr>
        <p:spPr>
          <a:xfrm flipV="1">
            <a:off x="2709000" y="5621024"/>
            <a:ext cx="0" cy="2355071"/>
          </a:xfrm>
          <a:prstGeom prst="straightConnector1">
            <a:avLst/>
          </a:prstGeom>
          <a:noFill/>
          <a:ln w="9525" cap="flat" cmpd="sng">
            <a:solidFill>
              <a:schemeClr val="bg1">
                <a:lumMod val="95000"/>
              </a:schemeClr>
            </a:solidFill>
            <a:prstDash val="solid"/>
            <a:miter lim="800000"/>
            <a:headEnd type="none" w="sm" len="sm"/>
            <a:tailEnd type="none" w="sm" len="sm"/>
          </a:ln>
        </p:spPr>
      </p:cxnSp>
      <p:cxnSp>
        <p:nvCxnSpPr>
          <p:cNvPr id="1040" name="Google Shape;1040;p37"/>
          <p:cNvCxnSpPr>
            <a:cxnSpLocks/>
          </p:cNvCxnSpPr>
          <p:nvPr/>
        </p:nvCxnSpPr>
        <p:spPr>
          <a:xfrm flipV="1">
            <a:off x="4284000" y="5621024"/>
            <a:ext cx="0" cy="2355071"/>
          </a:xfrm>
          <a:prstGeom prst="straightConnector1">
            <a:avLst/>
          </a:prstGeom>
          <a:noFill/>
          <a:ln w="9525" cap="flat" cmpd="sng">
            <a:solidFill>
              <a:schemeClr val="bg1">
                <a:lumMod val="95000"/>
              </a:schemeClr>
            </a:solidFill>
            <a:prstDash val="solid"/>
            <a:miter lim="800000"/>
            <a:headEnd type="none" w="sm" len="sm"/>
            <a:tailEnd type="none" w="sm" len="sm"/>
          </a:ln>
        </p:spPr>
      </p:cxnSp>
      <p:cxnSp>
        <p:nvCxnSpPr>
          <p:cNvPr id="1041" name="Google Shape;1041;p37"/>
          <p:cNvCxnSpPr/>
          <p:nvPr/>
        </p:nvCxnSpPr>
        <p:spPr>
          <a:xfrm>
            <a:off x="1114122" y="8449797"/>
            <a:ext cx="4725900" cy="0"/>
          </a:xfrm>
          <a:prstGeom prst="straightConnector1">
            <a:avLst/>
          </a:prstGeom>
          <a:noFill/>
          <a:ln w="9525" cap="flat" cmpd="sng">
            <a:solidFill>
              <a:srgbClr val="BFBFBF"/>
            </a:solidFill>
            <a:prstDash val="solid"/>
            <a:miter lim="800000"/>
            <a:headEnd type="stealth" w="med" len="med"/>
            <a:tailEnd type="stealth" w="med" len="med"/>
          </a:ln>
        </p:spPr>
      </p:cxnSp>
      <p:pic>
        <p:nvPicPr>
          <p:cNvPr id="1042" name="Google Shape;1042;p37"/>
          <p:cNvPicPr preferRelativeResize="0"/>
          <p:nvPr/>
        </p:nvPicPr>
        <p:blipFill rotWithShape="1">
          <a:blip r:embed="rId3">
            <a:alphaModFix/>
          </a:blip>
          <a:srcRect/>
          <a:stretch/>
        </p:blipFill>
        <p:spPr>
          <a:xfrm>
            <a:off x="1741083" y="5748431"/>
            <a:ext cx="235648" cy="235648"/>
          </a:xfrm>
          <a:prstGeom prst="rect">
            <a:avLst/>
          </a:prstGeom>
          <a:noFill/>
          <a:ln>
            <a:noFill/>
          </a:ln>
        </p:spPr>
      </p:pic>
      <p:pic>
        <p:nvPicPr>
          <p:cNvPr id="1043" name="Google Shape;1043;p37"/>
          <p:cNvPicPr preferRelativeResize="0"/>
          <p:nvPr/>
        </p:nvPicPr>
        <p:blipFill rotWithShape="1">
          <a:blip r:embed="rId4">
            <a:alphaModFix/>
          </a:blip>
          <a:srcRect/>
          <a:stretch/>
        </p:blipFill>
        <p:spPr>
          <a:xfrm>
            <a:off x="3359300" y="5741958"/>
            <a:ext cx="235648" cy="235648"/>
          </a:xfrm>
          <a:prstGeom prst="rect">
            <a:avLst/>
          </a:prstGeom>
          <a:noFill/>
          <a:ln>
            <a:noFill/>
          </a:ln>
        </p:spPr>
      </p:pic>
      <p:pic>
        <p:nvPicPr>
          <p:cNvPr id="1044" name="Google Shape;1044;p37"/>
          <p:cNvPicPr preferRelativeResize="0"/>
          <p:nvPr/>
        </p:nvPicPr>
        <p:blipFill rotWithShape="1">
          <a:blip r:embed="rId5">
            <a:alphaModFix/>
          </a:blip>
          <a:srcRect/>
          <a:stretch/>
        </p:blipFill>
        <p:spPr>
          <a:xfrm>
            <a:off x="5028272" y="5755514"/>
            <a:ext cx="221481" cy="221481"/>
          </a:xfrm>
          <a:prstGeom prst="rect">
            <a:avLst/>
          </a:prstGeom>
          <a:noFill/>
          <a:ln>
            <a:noFill/>
          </a:ln>
        </p:spPr>
      </p:pic>
      <p:pic>
        <p:nvPicPr>
          <p:cNvPr id="1046" name="Google Shape;1046;p37"/>
          <p:cNvPicPr preferRelativeResize="0"/>
          <p:nvPr/>
        </p:nvPicPr>
        <p:blipFill rotWithShape="1">
          <a:blip r:embed="rId6">
            <a:alphaModFix/>
          </a:blip>
          <a:srcRect/>
          <a:stretch/>
        </p:blipFill>
        <p:spPr>
          <a:xfrm>
            <a:off x="3141187" y="9243905"/>
            <a:ext cx="714763" cy="134018"/>
          </a:xfrm>
          <a:prstGeom prst="rect">
            <a:avLst/>
          </a:prstGeom>
          <a:noFill/>
          <a:ln>
            <a:noFill/>
          </a:ln>
        </p:spPr>
      </p:pic>
      <p:sp>
        <p:nvSpPr>
          <p:cNvPr id="1047" name="Google Shape;1047;p3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48" name="Google Shape;1048;p37"/>
          <p:cNvSpPr txBox="1"/>
          <p:nvPr/>
        </p:nvSpPr>
        <p:spPr>
          <a:xfrm>
            <a:off x="1365250" y="8303559"/>
            <a:ext cx="799500" cy="292500"/>
          </a:xfrm>
          <a:prstGeom prst="rect">
            <a:avLst/>
          </a:prstGeom>
          <a:solidFill>
            <a:schemeClr val="lt1"/>
          </a:solidFill>
          <a:ln w="9525" cap="flat" cmpd="sng">
            <a:solidFill>
              <a:srgbClr val="CACA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pt-BR" sz="700">
                <a:solidFill>
                  <a:srgbClr val="CACACA"/>
                </a:solidFill>
                <a:latin typeface="Calibri"/>
                <a:ea typeface="Calibri"/>
                <a:cs typeface="Calibri"/>
                <a:sym typeface="Calibri"/>
              </a:rPr>
              <a:t>PREOCUPA MAIS</a:t>
            </a:r>
            <a:endParaRPr sz="700">
              <a:solidFill>
                <a:srgbClr val="CACACA"/>
              </a:solidFill>
              <a:latin typeface="Calibri"/>
              <a:ea typeface="Calibri"/>
              <a:cs typeface="Calibri"/>
              <a:sym typeface="Calibri"/>
            </a:endParaRPr>
          </a:p>
        </p:txBody>
      </p:sp>
      <p:sp>
        <p:nvSpPr>
          <p:cNvPr id="1049" name="Google Shape;1049;p37"/>
          <p:cNvSpPr txBox="1"/>
          <p:nvPr/>
        </p:nvSpPr>
        <p:spPr>
          <a:xfrm>
            <a:off x="4727575" y="8311034"/>
            <a:ext cx="886800" cy="292500"/>
          </a:xfrm>
          <a:prstGeom prst="rect">
            <a:avLst/>
          </a:prstGeom>
          <a:solidFill>
            <a:schemeClr val="lt1"/>
          </a:solidFill>
          <a:ln w="9525" cap="flat" cmpd="sng">
            <a:solidFill>
              <a:srgbClr val="CACAC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pt-BR" sz="700">
                <a:solidFill>
                  <a:srgbClr val="CACACA"/>
                </a:solidFill>
                <a:latin typeface="Calibri"/>
                <a:ea typeface="Calibri"/>
                <a:cs typeface="Calibri"/>
                <a:sym typeface="Calibri"/>
              </a:rPr>
              <a:t>PREOCUPA MENOS</a:t>
            </a:r>
            <a:endParaRPr sz="700">
              <a:solidFill>
                <a:srgbClr val="CACACA"/>
              </a:solidFill>
              <a:latin typeface="Calibri"/>
              <a:ea typeface="Calibri"/>
              <a:cs typeface="Calibri"/>
              <a:sym typeface="Calibri"/>
            </a:endParaRPr>
          </a:p>
        </p:txBody>
      </p:sp>
      <p:sp>
        <p:nvSpPr>
          <p:cNvPr id="29" name="Google Shape;92;p1">
            <a:extLst>
              <a:ext uri="{FF2B5EF4-FFF2-40B4-BE49-F238E27FC236}">
                <a16:creationId xmlns:a16="http://schemas.microsoft.com/office/drawing/2014/main" id="{CEAFEB1A-E5AA-4476-A97C-B039A84ADB1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38"/>
          <p:cNvSpPr txBox="1">
            <a:spLocks noGrp="1"/>
          </p:cNvSpPr>
          <p:nvPr>
            <p:ph type="sldNum" idx="12"/>
          </p:nvPr>
        </p:nvSpPr>
        <p:spPr>
          <a:xfrm>
            <a:off x="4843463" y="9181397"/>
            <a:ext cx="1543200" cy="52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38</a:t>
            </a:fld>
            <a:endParaRPr/>
          </a:p>
        </p:txBody>
      </p:sp>
      <p:sp>
        <p:nvSpPr>
          <p:cNvPr id="1055" name="Google Shape;1055;p38"/>
          <p:cNvSpPr txBox="1"/>
          <p:nvPr/>
        </p:nvSpPr>
        <p:spPr>
          <a:xfrm>
            <a:off x="1224563" y="878517"/>
            <a:ext cx="213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BENCHMARKING</a:t>
            </a:r>
            <a:endParaRPr/>
          </a:p>
        </p:txBody>
      </p:sp>
      <p:sp>
        <p:nvSpPr>
          <p:cNvPr id="1056" name="Google Shape;1056;p38"/>
          <p:cNvSpPr txBox="1"/>
          <p:nvPr/>
        </p:nvSpPr>
        <p:spPr>
          <a:xfrm>
            <a:off x="1223962" y="1258209"/>
            <a:ext cx="45450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Benchmarking é um processo de comparação de produtos, serviços e práticas empresariais, e é um importante instrumento de gestão estratégica. Em geral, o benchmarking é realizado através de pesquisas e visa comparar o posicionamento de empresas, sejam elas concorrentes ou não. Neste planejamento de marketing, o </a:t>
            </a:r>
            <a:r>
              <a:rPr lang="pt-BR" sz="1200" b="1" i="1" baseline="30000" dirty="0" err="1">
                <a:solidFill>
                  <a:schemeClr val="dk1"/>
                </a:solidFill>
                <a:latin typeface="Calibri"/>
                <a:ea typeface="Calibri"/>
                <a:cs typeface="Calibri"/>
                <a:sym typeface="Calibri"/>
              </a:rPr>
              <a:t>Bechmarking</a:t>
            </a:r>
            <a:r>
              <a:rPr lang="pt-BR" sz="1200" baseline="30000" dirty="0">
                <a:solidFill>
                  <a:schemeClr val="dk1"/>
                </a:solidFill>
                <a:latin typeface="Calibri"/>
                <a:ea typeface="Calibri"/>
                <a:cs typeface="Calibri"/>
                <a:sym typeface="Calibri"/>
              </a:rPr>
              <a:t> tem o objetivo de nos mostrar uma visão geral de como outras empresas se posicionam no nosso mercado, se tornando um grande aliado para vencermos a concorrência e nos posicionarmos mais assertivamente no mercado.</a:t>
            </a:r>
            <a:endParaRPr sz="1200" dirty="0">
              <a:solidFill>
                <a:schemeClr val="dk1"/>
              </a:solidFill>
              <a:latin typeface="Calibri"/>
              <a:ea typeface="Calibri"/>
              <a:cs typeface="Calibri"/>
              <a:sym typeface="Calibri"/>
            </a:endParaRPr>
          </a:p>
        </p:txBody>
      </p:sp>
      <p:sp>
        <p:nvSpPr>
          <p:cNvPr id="1057" name="Google Shape;1057;p38"/>
          <p:cNvSpPr/>
          <p:nvPr/>
        </p:nvSpPr>
        <p:spPr>
          <a:xfrm>
            <a:off x="1335862" y="3656638"/>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8" name="Google Shape;1058;p38"/>
          <p:cNvSpPr/>
          <p:nvPr/>
        </p:nvSpPr>
        <p:spPr>
          <a:xfrm>
            <a:off x="1314000" y="2520630"/>
            <a:ext cx="1419300" cy="1075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9" name="Google Shape;1059;p38"/>
          <p:cNvSpPr txBox="1"/>
          <p:nvPr/>
        </p:nvSpPr>
        <p:spPr>
          <a:xfrm>
            <a:off x="2789774" y="2520642"/>
            <a:ext cx="15432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1</a:t>
            </a:r>
            <a:endParaRPr/>
          </a:p>
        </p:txBody>
      </p:sp>
      <p:sp>
        <p:nvSpPr>
          <p:cNvPr id="1060" name="Google Shape;1060;p38"/>
          <p:cNvSpPr txBox="1"/>
          <p:nvPr/>
        </p:nvSpPr>
        <p:spPr>
          <a:xfrm>
            <a:off x="2799000" y="2788033"/>
            <a:ext cx="2970000" cy="1502935"/>
          </a:xfrm>
          <a:prstGeom prst="rect">
            <a:avLst/>
          </a:prstGeom>
          <a:noFill/>
          <a:ln>
            <a:noFill/>
          </a:ln>
        </p:spPr>
        <p:txBody>
          <a:bodyPr spcFirstLastPara="1" wrap="square" lIns="91425" tIns="45700" rIns="91425" bIns="45700" anchor="t" anchorCtr="0">
            <a:spAutoFit/>
          </a:bodyPr>
          <a:lstStyle/>
          <a:p>
            <a:pPr marL="0" marR="0" lvl="0" indent="0" algn="just" rtl="0">
              <a:lnSpc>
                <a:spcPts val="1100"/>
              </a:lnSpc>
              <a:spcBef>
                <a:spcPts val="0"/>
              </a:spcBef>
              <a:spcAft>
                <a:spcPts val="0"/>
              </a:spcAft>
              <a:buNone/>
            </a:pPr>
            <a:r>
              <a:rPr lang="pt-BR" sz="1200" baseline="30000">
                <a:solidFill>
                  <a:schemeClr val="dk1"/>
                </a:solidFill>
                <a:latin typeface="Calibri"/>
                <a:ea typeface="Calibri"/>
                <a:cs typeface="Calibri"/>
                <a:sym typeface="Calibri"/>
              </a:rPr>
              <a:t>Provavelmente o maior concorrente nacional do Reportei (disputa liderança de mercado). Após a aquisição pela mLabs eles ganharam tração, permitindo que alcancem um número maior de usuários em um curso espaço de tempo.</a:t>
            </a:r>
            <a:endParaRPr sz="1200"/>
          </a:p>
          <a:p>
            <a:pPr marL="0" marR="0" lvl="0" indent="0" algn="just" rtl="0">
              <a:lnSpc>
                <a:spcPts val="11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b="1" u="sng" baseline="30000">
                <a:solidFill>
                  <a:srgbClr val="00B050"/>
                </a:solidFill>
                <a:latin typeface="Calibri"/>
                <a:ea typeface="Calibri"/>
                <a:cs typeface="Calibri"/>
                <a:sym typeface="Calibri"/>
              </a:rPr>
              <a:t>Pontos fortes:</a:t>
            </a:r>
            <a:endParaRPr sz="1200"/>
          </a:p>
          <a:p>
            <a:pPr marL="0" marR="0" lvl="0" indent="0" algn="just" rtl="0">
              <a:lnSpc>
                <a:spcPts val="1100"/>
              </a:lnSpc>
              <a:spcBef>
                <a:spcPts val="0"/>
              </a:spcBef>
              <a:spcAft>
                <a:spcPts val="0"/>
              </a:spcAft>
              <a:buNone/>
            </a:pPr>
            <a:r>
              <a:rPr lang="pt-BR" sz="1200" baseline="30000">
                <a:solidFill>
                  <a:schemeClr val="dk1"/>
                </a:solidFill>
                <a:latin typeface="Calibri"/>
                <a:ea typeface="Calibri"/>
                <a:cs typeface="Calibri"/>
                <a:sym typeface="Calibri"/>
              </a:rPr>
              <a:t>Baixo preço de entrada e integração nativa com mLabs</a:t>
            </a:r>
            <a:endParaRPr sz="1200" baseline="3000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u="sng" baseline="30000">
                <a:solidFill>
                  <a:srgbClr val="FF0000"/>
                </a:solidFill>
                <a:latin typeface="Calibri"/>
                <a:ea typeface="Calibri"/>
                <a:cs typeface="Calibri"/>
                <a:sym typeface="Calibri"/>
              </a:rPr>
              <a:t>Pontos fracos:</a:t>
            </a:r>
            <a:endParaRPr sz="1200"/>
          </a:p>
          <a:p>
            <a:pPr marL="0" marR="0" lvl="0" indent="0" algn="just" rtl="0">
              <a:lnSpc>
                <a:spcPts val="1100"/>
              </a:lnSpc>
              <a:spcBef>
                <a:spcPts val="0"/>
              </a:spcBef>
              <a:spcAft>
                <a:spcPts val="0"/>
              </a:spcAft>
              <a:buNone/>
            </a:pPr>
            <a:r>
              <a:rPr lang="pt-BR" sz="1200" baseline="30000">
                <a:solidFill>
                  <a:schemeClr val="dk1"/>
                </a:solidFill>
                <a:latin typeface="Calibri"/>
                <a:ea typeface="Calibri"/>
                <a:cs typeface="Calibri"/>
                <a:sym typeface="Calibri"/>
              </a:rPr>
              <a:t>Menos integrações do que o Reportei</a:t>
            </a:r>
            <a:endParaRPr sz="1200">
              <a:solidFill>
                <a:schemeClr val="dk1"/>
              </a:solidFill>
              <a:latin typeface="Calibri"/>
              <a:ea typeface="Calibri"/>
              <a:cs typeface="Calibri"/>
              <a:sym typeface="Calibri"/>
            </a:endParaRPr>
          </a:p>
        </p:txBody>
      </p:sp>
      <p:sp>
        <p:nvSpPr>
          <p:cNvPr id="1061" name="Google Shape;1061;p38"/>
          <p:cNvSpPr txBox="1"/>
          <p:nvPr/>
        </p:nvSpPr>
        <p:spPr>
          <a:xfrm>
            <a:off x="1498733" y="3678344"/>
            <a:ext cx="988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DIRETO</a:t>
            </a:r>
            <a:endParaRPr sz="800">
              <a:solidFill>
                <a:srgbClr val="7F7F7F"/>
              </a:solidFill>
              <a:latin typeface="Open Sans ExtraBold"/>
              <a:ea typeface="Open Sans ExtraBold"/>
              <a:cs typeface="Open Sans ExtraBold"/>
              <a:sym typeface="Open Sans ExtraBold"/>
            </a:endParaRPr>
          </a:p>
        </p:txBody>
      </p:sp>
      <p:sp>
        <p:nvSpPr>
          <p:cNvPr id="1062" name="Google Shape;1062;p38"/>
          <p:cNvSpPr/>
          <p:nvPr/>
        </p:nvSpPr>
        <p:spPr>
          <a:xfrm>
            <a:off x="1341126" y="3973308"/>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3" name="Google Shape;1063;p38"/>
          <p:cNvSpPr txBox="1"/>
          <p:nvPr/>
        </p:nvSpPr>
        <p:spPr>
          <a:xfrm>
            <a:off x="1498732" y="3995014"/>
            <a:ext cx="1075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NACIONAL</a:t>
            </a:r>
            <a:endParaRPr sz="800">
              <a:solidFill>
                <a:srgbClr val="7F7F7F"/>
              </a:solidFill>
              <a:latin typeface="Open Sans ExtraBold"/>
              <a:ea typeface="Open Sans ExtraBold"/>
              <a:cs typeface="Open Sans ExtraBold"/>
              <a:sym typeface="Open Sans ExtraBold"/>
            </a:endParaRPr>
          </a:p>
        </p:txBody>
      </p:sp>
      <p:pic>
        <p:nvPicPr>
          <p:cNvPr id="1064" name="Google Shape;1064;p38" descr="Uma imagem contendo clip-art&#10;&#10;Descrição gerada automaticamente"/>
          <p:cNvPicPr preferRelativeResize="0"/>
          <p:nvPr/>
        </p:nvPicPr>
        <p:blipFill rotWithShape="1">
          <a:blip r:embed="rId3">
            <a:alphaModFix/>
          </a:blip>
          <a:srcRect/>
          <a:stretch/>
        </p:blipFill>
        <p:spPr>
          <a:xfrm>
            <a:off x="1419747" y="4045566"/>
            <a:ext cx="114600" cy="114600"/>
          </a:xfrm>
          <a:prstGeom prst="rect">
            <a:avLst/>
          </a:prstGeom>
          <a:noFill/>
          <a:ln>
            <a:noFill/>
          </a:ln>
        </p:spPr>
      </p:pic>
      <p:pic>
        <p:nvPicPr>
          <p:cNvPr id="1065" name="Google Shape;1065;p38"/>
          <p:cNvPicPr preferRelativeResize="0"/>
          <p:nvPr/>
        </p:nvPicPr>
        <p:blipFill rotWithShape="1">
          <a:blip r:embed="rId4">
            <a:alphaModFix/>
          </a:blip>
          <a:srcRect/>
          <a:stretch/>
        </p:blipFill>
        <p:spPr>
          <a:xfrm>
            <a:off x="1426712" y="3724951"/>
            <a:ext cx="122706" cy="122706"/>
          </a:xfrm>
          <a:prstGeom prst="rect">
            <a:avLst/>
          </a:prstGeom>
          <a:noFill/>
          <a:ln>
            <a:noFill/>
          </a:ln>
        </p:spPr>
      </p:pic>
      <p:cxnSp>
        <p:nvCxnSpPr>
          <p:cNvPr id="1066" name="Google Shape;1066;p38"/>
          <p:cNvCxnSpPr/>
          <p:nvPr/>
        </p:nvCxnSpPr>
        <p:spPr>
          <a:xfrm>
            <a:off x="1223963" y="4495828"/>
            <a:ext cx="4545000" cy="0"/>
          </a:xfrm>
          <a:prstGeom prst="straightConnector1">
            <a:avLst/>
          </a:prstGeom>
          <a:noFill/>
          <a:ln w="9525" cap="flat" cmpd="sng">
            <a:solidFill>
              <a:srgbClr val="BFBFBF"/>
            </a:solidFill>
            <a:prstDash val="dash"/>
            <a:miter lim="800000"/>
            <a:headEnd type="none" w="sm" len="sm"/>
            <a:tailEnd type="none" w="sm" len="sm"/>
          </a:ln>
        </p:spPr>
      </p:cxnSp>
      <p:sp>
        <p:nvSpPr>
          <p:cNvPr id="1067" name="Google Shape;1067;p38"/>
          <p:cNvSpPr/>
          <p:nvPr/>
        </p:nvSpPr>
        <p:spPr>
          <a:xfrm>
            <a:off x="1357724" y="5938182"/>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8" name="Google Shape;1068;p38"/>
          <p:cNvSpPr/>
          <p:nvPr/>
        </p:nvSpPr>
        <p:spPr>
          <a:xfrm>
            <a:off x="1335862" y="4802174"/>
            <a:ext cx="1419300" cy="1075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38"/>
          <p:cNvSpPr txBox="1"/>
          <p:nvPr/>
        </p:nvSpPr>
        <p:spPr>
          <a:xfrm>
            <a:off x="2811678" y="4749915"/>
            <a:ext cx="1881000" cy="261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2</a:t>
            </a:r>
            <a:endParaRPr sz="1100">
              <a:solidFill>
                <a:schemeClr val="dk1"/>
              </a:solidFill>
              <a:latin typeface="Open Sans ExtraBold"/>
              <a:ea typeface="Open Sans ExtraBold"/>
              <a:cs typeface="Open Sans ExtraBold"/>
              <a:sym typeface="Open Sans ExtraBold"/>
            </a:endParaRPr>
          </a:p>
        </p:txBody>
      </p:sp>
      <p:sp>
        <p:nvSpPr>
          <p:cNvPr id="1070" name="Google Shape;1070;p38"/>
          <p:cNvSpPr txBox="1"/>
          <p:nvPr/>
        </p:nvSpPr>
        <p:spPr>
          <a:xfrm>
            <a:off x="2820862" y="5017325"/>
            <a:ext cx="2948100" cy="1643999"/>
          </a:xfrm>
          <a:prstGeom prst="rect">
            <a:avLst/>
          </a:prstGeom>
          <a:noFill/>
          <a:ln>
            <a:noFill/>
          </a:ln>
        </p:spPr>
        <p:txBody>
          <a:bodyPr spcFirstLastPara="1" wrap="square" lIns="91425" tIns="45700" rIns="91425" bIns="45700" anchor="t" anchorCtr="0">
            <a:spAutoFit/>
          </a:bodyPr>
          <a:lstStyle/>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Uma solução adquirida recentemente pela Locaweb. A ETUS é uma ferramenta de gestão de redes sociais que permite a emissão relatórios.</a:t>
            </a:r>
            <a:endParaRPr sz="1200" dirty="0"/>
          </a:p>
          <a:p>
            <a:pPr marL="0" marR="0" lvl="0" indent="0" algn="just" rtl="0">
              <a:lnSpc>
                <a:spcPts val="11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Baixo preço de entrada, integração com Pinterest, Twitter e </a:t>
            </a:r>
            <a:r>
              <a:rPr lang="pt-BR" sz="1200" baseline="30000" dirty="0" err="1">
                <a:solidFill>
                  <a:schemeClr val="dk1"/>
                </a:solidFill>
                <a:latin typeface="Calibri"/>
                <a:ea typeface="Calibri"/>
                <a:cs typeface="Calibri"/>
                <a:sym typeface="Calibri"/>
              </a:rPr>
              <a:t>TikTok</a:t>
            </a:r>
            <a:r>
              <a:rPr lang="pt-BR" sz="1200" baseline="30000" dirty="0">
                <a:solidFill>
                  <a:schemeClr val="dk1"/>
                </a:solidFill>
                <a:latin typeface="Calibri"/>
                <a:ea typeface="Calibri"/>
                <a:cs typeface="Calibri"/>
                <a:sym typeface="Calibri"/>
              </a:rPr>
              <a:t>, oferece agendamento e captura de leads nativo.</a:t>
            </a:r>
            <a:endParaRPr sz="1200" dirty="0"/>
          </a:p>
          <a:p>
            <a:pPr marL="0" marR="0" lvl="0" indent="0" algn="just" rtl="0">
              <a:lnSpc>
                <a:spcPts val="11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Não oferece dashboards em tempo real, limita os relatórios a suas integrações de agendamento.</a:t>
            </a:r>
            <a:endParaRPr sz="1200" dirty="0">
              <a:solidFill>
                <a:schemeClr val="dk1"/>
              </a:solidFill>
              <a:latin typeface="Calibri"/>
              <a:ea typeface="Calibri"/>
              <a:cs typeface="Calibri"/>
              <a:sym typeface="Calibri"/>
            </a:endParaRPr>
          </a:p>
        </p:txBody>
      </p:sp>
      <p:sp>
        <p:nvSpPr>
          <p:cNvPr id="1071" name="Google Shape;1071;p38"/>
          <p:cNvSpPr txBox="1"/>
          <p:nvPr/>
        </p:nvSpPr>
        <p:spPr>
          <a:xfrm>
            <a:off x="1520595" y="5959888"/>
            <a:ext cx="988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DIRETO</a:t>
            </a:r>
            <a:endParaRPr sz="800">
              <a:solidFill>
                <a:srgbClr val="7F7F7F"/>
              </a:solidFill>
              <a:latin typeface="Open Sans ExtraBold"/>
              <a:ea typeface="Open Sans ExtraBold"/>
              <a:cs typeface="Open Sans ExtraBold"/>
              <a:sym typeface="Open Sans ExtraBold"/>
            </a:endParaRPr>
          </a:p>
        </p:txBody>
      </p:sp>
      <p:sp>
        <p:nvSpPr>
          <p:cNvPr id="1072" name="Google Shape;1072;p38"/>
          <p:cNvSpPr/>
          <p:nvPr/>
        </p:nvSpPr>
        <p:spPr>
          <a:xfrm>
            <a:off x="1362988" y="6254852"/>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3" name="Google Shape;1073;p38"/>
          <p:cNvSpPr txBox="1"/>
          <p:nvPr/>
        </p:nvSpPr>
        <p:spPr>
          <a:xfrm>
            <a:off x="1520594" y="6276558"/>
            <a:ext cx="1075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NACIONAL</a:t>
            </a:r>
            <a:endParaRPr sz="800">
              <a:solidFill>
                <a:srgbClr val="7F7F7F"/>
              </a:solidFill>
              <a:latin typeface="Open Sans ExtraBold"/>
              <a:ea typeface="Open Sans ExtraBold"/>
              <a:cs typeface="Open Sans ExtraBold"/>
              <a:sym typeface="Open Sans ExtraBold"/>
            </a:endParaRPr>
          </a:p>
        </p:txBody>
      </p:sp>
      <p:pic>
        <p:nvPicPr>
          <p:cNvPr id="1074" name="Google Shape;1074;p38" descr="Uma imagem contendo clip-art&#10;&#10;Descrição gerada automaticamente"/>
          <p:cNvPicPr preferRelativeResize="0"/>
          <p:nvPr/>
        </p:nvPicPr>
        <p:blipFill rotWithShape="1">
          <a:blip r:embed="rId3">
            <a:alphaModFix/>
          </a:blip>
          <a:srcRect/>
          <a:stretch/>
        </p:blipFill>
        <p:spPr>
          <a:xfrm>
            <a:off x="1441609" y="6327110"/>
            <a:ext cx="114600" cy="114600"/>
          </a:xfrm>
          <a:prstGeom prst="rect">
            <a:avLst/>
          </a:prstGeom>
          <a:noFill/>
          <a:ln>
            <a:noFill/>
          </a:ln>
        </p:spPr>
      </p:pic>
      <p:pic>
        <p:nvPicPr>
          <p:cNvPr id="1075" name="Google Shape;1075;p38"/>
          <p:cNvPicPr preferRelativeResize="0"/>
          <p:nvPr/>
        </p:nvPicPr>
        <p:blipFill rotWithShape="1">
          <a:blip r:embed="rId4">
            <a:alphaModFix/>
          </a:blip>
          <a:srcRect/>
          <a:stretch/>
        </p:blipFill>
        <p:spPr>
          <a:xfrm>
            <a:off x="1448574" y="6006495"/>
            <a:ext cx="122706" cy="122706"/>
          </a:xfrm>
          <a:prstGeom prst="rect">
            <a:avLst/>
          </a:prstGeom>
          <a:noFill/>
          <a:ln>
            <a:noFill/>
          </a:ln>
        </p:spPr>
      </p:pic>
      <p:cxnSp>
        <p:nvCxnSpPr>
          <p:cNvPr id="1076" name="Google Shape;1076;p38"/>
          <p:cNvCxnSpPr/>
          <p:nvPr/>
        </p:nvCxnSpPr>
        <p:spPr>
          <a:xfrm>
            <a:off x="1245825" y="6822372"/>
            <a:ext cx="4545000" cy="0"/>
          </a:xfrm>
          <a:prstGeom prst="straightConnector1">
            <a:avLst/>
          </a:prstGeom>
          <a:noFill/>
          <a:ln w="9525" cap="flat" cmpd="sng">
            <a:solidFill>
              <a:srgbClr val="BFBFBF"/>
            </a:solidFill>
            <a:prstDash val="dash"/>
            <a:miter lim="800000"/>
            <a:headEnd type="none" w="sm" len="sm"/>
            <a:tailEnd type="none" w="sm" len="sm"/>
          </a:ln>
        </p:spPr>
      </p:cxnSp>
      <p:sp>
        <p:nvSpPr>
          <p:cNvPr id="1077" name="Google Shape;1077;p38"/>
          <p:cNvSpPr/>
          <p:nvPr/>
        </p:nvSpPr>
        <p:spPr>
          <a:xfrm>
            <a:off x="1352460" y="8318008"/>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8" name="Google Shape;1078;p38"/>
          <p:cNvSpPr/>
          <p:nvPr/>
        </p:nvSpPr>
        <p:spPr>
          <a:xfrm>
            <a:off x="1330598" y="7182000"/>
            <a:ext cx="1419300" cy="1075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38"/>
          <p:cNvSpPr txBox="1"/>
          <p:nvPr/>
        </p:nvSpPr>
        <p:spPr>
          <a:xfrm>
            <a:off x="2806375" y="7181992"/>
            <a:ext cx="1648200" cy="261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3</a:t>
            </a:r>
            <a:endParaRPr sz="1100">
              <a:solidFill>
                <a:schemeClr val="dk1"/>
              </a:solidFill>
              <a:latin typeface="Open Sans ExtraBold"/>
              <a:ea typeface="Open Sans ExtraBold"/>
              <a:cs typeface="Open Sans ExtraBold"/>
              <a:sym typeface="Open Sans ExtraBold"/>
            </a:endParaRPr>
          </a:p>
        </p:txBody>
      </p:sp>
      <p:sp>
        <p:nvSpPr>
          <p:cNvPr id="1080" name="Google Shape;1080;p38"/>
          <p:cNvSpPr txBox="1"/>
          <p:nvPr/>
        </p:nvSpPr>
        <p:spPr>
          <a:xfrm>
            <a:off x="2815598" y="7446188"/>
            <a:ext cx="2948100" cy="1643999"/>
          </a:xfrm>
          <a:prstGeom prst="rect">
            <a:avLst/>
          </a:prstGeom>
          <a:noFill/>
          <a:ln>
            <a:noFill/>
          </a:ln>
        </p:spPr>
        <p:txBody>
          <a:bodyPr spcFirstLastPara="1" wrap="square" lIns="91425" tIns="45700" rIns="91425" bIns="45700" anchor="t" anchorCtr="0">
            <a:spAutoFit/>
          </a:bodyPr>
          <a:lstStyle/>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É uma solução bastante completa, mas que possui uma intersecção de público muito pequena com a nossa. Não é uma grande ameaça.</a:t>
            </a:r>
            <a:endParaRPr sz="1200" dirty="0"/>
          </a:p>
          <a:p>
            <a:pPr marL="0" marR="0" lvl="0" indent="0" algn="just" rtl="0">
              <a:lnSpc>
                <a:spcPts val="11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É bastante flexível, oferece análise de concorrência, permite agendamento, permite atendimento </a:t>
            </a:r>
            <a:r>
              <a:rPr lang="pt-BR" sz="1200" baseline="30000" dirty="0" err="1">
                <a:solidFill>
                  <a:schemeClr val="dk1"/>
                </a:solidFill>
                <a:latin typeface="Calibri"/>
                <a:ea typeface="Calibri"/>
                <a:cs typeface="Calibri"/>
                <a:sym typeface="Calibri"/>
              </a:rPr>
              <a:t>omnichannel</a:t>
            </a:r>
            <a:r>
              <a:rPr lang="pt-BR" sz="1200" baseline="30000" dirty="0">
                <a:solidFill>
                  <a:schemeClr val="dk1"/>
                </a:solidFill>
                <a:latin typeface="Calibri"/>
                <a:ea typeface="Calibri"/>
                <a:cs typeface="Calibri"/>
                <a:sym typeface="Calibri"/>
              </a:rPr>
              <a:t>, oferece integração com CRM e Reclame Aqui</a:t>
            </a:r>
            <a:endParaRPr sz="1200" dirty="0"/>
          </a:p>
          <a:p>
            <a:pPr marL="0" marR="0" lvl="0" indent="0" algn="just" rtl="0">
              <a:lnSpc>
                <a:spcPts val="11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1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Preço de entrada alto (R$1290)</a:t>
            </a:r>
            <a:endParaRPr sz="1200" dirty="0">
              <a:solidFill>
                <a:schemeClr val="dk1"/>
              </a:solidFill>
              <a:latin typeface="Calibri"/>
              <a:ea typeface="Calibri"/>
              <a:cs typeface="Calibri"/>
              <a:sym typeface="Calibri"/>
            </a:endParaRPr>
          </a:p>
        </p:txBody>
      </p:sp>
      <p:sp>
        <p:nvSpPr>
          <p:cNvPr id="1081" name="Google Shape;1081;p38"/>
          <p:cNvSpPr txBox="1"/>
          <p:nvPr/>
        </p:nvSpPr>
        <p:spPr>
          <a:xfrm>
            <a:off x="1515330" y="8339714"/>
            <a:ext cx="1212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INDIRETO</a:t>
            </a:r>
            <a:endParaRPr sz="800">
              <a:solidFill>
                <a:srgbClr val="7F7F7F"/>
              </a:solidFill>
              <a:latin typeface="Open Sans ExtraBold"/>
              <a:ea typeface="Open Sans ExtraBold"/>
              <a:cs typeface="Open Sans ExtraBold"/>
              <a:sym typeface="Open Sans ExtraBold"/>
            </a:endParaRPr>
          </a:p>
        </p:txBody>
      </p:sp>
      <p:sp>
        <p:nvSpPr>
          <p:cNvPr id="1082" name="Google Shape;1082;p38"/>
          <p:cNvSpPr/>
          <p:nvPr/>
        </p:nvSpPr>
        <p:spPr>
          <a:xfrm>
            <a:off x="1357724" y="8634678"/>
            <a:ext cx="1392000" cy="261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38"/>
          <p:cNvSpPr txBox="1"/>
          <p:nvPr/>
        </p:nvSpPr>
        <p:spPr>
          <a:xfrm>
            <a:off x="1515330" y="8656384"/>
            <a:ext cx="10752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NACIONAL</a:t>
            </a:r>
            <a:endParaRPr sz="800">
              <a:solidFill>
                <a:srgbClr val="7F7F7F"/>
              </a:solidFill>
              <a:latin typeface="Open Sans ExtraBold"/>
              <a:ea typeface="Open Sans ExtraBold"/>
              <a:cs typeface="Open Sans ExtraBold"/>
              <a:sym typeface="Open Sans ExtraBold"/>
            </a:endParaRPr>
          </a:p>
        </p:txBody>
      </p:sp>
      <p:pic>
        <p:nvPicPr>
          <p:cNvPr id="1084" name="Google Shape;1084;p38" descr="Uma imagem contendo clip-art&#10;&#10;Descrição gerada automaticamente"/>
          <p:cNvPicPr preferRelativeResize="0"/>
          <p:nvPr/>
        </p:nvPicPr>
        <p:blipFill rotWithShape="1">
          <a:blip r:embed="rId3">
            <a:alphaModFix/>
          </a:blip>
          <a:srcRect/>
          <a:stretch/>
        </p:blipFill>
        <p:spPr>
          <a:xfrm>
            <a:off x="1436345" y="8706936"/>
            <a:ext cx="114600" cy="114600"/>
          </a:xfrm>
          <a:prstGeom prst="rect">
            <a:avLst/>
          </a:prstGeom>
          <a:noFill/>
          <a:ln>
            <a:noFill/>
          </a:ln>
        </p:spPr>
      </p:pic>
      <p:pic>
        <p:nvPicPr>
          <p:cNvPr id="1085" name="Google Shape;1085;p38"/>
          <p:cNvPicPr preferRelativeResize="0"/>
          <p:nvPr/>
        </p:nvPicPr>
        <p:blipFill rotWithShape="1">
          <a:blip r:embed="rId5">
            <a:alphaModFix/>
          </a:blip>
          <a:srcRect/>
          <a:stretch/>
        </p:blipFill>
        <p:spPr>
          <a:xfrm>
            <a:off x="1443310" y="8386321"/>
            <a:ext cx="122706" cy="122706"/>
          </a:xfrm>
          <a:prstGeom prst="rect">
            <a:avLst/>
          </a:prstGeom>
          <a:noFill/>
          <a:ln>
            <a:noFill/>
          </a:ln>
        </p:spPr>
      </p:pic>
      <p:pic>
        <p:nvPicPr>
          <p:cNvPr id="1087" name="Google Shape;1087;p38"/>
          <p:cNvPicPr preferRelativeResize="0"/>
          <p:nvPr/>
        </p:nvPicPr>
        <p:blipFill rotWithShape="1">
          <a:blip r:embed="rId6">
            <a:alphaModFix/>
          </a:blip>
          <a:srcRect/>
          <a:stretch/>
        </p:blipFill>
        <p:spPr>
          <a:xfrm>
            <a:off x="3141187" y="9243905"/>
            <a:ext cx="714763" cy="134018"/>
          </a:xfrm>
          <a:prstGeom prst="rect">
            <a:avLst/>
          </a:prstGeom>
          <a:noFill/>
          <a:ln>
            <a:noFill/>
          </a:ln>
        </p:spPr>
      </p:pic>
      <p:sp>
        <p:nvSpPr>
          <p:cNvPr id="1088" name="Google Shape;1088;p3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7" name="Google Shape;92;p1">
            <a:extLst>
              <a:ext uri="{FF2B5EF4-FFF2-40B4-BE49-F238E27FC236}">
                <a16:creationId xmlns:a16="http://schemas.microsoft.com/office/drawing/2014/main" id="{1256B3B4-F1B9-4874-AB9F-F8372D88F17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3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39</a:t>
            </a:fld>
            <a:endParaRPr/>
          </a:p>
        </p:txBody>
      </p:sp>
      <p:sp>
        <p:nvSpPr>
          <p:cNvPr id="1094" name="Google Shape;1094;p39"/>
          <p:cNvSpPr/>
          <p:nvPr/>
        </p:nvSpPr>
        <p:spPr>
          <a:xfrm>
            <a:off x="1335862" y="1994008"/>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5" name="Google Shape;1095;p39"/>
          <p:cNvSpPr/>
          <p:nvPr/>
        </p:nvSpPr>
        <p:spPr>
          <a:xfrm>
            <a:off x="1314000" y="858000"/>
            <a:ext cx="1419210" cy="10751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39"/>
          <p:cNvSpPr txBox="1"/>
          <p:nvPr/>
        </p:nvSpPr>
        <p:spPr>
          <a:xfrm>
            <a:off x="2789777" y="858001"/>
            <a:ext cx="1781400" cy="261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4</a:t>
            </a:r>
            <a:endParaRPr sz="1100">
              <a:solidFill>
                <a:schemeClr val="dk1"/>
              </a:solidFill>
              <a:latin typeface="Open Sans ExtraBold"/>
              <a:ea typeface="Open Sans ExtraBold"/>
              <a:cs typeface="Open Sans ExtraBold"/>
              <a:sym typeface="Open Sans ExtraBold"/>
            </a:endParaRPr>
          </a:p>
        </p:txBody>
      </p:sp>
      <p:sp>
        <p:nvSpPr>
          <p:cNvPr id="1097" name="Google Shape;1097;p39"/>
          <p:cNvSpPr txBox="1"/>
          <p:nvPr/>
        </p:nvSpPr>
        <p:spPr>
          <a:xfrm>
            <a:off x="2799000" y="1125403"/>
            <a:ext cx="2991900" cy="147728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uma ferramenta para converter dados brutos em painéis e relatórios personalizáveis. Parte do Google </a:t>
            </a:r>
            <a:r>
              <a:rPr lang="pt-BR" sz="1200" baseline="30000" dirty="0" err="1">
                <a:solidFill>
                  <a:schemeClr val="dk1"/>
                </a:solidFill>
                <a:latin typeface="Calibri"/>
                <a:ea typeface="Calibri"/>
                <a:cs typeface="Calibri"/>
                <a:sym typeface="Calibri"/>
              </a:rPr>
              <a:t>Analytics</a:t>
            </a:r>
            <a:r>
              <a:rPr lang="pt-BR" sz="1200" baseline="30000" dirty="0">
                <a:solidFill>
                  <a:schemeClr val="dk1"/>
                </a:solidFill>
                <a:latin typeface="Calibri"/>
                <a:ea typeface="Calibri"/>
                <a:cs typeface="Calibri"/>
                <a:sym typeface="Calibri"/>
              </a:rPr>
              <a:t> 360.</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Oferece centenas de integrações; possui infraestrutura do Google; Utilizado para BI;</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Demasiadamente complexo para iniciantes</a:t>
            </a:r>
            <a:endParaRPr sz="1200" dirty="0">
              <a:solidFill>
                <a:schemeClr val="dk1"/>
              </a:solidFill>
              <a:latin typeface="Calibri"/>
              <a:ea typeface="Calibri"/>
              <a:cs typeface="Calibri"/>
              <a:sym typeface="Calibri"/>
            </a:endParaRPr>
          </a:p>
        </p:txBody>
      </p:sp>
      <p:sp>
        <p:nvSpPr>
          <p:cNvPr id="1098" name="Google Shape;1098;p39"/>
          <p:cNvSpPr txBox="1"/>
          <p:nvPr/>
        </p:nvSpPr>
        <p:spPr>
          <a:xfrm>
            <a:off x="1498732" y="2015714"/>
            <a:ext cx="1229213"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INDIRETO</a:t>
            </a:r>
            <a:endParaRPr sz="800">
              <a:solidFill>
                <a:srgbClr val="7F7F7F"/>
              </a:solidFill>
              <a:latin typeface="Open Sans ExtraBold"/>
              <a:ea typeface="Open Sans ExtraBold"/>
              <a:cs typeface="Open Sans ExtraBold"/>
              <a:sym typeface="Open Sans ExtraBold"/>
            </a:endParaRPr>
          </a:p>
        </p:txBody>
      </p:sp>
      <p:sp>
        <p:nvSpPr>
          <p:cNvPr id="1099" name="Google Shape;1099;p39"/>
          <p:cNvSpPr/>
          <p:nvPr/>
        </p:nvSpPr>
        <p:spPr>
          <a:xfrm>
            <a:off x="1341126" y="2310678"/>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39"/>
          <p:cNvSpPr txBox="1"/>
          <p:nvPr/>
        </p:nvSpPr>
        <p:spPr>
          <a:xfrm>
            <a:off x="1498732" y="2332384"/>
            <a:ext cx="1075267"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INTERNACIONAL</a:t>
            </a:r>
            <a:endParaRPr sz="800">
              <a:solidFill>
                <a:srgbClr val="7F7F7F"/>
              </a:solidFill>
              <a:latin typeface="Open Sans ExtraBold"/>
              <a:ea typeface="Open Sans ExtraBold"/>
              <a:cs typeface="Open Sans ExtraBold"/>
              <a:sym typeface="Open Sans ExtraBold"/>
            </a:endParaRPr>
          </a:p>
        </p:txBody>
      </p:sp>
      <p:pic>
        <p:nvPicPr>
          <p:cNvPr id="1101" name="Google Shape;1101;p39"/>
          <p:cNvPicPr preferRelativeResize="0"/>
          <p:nvPr/>
        </p:nvPicPr>
        <p:blipFill rotWithShape="1">
          <a:blip r:embed="rId3">
            <a:alphaModFix/>
          </a:blip>
          <a:srcRect/>
          <a:stretch/>
        </p:blipFill>
        <p:spPr>
          <a:xfrm>
            <a:off x="1426712" y="2062321"/>
            <a:ext cx="122708" cy="122708"/>
          </a:xfrm>
          <a:prstGeom prst="rect">
            <a:avLst/>
          </a:prstGeom>
          <a:noFill/>
          <a:ln>
            <a:noFill/>
          </a:ln>
        </p:spPr>
      </p:pic>
      <p:cxnSp>
        <p:nvCxnSpPr>
          <p:cNvPr id="1102" name="Google Shape;1102;p39"/>
          <p:cNvCxnSpPr/>
          <p:nvPr/>
        </p:nvCxnSpPr>
        <p:spPr>
          <a:xfrm>
            <a:off x="1223963" y="2833198"/>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103" name="Google Shape;1103;p39"/>
          <p:cNvSpPr/>
          <p:nvPr/>
        </p:nvSpPr>
        <p:spPr>
          <a:xfrm>
            <a:off x="1357724" y="4169762"/>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4" name="Google Shape;1104;p39"/>
          <p:cNvSpPr/>
          <p:nvPr/>
        </p:nvSpPr>
        <p:spPr>
          <a:xfrm>
            <a:off x="1335862" y="3033754"/>
            <a:ext cx="1419210" cy="10751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5" name="Google Shape;1105;p39"/>
          <p:cNvSpPr txBox="1"/>
          <p:nvPr/>
        </p:nvSpPr>
        <p:spPr>
          <a:xfrm>
            <a:off x="2811673" y="3020687"/>
            <a:ext cx="2128800" cy="261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t-BR" sz="1100" dirty="0">
                <a:solidFill>
                  <a:schemeClr val="dk1"/>
                </a:solidFill>
                <a:latin typeface="Open Sans ExtraBold"/>
                <a:ea typeface="Open Sans ExtraBold"/>
                <a:cs typeface="Open Sans ExtraBold"/>
                <a:sym typeface="Open Sans ExtraBold"/>
              </a:rPr>
              <a:t>CONCORRENTE 5</a:t>
            </a:r>
            <a:endParaRPr sz="1100" dirty="0">
              <a:solidFill>
                <a:schemeClr val="dk1"/>
              </a:solidFill>
              <a:latin typeface="Open Sans ExtraBold"/>
              <a:ea typeface="Open Sans ExtraBold"/>
              <a:cs typeface="Open Sans ExtraBold"/>
              <a:sym typeface="Open Sans ExtraBold"/>
            </a:endParaRPr>
          </a:p>
        </p:txBody>
      </p:sp>
      <p:sp>
        <p:nvSpPr>
          <p:cNvPr id="1106" name="Google Shape;1106;p39"/>
          <p:cNvSpPr txBox="1"/>
          <p:nvPr/>
        </p:nvSpPr>
        <p:spPr>
          <a:xfrm>
            <a:off x="2820862" y="3288094"/>
            <a:ext cx="2942700" cy="1631175"/>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A </a:t>
            </a:r>
            <a:r>
              <a:rPr lang="pt-BR" sz="1200" baseline="30000" dirty="0" err="1">
                <a:solidFill>
                  <a:schemeClr val="dk1"/>
                </a:solidFill>
                <a:latin typeface="Calibri"/>
                <a:ea typeface="Calibri"/>
                <a:cs typeface="Calibri"/>
                <a:sym typeface="Calibri"/>
              </a:rPr>
              <a:t>mLabs</a:t>
            </a:r>
            <a:r>
              <a:rPr lang="pt-BR" sz="1200" baseline="30000" dirty="0">
                <a:solidFill>
                  <a:schemeClr val="dk1"/>
                </a:solidFill>
                <a:latin typeface="Calibri"/>
                <a:ea typeface="Calibri"/>
                <a:cs typeface="Calibri"/>
                <a:sym typeface="Calibri"/>
              </a:rPr>
              <a:t> já contava com alguns relatórios, mas agora com a aquisição da </a:t>
            </a:r>
            <a:r>
              <a:rPr lang="pt-BR" sz="1200" baseline="30000" dirty="0" err="1">
                <a:solidFill>
                  <a:schemeClr val="dk1"/>
                </a:solidFill>
                <a:latin typeface="Calibri"/>
                <a:ea typeface="Calibri"/>
                <a:cs typeface="Calibri"/>
                <a:sym typeface="Calibri"/>
              </a:rPr>
              <a:t>DashGoo</a:t>
            </a:r>
            <a:r>
              <a:rPr lang="pt-BR" sz="1200" baseline="30000" dirty="0">
                <a:solidFill>
                  <a:schemeClr val="dk1"/>
                </a:solidFill>
                <a:latin typeface="Calibri"/>
                <a:ea typeface="Calibri"/>
                <a:cs typeface="Calibri"/>
                <a:sym typeface="Calibri"/>
              </a:rPr>
              <a:t>, ganhou uma solução interessante e muito mais acabada.</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Faz agendamento de postagens; Possui base grande de clientes; Integrado ao </a:t>
            </a:r>
            <a:r>
              <a:rPr lang="pt-BR" sz="1200" baseline="30000" dirty="0" err="1">
                <a:solidFill>
                  <a:schemeClr val="dk1"/>
                </a:solidFill>
                <a:latin typeface="Calibri"/>
                <a:ea typeface="Calibri"/>
                <a:cs typeface="Calibri"/>
                <a:sym typeface="Calibri"/>
              </a:rPr>
              <a:t>DashGoo</a:t>
            </a: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Teve polêmicas com uso indevido de dados</a:t>
            </a:r>
            <a:endParaRPr sz="1200" dirty="0">
              <a:solidFill>
                <a:schemeClr val="dk1"/>
              </a:solidFill>
              <a:latin typeface="Calibri"/>
              <a:ea typeface="Calibri"/>
              <a:cs typeface="Calibri"/>
              <a:sym typeface="Calibri"/>
            </a:endParaRPr>
          </a:p>
        </p:txBody>
      </p:sp>
      <p:sp>
        <p:nvSpPr>
          <p:cNvPr id="1107" name="Google Shape;1107;p39"/>
          <p:cNvSpPr txBox="1"/>
          <p:nvPr/>
        </p:nvSpPr>
        <p:spPr>
          <a:xfrm>
            <a:off x="1520595" y="4191468"/>
            <a:ext cx="988638"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DIRETO</a:t>
            </a:r>
            <a:endParaRPr sz="800">
              <a:solidFill>
                <a:srgbClr val="7F7F7F"/>
              </a:solidFill>
              <a:latin typeface="Open Sans ExtraBold"/>
              <a:ea typeface="Open Sans ExtraBold"/>
              <a:cs typeface="Open Sans ExtraBold"/>
              <a:sym typeface="Open Sans ExtraBold"/>
            </a:endParaRPr>
          </a:p>
        </p:txBody>
      </p:sp>
      <p:sp>
        <p:nvSpPr>
          <p:cNvPr id="1108" name="Google Shape;1108;p39"/>
          <p:cNvSpPr/>
          <p:nvPr/>
        </p:nvSpPr>
        <p:spPr>
          <a:xfrm>
            <a:off x="1362988" y="4486432"/>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9" name="Google Shape;1109;p39"/>
          <p:cNvSpPr txBox="1"/>
          <p:nvPr/>
        </p:nvSpPr>
        <p:spPr>
          <a:xfrm>
            <a:off x="1520594" y="4508138"/>
            <a:ext cx="1075267"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NACIONAL</a:t>
            </a:r>
            <a:endParaRPr sz="800">
              <a:solidFill>
                <a:srgbClr val="7F7F7F"/>
              </a:solidFill>
              <a:latin typeface="Open Sans ExtraBold"/>
              <a:ea typeface="Open Sans ExtraBold"/>
              <a:cs typeface="Open Sans ExtraBold"/>
              <a:sym typeface="Open Sans ExtraBold"/>
            </a:endParaRPr>
          </a:p>
        </p:txBody>
      </p:sp>
      <p:pic>
        <p:nvPicPr>
          <p:cNvPr id="1110" name="Google Shape;1110;p39" descr="Uma imagem contendo clip-art&#10;&#10;Descrição gerada automaticamente"/>
          <p:cNvPicPr preferRelativeResize="0"/>
          <p:nvPr/>
        </p:nvPicPr>
        <p:blipFill rotWithShape="1">
          <a:blip r:embed="rId4">
            <a:alphaModFix/>
          </a:blip>
          <a:srcRect/>
          <a:stretch/>
        </p:blipFill>
        <p:spPr>
          <a:xfrm>
            <a:off x="1441609" y="4558690"/>
            <a:ext cx="114600" cy="114600"/>
          </a:xfrm>
          <a:prstGeom prst="rect">
            <a:avLst/>
          </a:prstGeom>
          <a:noFill/>
          <a:ln>
            <a:noFill/>
          </a:ln>
        </p:spPr>
      </p:pic>
      <p:pic>
        <p:nvPicPr>
          <p:cNvPr id="1111" name="Google Shape;1111;p39"/>
          <p:cNvPicPr preferRelativeResize="0"/>
          <p:nvPr/>
        </p:nvPicPr>
        <p:blipFill rotWithShape="1">
          <a:blip r:embed="rId5">
            <a:alphaModFix/>
          </a:blip>
          <a:srcRect/>
          <a:stretch/>
        </p:blipFill>
        <p:spPr>
          <a:xfrm>
            <a:off x="1448574" y="4238075"/>
            <a:ext cx="122708" cy="122708"/>
          </a:xfrm>
          <a:prstGeom prst="rect">
            <a:avLst/>
          </a:prstGeom>
          <a:noFill/>
          <a:ln>
            <a:noFill/>
          </a:ln>
        </p:spPr>
      </p:pic>
      <p:cxnSp>
        <p:nvCxnSpPr>
          <p:cNvPr id="1112" name="Google Shape;1112;p39"/>
          <p:cNvCxnSpPr/>
          <p:nvPr/>
        </p:nvCxnSpPr>
        <p:spPr>
          <a:xfrm>
            <a:off x="1245825" y="4923754"/>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113" name="Google Shape;1113;p39"/>
          <p:cNvSpPr/>
          <p:nvPr/>
        </p:nvSpPr>
        <p:spPr>
          <a:xfrm>
            <a:off x="1352460" y="6284762"/>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4" name="Google Shape;1114;p39"/>
          <p:cNvSpPr/>
          <p:nvPr/>
        </p:nvSpPr>
        <p:spPr>
          <a:xfrm>
            <a:off x="1330598" y="5148754"/>
            <a:ext cx="1419210" cy="10751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5" name="Google Shape;1115;p39"/>
          <p:cNvSpPr txBox="1"/>
          <p:nvPr/>
        </p:nvSpPr>
        <p:spPr>
          <a:xfrm>
            <a:off x="2806375" y="5148750"/>
            <a:ext cx="1781400" cy="261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6</a:t>
            </a:r>
            <a:endParaRPr sz="1100">
              <a:solidFill>
                <a:schemeClr val="dk1"/>
              </a:solidFill>
              <a:latin typeface="Open Sans ExtraBold"/>
              <a:ea typeface="Open Sans ExtraBold"/>
              <a:cs typeface="Open Sans ExtraBold"/>
              <a:sym typeface="Open Sans ExtraBold"/>
            </a:endParaRPr>
          </a:p>
        </p:txBody>
      </p:sp>
      <p:sp>
        <p:nvSpPr>
          <p:cNvPr id="1116" name="Google Shape;1116;p39"/>
          <p:cNvSpPr txBox="1"/>
          <p:nvPr/>
        </p:nvSpPr>
        <p:spPr>
          <a:xfrm>
            <a:off x="2815597" y="5416157"/>
            <a:ext cx="3088813" cy="147728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uma ferramenta robusta, focada essencialmente na criação de Dashboards de tempo real.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Bastante personalizável e flexível; Possui muitas integrações (</a:t>
            </a:r>
            <a:r>
              <a:rPr lang="pt-BR" sz="1200" baseline="30000" dirty="0" err="1">
                <a:solidFill>
                  <a:schemeClr val="dk1"/>
                </a:solidFill>
                <a:latin typeface="Calibri"/>
                <a:ea typeface="Calibri"/>
                <a:cs typeface="Calibri"/>
                <a:sym typeface="Calibri"/>
              </a:rPr>
              <a:t>CRMs</a:t>
            </a:r>
            <a:r>
              <a:rPr lang="pt-BR" sz="1200" baseline="30000" dirty="0">
                <a:solidFill>
                  <a:schemeClr val="dk1"/>
                </a:solidFill>
                <a:latin typeface="Calibri"/>
                <a:ea typeface="Calibri"/>
                <a:cs typeface="Calibri"/>
                <a:sym typeface="Calibri"/>
              </a:rPr>
              <a:t>, E-</a:t>
            </a:r>
            <a:r>
              <a:rPr lang="pt-BR" sz="1200" baseline="30000" dirty="0" err="1">
                <a:solidFill>
                  <a:schemeClr val="dk1"/>
                </a:solidFill>
                <a:latin typeface="Calibri"/>
                <a:ea typeface="Calibri"/>
                <a:cs typeface="Calibri"/>
                <a:sym typeface="Calibri"/>
              </a:rPr>
              <a:t>commerces</a:t>
            </a:r>
            <a:r>
              <a:rPr lang="pt-BR" sz="1200" baseline="30000" dirty="0">
                <a:solidFill>
                  <a:schemeClr val="dk1"/>
                </a:solidFill>
                <a:latin typeface="Calibri"/>
                <a:ea typeface="Calibri"/>
                <a:cs typeface="Calibri"/>
                <a:sym typeface="Calibri"/>
              </a:rPr>
              <a:t>, </a:t>
            </a:r>
            <a:r>
              <a:rPr lang="pt-BR" sz="1200" baseline="30000" dirty="0" err="1">
                <a:solidFill>
                  <a:schemeClr val="dk1"/>
                </a:solidFill>
                <a:latin typeface="Calibri"/>
                <a:ea typeface="Calibri"/>
                <a:cs typeface="Calibri"/>
                <a:sym typeface="Calibri"/>
              </a:rPr>
              <a:t>etc</a:t>
            </a:r>
            <a:r>
              <a:rPr lang="pt-BR" sz="1200" baseline="30000" dirty="0">
                <a:solidFill>
                  <a:schemeClr val="dk1"/>
                </a:solidFill>
                <a:latin typeface="Calibri"/>
                <a:ea typeface="Calibri"/>
                <a:cs typeface="Calibri"/>
                <a:sym typeface="Calibri"/>
              </a:rPr>
              <a:t>); Oferece </a:t>
            </a:r>
            <a:r>
              <a:rPr lang="pt-BR" sz="1200" baseline="30000" dirty="0" err="1">
                <a:solidFill>
                  <a:schemeClr val="dk1"/>
                </a:solidFill>
                <a:latin typeface="Calibri"/>
                <a:ea typeface="Calibri"/>
                <a:cs typeface="Calibri"/>
                <a:sym typeface="Calibri"/>
              </a:rPr>
              <a:t>white</a:t>
            </a:r>
            <a:r>
              <a:rPr lang="pt-BR" sz="1200" baseline="30000" dirty="0">
                <a:solidFill>
                  <a:schemeClr val="dk1"/>
                </a:solidFill>
                <a:latin typeface="Calibri"/>
                <a:ea typeface="Calibri"/>
                <a:cs typeface="Calibri"/>
                <a:sym typeface="Calibri"/>
              </a:rPr>
              <a:t> </a:t>
            </a:r>
            <a:r>
              <a:rPr lang="pt-BR" sz="1200" baseline="30000" dirty="0" err="1">
                <a:solidFill>
                  <a:schemeClr val="dk1"/>
                </a:solidFill>
                <a:latin typeface="Calibri"/>
                <a:ea typeface="Calibri"/>
                <a:cs typeface="Calibri"/>
                <a:sym typeface="Calibri"/>
              </a:rPr>
              <a:t>label</a:t>
            </a: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Não oferece automação e emissão de relatórios; Cobrança em dólar.</a:t>
            </a:r>
            <a:endParaRPr sz="1200" dirty="0">
              <a:solidFill>
                <a:schemeClr val="dk1"/>
              </a:solidFill>
              <a:latin typeface="Calibri"/>
              <a:ea typeface="Calibri"/>
              <a:cs typeface="Calibri"/>
              <a:sym typeface="Calibri"/>
            </a:endParaRPr>
          </a:p>
        </p:txBody>
      </p:sp>
      <p:sp>
        <p:nvSpPr>
          <p:cNvPr id="1117" name="Google Shape;1117;p39"/>
          <p:cNvSpPr txBox="1"/>
          <p:nvPr/>
        </p:nvSpPr>
        <p:spPr>
          <a:xfrm>
            <a:off x="1515331" y="6306468"/>
            <a:ext cx="988638"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DIRETO</a:t>
            </a:r>
            <a:endParaRPr sz="800">
              <a:solidFill>
                <a:srgbClr val="7F7F7F"/>
              </a:solidFill>
              <a:latin typeface="Open Sans ExtraBold"/>
              <a:ea typeface="Open Sans ExtraBold"/>
              <a:cs typeface="Open Sans ExtraBold"/>
              <a:sym typeface="Open Sans ExtraBold"/>
            </a:endParaRPr>
          </a:p>
        </p:txBody>
      </p:sp>
      <p:sp>
        <p:nvSpPr>
          <p:cNvPr id="1118" name="Google Shape;1118;p39"/>
          <p:cNvSpPr/>
          <p:nvPr/>
        </p:nvSpPr>
        <p:spPr>
          <a:xfrm>
            <a:off x="1357724" y="6601432"/>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9" name="Google Shape;1119;p39"/>
          <p:cNvSpPr txBox="1"/>
          <p:nvPr/>
        </p:nvSpPr>
        <p:spPr>
          <a:xfrm>
            <a:off x="1515330" y="6623138"/>
            <a:ext cx="1075267"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INTERNACIONAL</a:t>
            </a:r>
            <a:endParaRPr sz="800">
              <a:solidFill>
                <a:srgbClr val="7F7F7F"/>
              </a:solidFill>
              <a:latin typeface="Open Sans ExtraBold"/>
              <a:ea typeface="Open Sans ExtraBold"/>
              <a:cs typeface="Open Sans ExtraBold"/>
              <a:sym typeface="Open Sans ExtraBold"/>
            </a:endParaRPr>
          </a:p>
        </p:txBody>
      </p:sp>
      <p:pic>
        <p:nvPicPr>
          <p:cNvPr id="1120" name="Google Shape;1120;p39"/>
          <p:cNvPicPr preferRelativeResize="0"/>
          <p:nvPr/>
        </p:nvPicPr>
        <p:blipFill rotWithShape="1">
          <a:blip r:embed="rId5">
            <a:alphaModFix/>
          </a:blip>
          <a:srcRect/>
          <a:stretch/>
        </p:blipFill>
        <p:spPr>
          <a:xfrm>
            <a:off x="1443310" y="6353075"/>
            <a:ext cx="122708" cy="122708"/>
          </a:xfrm>
          <a:prstGeom prst="rect">
            <a:avLst/>
          </a:prstGeom>
          <a:noFill/>
          <a:ln>
            <a:noFill/>
          </a:ln>
        </p:spPr>
      </p:pic>
      <p:pic>
        <p:nvPicPr>
          <p:cNvPr id="1121" name="Google Shape;1121;p39" descr="Uma imagem contendo edifício&#10;&#10;Descrição gerada automaticamente"/>
          <p:cNvPicPr preferRelativeResize="0"/>
          <p:nvPr/>
        </p:nvPicPr>
        <p:blipFill rotWithShape="1">
          <a:blip r:embed="rId6">
            <a:alphaModFix/>
          </a:blip>
          <a:srcRect/>
          <a:stretch/>
        </p:blipFill>
        <p:spPr>
          <a:xfrm>
            <a:off x="1429270" y="2374386"/>
            <a:ext cx="120150" cy="120150"/>
          </a:xfrm>
          <a:prstGeom prst="rect">
            <a:avLst/>
          </a:prstGeom>
          <a:noFill/>
          <a:ln>
            <a:noFill/>
          </a:ln>
        </p:spPr>
      </p:pic>
      <p:pic>
        <p:nvPicPr>
          <p:cNvPr id="1122" name="Google Shape;1122;p39" descr="Uma imagem contendo edifício&#10;&#10;Descrição gerada automaticamente"/>
          <p:cNvPicPr preferRelativeResize="0"/>
          <p:nvPr/>
        </p:nvPicPr>
        <p:blipFill rotWithShape="1">
          <a:blip r:embed="rId6">
            <a:alphaModFix/>
          </a:blip>
          <a:srcRect/>
          <a:stretch/>
        </p:blipFill>
        <p:spPr>
          <a:xfrm>
            <a:off x="1445868" y="6673238"/>
            <a:ext cx="120150" cy="120150"/>
          </a:xfrm>
          <a:prstGeom prst="rect">
            <a:avLst/>
          </a:prstGeom>
          <a:noFill/>
          <a:ln>
            <a:noFill/>
          </a:ln>
        </p:spPr>
      </p:pic>
      <p:cxnSp>
        <p:nvCxnSpPr>
          <p:cNvPr id="1123" name="Google Shape;1123;p39"/>
          <p:cNvCxnSpPr/>
          <p:nvPr/>
        </p:nvCxnSpPr>
        <p:spPr>
          <a:xfrm>
            <a:off x="1212616" y="7073212"/>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124" name="Google Shape;1124;p39"/>
          <p:cNvSpPr/>
          <p:nvPr/>
        </p:nvSpPr>
        <p:spPr>
          <a:xfrm>
            <a:off x="1319251" y="8434220"/>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5" name="Google Shape;1125;p39"/>
          <p:cNvSpPr/>
          <p:nvPr/>
        </p:nvSpPr>
        <p:spPr>
          <a:xfrm>
            <a:off x="1297389" y="7298212"/>
            <a:ext cx="1419210" cy="107519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6" name="Google Shape;1126;p39"/>
          <p:cNvSpPr txBox="1"/>
          <p:nvPr/>
        </p:nvSpPr>
        <p:spPr>
          <a:xfrm>
            <a:off x="2773166" y="7298213"/>
            <a:ext cx="188705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CONCORRENTE 7</a:t>
            </a:r>
            <a:endParaRPr/>
          </a:p>
        </p:txBody>
      </p:sp>
      <p:sp>
        <p:nvSpPr>
          <p:cNvPr id="1127" name="Google Shape;1127;p39"/>
          <p:cNvSpPr txBox="1"/>
          <p:nvPr/>
        </p:nvSpPr>
        <p:spPr>
          <a:xfrm>
            <a:off x="2782389" y="7565615"/>
            <a:ext cx="2948100" cy="1631175"/>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Muitos dos profissionais do mercado acabam criando suas próprias planilhas de monitoramento manuais</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1" u="sng" baseline="30000" dirty="0">
                <a:solidFill>
                  <a:srgbClr val="00B050"/>
                </a:solidFill>
                <a:latin typeface="Calibri"/>
                <a:ea typeface="Calibri"/>
                <a:cs typeface="Calibri"/>
                <a:sym typeface="Calibri"/>
              </a:rPr>
              <a:t>Pontos fortes: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Estabilidade de produtos Google/Microsoft; Liberdade para fazer praticamente qualquer coisa; Gratuito ou acessível.</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u="sng" baseline="30000" dirty="0">
                <a:solidFill>
                  <a:srgbClr val="FF0000"/>
                </a:solidFill>
                <a:latin typeface="Calibri"/>
                <a:ea typeface="Calibri"/>
                <a:cs typeface="Calibri"/>
                <a:sym typeface="Calibri"/>
              </a:rPr>
              <a:t>Pontos fracos: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Demandam muito trabalho de atualização; Demandam trabalho inicial de organização;</a:t>
            </a:r>
            <a:endParaRPr sz="1200" dirty="0">
              <a:solidFill>
                <a:schemeClr val="dk1"/>
              </a:solidFill>
              <a:latin typeface="Calibri"/>
              <a:ea typeface="Calibri"/>
              <a:cs typeface="Calibri"/>
              <a:sym typeface="Calibri"/>
            </a:endParaRPr>
          </a:p>
        </p:txBody>
      </p:sp>
      <p:sp>
        <p:nvSpPr>
          <p:cNvPr id="1128" name="Google Shape;1128;p39"/>
          <p:cNvSpPr txBox="1"/>
          <p:nvPr/>
        </p:nvSpPr>
        <p:spPr>
          <a:xfrm>
            <a:off x="1482122" y="8455926"/>
            <a:ext cx="1146320"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CONCORRENTE INDIRETO</a:t>
            </a:r>
            <a:endParaRPr sz="800">
              <a:solidFill>
                <a:srgbClr val="7F7F7F"/>
              </a:solidFill>
              <a:latin typeface="Open Sans ExtraBold"/>
              <a:ea typeface="Open Sans ExtraBold"/>
              <a:cs typeface="Open Sans ExtraBold"/>
              <a:sym typeface="Open Sans ExtraBold"/>
            </a:endParaRPr>
          </a:p>
        </p:txBody>
      </p:sp>
      <p:sp>
        <p:nvSpPr>
          <p:cNvPr id="1129" name="Google Shape;1129;p39"/>
          <p:cNvSpPr/>
          <p:nvPr/>
        </p:nvSpPr>
        <p:spPr>
          <a:xfrm>
            <a:off x="1324515" y="8750890"/>
            <a:ext cx="1392084" cy="26161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0" name="Google Shape;1130;p39"/>
          <p:cNvSpPr txBox="1"/>
          <p:nvPr/>
        </p:nvSpPr>
        <p:spPr>
          <a:xfrm>
            <a:off x="1482121" y="8772596"/>
            <a:ext cx="1075267" cy="243849"/>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a:solidFill>
                  <a:srgbClr val="7F7F7F"/>
                </a:solidFill>
                <a:latin typeface="Open Sans ExtraBold"/>
                <a:ea typeface="Open Sans ExtraBold"/>
                <a:cs typeface="Open Sans ExtraBold"/>
                <a:sym typeface="Open Sans ExtraBold"/>
              </a:rPr>
              <a:t>INTERNACIONAL</a:t>
            </a:r>
            <a:endParaRPr sz="800">
              <a:solidFill>
                <a:srgbClr val="7F7F7F"/>
              </a:solidFill>
              <a:latin typeface="Open Sans ExtraBold"/>
              <a:ea typeface="Open Sans ExtraBold"/>
              <a:cs typeface="Open Sans ExtraBold"/>
              <a:sym typeface="Open Sans ExtraBold"/>
            </a:endParaRPr>
          </a:p>
        </p:txBody>
      </p:sp>
      <p:pic>
        <p:nvPicPr>
          <p:cNvPr id="1131" name="Google Shape;1131;p39"/>
          <p:cNvPicPr preferRelativeResize="0"/>
          <p:nvPr/>
        </p:nvPicPr>
        <p:blipFill rotWithShape="1">
          <a:blip r:embed="rId3">
            <a:alphaModFix/>
          </a:blip>
          <a:srcRect/>
          <a:stretch/>
        </p:blipFill>
        <p:spPr>
          <a:xfrm>
            <a:off x="1410101" y="8502533"/>
            <a:ext cx="122708" cy="122708"/>
          </a:xfrm>
          <a:prstGeom prst="rect">
            <a:avLst/>
          </a:prstGeom>
          <a:noFill/>
          <a:ln>
            <a:noFill/>
          </a:ln>
        </p:spPr>
      </p:pic>
      <p:pic>
        <p:nvPicPr>
          <p:cNvPr id="1132" name="Google Shape;1132;p39" descr="Uma imagem contendo edifício&#10;&#10;Descrição gerada automaticamente"/>
          <p:cNvPicPr preferRelativeResize="0"/>
          <p:nvPr/>
        </p:nvPicPr>
        <p:blipFill rotWithShape="1">
          <a:blip r:embed="rId6">
            <a:alphaModFix/>
          </a:blip>
          <a:srcRect/>
          <a:stretch/>
        </p:blipFill>
        <p:spPr>
          <a:xfrm>
            <a:off x="1412659" y="8822696"/>
            <a:ext cx="120150" cy="120150"/>
          </a:xfrm>
          <a:prstGeom prst="rect">
            <a:avLst/>
          </a:prstGeom>
          <a:noFill/>
          <a:ln>
            <a:noFill/>
          </a:ln>
        </p:spPr>
      </p:pic>
      <p:pic>
        <p:nvPicPr>
          <p:cNvPr id="1134" name="Google Shape;1134;p39"/>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1135" name="Google Shape;1135;p3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45" name="Google Shape;92;p1">
            <a:extLst>
              <a:ext uri="{FF2B5EF4-FFF2-40B4-BE49-F238E27FC236}">
                <a16:creationId xmlns:a16="http://schemas.microsoft.com/office/drawing/2014/main" id="{DDC84764-4C0B-474A-95D8-9DEBBC02BBD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a:t>
            </a:fld>
            <a:endParaRPr/>
          </a:p>
        </p:txBody>
      </p:sp>
      <p:sp>
        <p:nvSpPr>
          <p:cNvPr id="176" name="Google Shape;176;p4"/>
          <p:cNvSpPr txBox="1"/>
          <p:nvPr/>
        </p:nvSpPr>
        <p:spPr>
          <a:xfrm>
            <a:off x="1228217" y="1218000"/>
            <a:ext cx="11336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MERCADO</a:t>
            </a:r>
            <a:endParaRPr/>
          </a:p>
        </p:txBody>
      </p:sp>
      <p:sp>
        <p:nvSpPr>
          <p:cNvPr id="177" name="Google Shape;177;p4"/>
          <p:cNvSpPr txBox="1"/>
          <p:nvPr/>
        </p:nvSpPr>
        <p:spPr>
          <a:xfrm>
            <a:off x="1231584" y="1487311"/>
            <a:ext cx="4545000" cy="10404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a:solidFill>
                  <a:schemeClr val="dk1"/>
                </a:solidFill>
                <a:latin typeface="Calibri"/>
                <a:ea typeface="Calibri"/>
                <a:cs typeface="Calibri"/>
                <a:sym typeface="Calibri"/>
              </a:rPr>
              <a:t>Posições competitivas</a:t>
            </a:r>
            <a:endParaRPr/>
          </a:p>
          <a:p>
            <a:pPr marL="0" marR="0" lvl="0" indent="0" algn="just" rtl="0">
              <a:lnSpc>
                <a:spcPct val="115000"/>
              </a:lnSpc>
              <a:spcBef>
                <a:spcPts val="0"/>
              </a:spcBef>
              <a:spcAft>
                <a:spcPts val="0"/>
              </a:spcAft>
              <a:buNone/>
            </a:pPr>
            <a:r>
              <a:rPr lang="pt-BR" sz="1100" baseline="30000">
                <a:solidFill>
                  <a:schemeClr val="dk1"/>
                </a:solidFill>
                <a:latin typeface="Calibri"/>
                <a:ea typeface="Calibri"/>
                <a:cs typeface="Calibri"/>
                <a:sym typeface="Calibri"/>
              </a:rPr>
              <a:t>Microambiente</a:t>
            </a:r>
            <a:endParaRPr/>
          </a:p>
          <a:p>
            <a:pPr marL="0" marR="0" lvl="0" indent="0" algn="just" rtl="0">
              <a:lnSpc>
                <a:spcPct val="115000"/>
              </a:lnSpc>
              <a:spcBef>
                <a:spcPts val="0"/>
              </a:spcBef>
              <a:spcAft>
                <a:spcPts val="0"/>
              </a:spcAft>
              <a:buNone/>
            </a:pPr>
            <a:r>
              <a:rPr lang="pt-BR" sz="1100" baseline="30000">
                <a:solidFill>
                  <a:schemeClr val="dk1"/>
                </a:solidFill>
                <a:latin typeface="Calibri"/>
                <a:ea typeface="Calibri"/>
                <a:cs typeface="Calibri"/>
                <a:sym typeface="Calibri"/>
              </a:rPr>
              <a:t>Macroambiente</a:t>
            </a:r>
            <a:endParaRPr/>
          </a:p>
          <a:p>
            <a:pPr marL="0" marR="0" lvl="0" indent="0" algn="just" rtl="0">
              <a:lnSpc>
                <a:spcPct val="115000"/>
              </a:lnSpc>
              <a:spcBef>
                <a:spcPts val="0"/>
              </a:spcBef>
              <a:spcAft>
                <a:spcPts val="0"/>
              </a:spcAft>
              <a:buNone/>
            </a:pPr>
            <a:r>
              <a:rPr lang="pt-BR" sz="1100" baseline="30000">
                <a:solidFill>
                  <a:schemeClr val="dk1"/>
                </a:solidFill>
                <a:latin typeface="Calibri"/>
                <a:ea typeface="Calibri"/>
                <a:cs typeface="Calibri"/>
                <a:sym typeface="Calibri"/>
              </a:rPr>
              <a:t>Números e pesquisas</a:t>
            </a:r>
            <a:endParaRPr/>
          </a:p>
          <a:p>
            <a:pPr marL="0" marR="0" lvl="0" indent="0" algn="just" rtl="0">
              <a:lnSpc>
                <a:spcPct val="115000"/>
              </a:lnSpc>
              <a:spcBef>
                <a:spcPts val="0"/>
              </a:spcBef>
              <a:spcAft>
                <a:spcPts val="0"/>
              </a:spcAft>
              <a:buNone/>
            </a:pPr>
            <a:r>
              <a:rPr lang="pt-BR" sz="1100" baseline="30000">
                <a:solidFill>
                  <a:schemeClr val="dk1"/>
                </a:solidFill>
                <a:latin typeface="Calibri"/>
                <a:ea typeface="Calibri"/>
                <a:cs typeface="Calibri"/>
                <a:sym typeface="Calibri"/>
              </a:rPr>
              <a:t>Distribuição geográfica</a:t>
            </a:r>
            <a:endParaRPr/>
          </a:p>
        </p:txBody>
      </p:sp>
      <p:pic>
        <p:nvPicPr>
          <p:cNvPr id="179" name="Google Shape;179;p4"/>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80" name="Google Shape;180;p4"/>
          <p:cNvSpPr txBox="1"/>
          <p:nvPr/>
        </p:nvSpPr>
        <p:spPr>
          <a:xfrm>
            <a:off x="1228162" y="93995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81" name="Google Shape;181;p4"/>
          <p:cNvSpPr txBox="1"/>
          <p:nvPr/>
        </p:nvSpPr>
        <p:spPr>
          <a:xfrm>
            <a:off x="5454000" y="1494999"/>
            <a:ext cx="322200" cy="10404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25</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26</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28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33</a:t>
            </a:r>
            <a:endParaRPr/>
          </a:p>
        </p:txBody>
      </p:sp>
      <p:cxnSp>
        <p:nvCxnSpPr>
          <p:cNvPr id="182" name="Google Shape;182;p4"/>
          <p:cNvCxnSpPr/>
          <p:nvPr/>
        </p:nvCxnSpPr>
        <p:spPr>
          <a:xfrm>
            <a:off x="2083650" y="1626225"/>
            <a:ext cx="3466800" cy="0"/>
          </a:xfrm>
          <a:prstGeom prst="straightConnector1">
            <a:avLst/>
          </a:prstGeom>
          <a:noFill/>
          <a:ln w="9525" cap="flat" cmpd="sng">
            <a:solidFill>
              <a:srgbClr val="D8D8D8"/>
            </a:solidFill>
            <a:prstDash val="dot"/>
            <a:miter lim="800000"/>
            <a:headEnd type="none" w="sm" len="sm"/>
            <a:tailEnd type="none" w="sm" len="sm"/>
          </a:ln>
        </p:spPr>
      </p:cxnSp>
      <p:cxnSp>
        <p:nvCxnSpPr>
          <p:cNvPr id="183" name="Google Shape;183;p4"/>
          <p:cNvCxnSpPr>
            <a:cxnSpLocks/>
          </p:cNvCxnSpPr>
          <p:nvPr/>
        </p:nvCxnSpPr>
        <p:spPr>
          <a:xfrm>
            <a:off x="1964028" y="1815213"/>
            <a:ext cx="3586397" cy="0"/>
          </a:xfrm>
          <a:prstGeom prst="straightConnector1">
            <a:avLst/>
          </a:prstGeom>
          <a:noFill/>
          <a:ln w="9525" cap="flat" cmpd="sng">
            <a:solidFill>
              <a:srgbClr val="D8D8D8"/>
            </a:solidFill>
            <a:prstDash val="dot"/>
            <a:miter lim="800000"/>
            <a:headEnd type="none" w="sm" len="sm"/>
            <a:tailEnd type="none" w="sm" len="sm"/>
          </a:ln>
        </p:spPr>
      </p:cxnSp>
      <p:cxnSp>
        <p:nvCxnSpPr>
          <p:cNvPr id="184" name="Google Shape;184;p4"/>
          <p:cNvCxnSpPr>
            <a:cxnSpLocks/>
          </p:cNvCxnSpPr>
          <p:nvPr/>
        </p:nvCxnSpPr>
        <p:spPr>
          <a:xfrm>
            <a:off x="1964028" y="2009263"/>
            <a:ext cx="3576297" cy="0"/>
          </a:xfrm>
          <a:prstGeom prst="straightConnector1">
            <a:avLst/>
          </a:prstGeom>
          <a:noFill/>
          <a:ln w="9525" cap="flat" cmpd="sng">
            <a:solidFill>
              <a:srgbClr val="D8D8D8"/>
            </a:solidFill>
            <a:prstDash val="dot"/>
            <a:miter lim="800000"/>
            <a:headEnd type="none" w="sm" len="sm"/>
            <a:tailEnd type="none" w="sm" len="sm"/>
          </a:ln>
        </p:spPr>
      </p:cxnSp>
      <p:cxnSp>
        <p:nvCxnSpPr>
          <p:cNvPr id="185" name="Google Shape;185;p4"/>
          <p:cNvCxnSpPr>
            <a:cxnSpLocks/>
          </p:cNvCxnSpPr>
          <p:nvPr/>
        </p:nvCxnSpPr>
        <p:spPr>
          <a:xfrm>
            <a:off x="2169375" y="2206000"/>
            <a:ext cx="3370950" cy="0"/>
          </a:xfrm>
          <a:prstGeom prst="straightConnector1">
            <a:avLst/>
          </a:prstGeom>
          <a:noFill/>
          <a:ln w="9525" cap="flat" cmpd="sng">
            <a:solidFill>
              <a:srgbClr val="D8D8D8"/>
            </a:solidFill>
            <a:prstDash val="dot"/>
            <a:miter lim="800000"/>
            <a:headEnd type="none" w="sm" len="sm"/>
            <a:tailEnd type="none" w="sm" len="sm"/>
          </a:ln>
        </p:spPr>
      </p:cxnSp>
      <p:cxnSp>
        <p:nvCxnSpPr>
          <p:cNvPr id="186" name="Google Shape;186;p4"/>
          <p:cNvCxnSpPr>
            <a:cxnSpLocks/>
          </p:cNvCxnSpPr>
          <p:nvPr/>
        </p:nvCxnSpPr>
        <p:spPr>
          <a:xfrm>
            <a:off x="2250173" y="2393875"/>
            <a:ext cx="3300277" cy="0"/>
          </a:xfrm>
          <a:prstGeom prst="straightConnector1">
            <a:avLst/>
          </a:prstGeom>
          <a:noFill/>
          <a:ln w="9525" cap="flat" cmpd="sng">
            <a:solidFill>
              <a:srgbClr val="D8D8D8"/>
            </a:solidFill>
            <a:prstDash val="dot"/>
            <a:miter lim="800000"/>
            <a:headEnd type="none" w="sm" len="sm"/>
            <a:tailEnd type="none" w="sm" len="sm"/>
          </a:ln>
        </p:spPr>
      </p:cxnSp>
      <p:sp>
        <p:nvSpPr>
          <p:cNvPr id="187" name="Google Shape;187;p4"/>
          <p:cNvSpPr txBox="1"/>
          <p:nvPr/>
        </p:nvSpPr>
        <p:spPr>
          <a:xfrm>
            <a:off x="1220596" y="2939438"/>
            <a:ext cx="159075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A CONCORRÊNCIA</a:t>
            </a:r>
            <a:endParaRPr/>
          </a:p>
        </p:txBody>
      </p:sp>
      <p:sp>
        <p:nvSpPr>
          <p:cNvPr id="188" name="Google Shape;188;p4"/>
          <p:cNvSpPr txBox="1"/>
          <p:nvPr/>
        </p:nvSpPr>
        <p:spPr>
          <a:xfrm>
            <a:off x="1223963" y="3208749"/>
            <a:ext cx="4545000" cy="164964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Análise de concorrência</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Benchmarking</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Principais ameaças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Comparativo de ameaças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O que aprendemos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Radares de concorrência</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Curva de valor</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Estratégia competitiva</a:t>
            </a:r>
            <a:endParaRPr dirty="0"/>
          </a:p>
        </p:txBody>
      </p:sp>
      <p:sp>
        <p:nvSpPr>
          <p:cNvPr id="189" name="Google Shape;189;p4"/>
          <p:cNvSpPr txBox="1"/>
          <p:nvPr/>
        </p:nvSpPr>
        <p:spPr>
          <a:xfrm>
            <a:off x="5446379" y="3216437"/>
            <a:ext cx="322200" cy="16245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37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38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47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48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49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54</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55</a:t>
            </a:r>
            <a:endParaRPr/>
          </a:p>
        </p:txBody>
      </p:sp>
      <p:cxnSp>
        <p:nvCxnSpPr>
          <p:cNvPr id="190" name="Google Shape;190;p4"/>
          <p:cNvCxnSpPr>
            <a:cxnSpLocks/>
          </p:cNvCxnSpPr>
          <p:nvPr/>
        </p:nvCxnSpPr>
        <p:spPr>
          <a:xfrm>
            <a:off x="2250173" y="3340050"/>
            <a:ext cx="3292552" cy="0"/>
          </a:xfrm>
          <a:prstGeom prst="straightConnector1">
            <a:avLst/>
          </a:prstGeom>
          <a:noFill/>
          <a:ln w="9525" cap="flat" cmpd="sng">
            <a:solidFill>
              <a:srgbClr val="D8D8D8"/>
            </a:solidFill>
            <a:prstDash val="dot"/>
            <a:miter lim="800000"/>
            <a:headEnd type="none" w="sm" len="sm"/>
            <a:tailEnd type="none" w="sm" len="sm"/>
          </a:ln>
        </p:spPr>
      </p:cxnSp>
      <p:cxnSp>
        <p:nvCxnSpPr>
          <p:cNvPr id="191" name="Google Shape;191;p4"/>
          <p:cNvCxnSpPr/>
          <p:nvPr/>
        </p:nvCxnSpPr>
        <p:spPr>
          <a:xfrm>
            <a:off x="2431300" y="3730450"/>
            <a:ext cx="3111600" cy="0"/>
          </a:xfrm>
          <a:prstGeom prst="straightConnector1">
            <a:avLst/>
          </a:prstGeom>
          <a:noFill/>
          <a:ln w="9525" cap="flat" cmpd="sng">
            <a:solidFill>
              <a:srgbClr val="D8D8D8"/>
            </a:solidFill>
            <a:prstDash val="dot"/>
            <a:miter lim="800000"/>
            <a:headEnd type="none" w="sm" len="sm"/>
            <a:tailEnd type="none" w="sm" len="sm"/>
          </a:ln>
        </p:spPr>
      </p:cxnSp>
      <p:cxnSp>
        <p:nvCxnSpPr>
          <p:cNvPr id="192" name="Google Shape;192;p4"/>
          <p:cNvCxnSpPr/>
          <p:nvPr/>
        </p:nvCxnSpPr>
        <p:spPr>
          <a:xfrm>
            <a:off x="2650375" y="3918275"/>
            <a:ext cx="2882400" cy="0"/>
          </a:xfrm>
          <a:prstGeom prst="straightConnector1">
            <a:avLst/>
          </a:prstGeom>
          <a:noFill/>
          <a:ln w="9525" cap="flat" cmpd="sng">
            <a:solidFill>
              <a:srgbClr val="D8D8D8"/>
            </a:solidFill>
            <a:prstDash val="dot"/>
            <a:miter lim="800000"/>
            <a:headEnd type="none" w="sm" len="sm"/>
            <a:tailEnd type="none" w="sm" len="sm"/>
          </a:ln>
        </p:spPr>
      </p:cxnSp>
      <p:cxnSp>
        <p:nvCxnSpPr>
          <p:cNvPr id="193" name="Google Shape;193;p4"/>
          <p:cNvCxnSpPr/>
          <p:nvPr/>
        </p:nvCxnSpPr>
        <p:spPr>
          <a:xfrm>
            <a:off x="2445600" y="4112275"/>
            <a:ext cx="3087300" cy="0"/>
          </a:xfrm>
          <a:prstGeom prst="straightConnector1">
            <a:avLst/>
          </a:prstGeom>
          <a:noFill/>
          <a:ln w="9525" cap="flat" cmpd="sng">
            <a:solidFill>
              <a:srgbClr val="D8D8D8"/>
            </a:solidFill>
            <a:prstDash val="dot"/>
            <a:miter lim="800000"/>
            <a:headEnd type="none" w="sm" len="sm"/>
            <a:tailEnd type="none" w="sm" len="sm"/>
          </a:ln>
        </p:spPr>
      </p:cxnSp>
      <p:cxnSp>
        <p:nvCxnSpPr>
          <p:cNvPr id="194" name="Google Shape;194;p4"/>
          <p:cNvCxnSpPr/>
          <p:nvPr/>
        </p:nvCxnSpPr>
        <p:spPr>
          <a:xfrm>
            <a:off x="2169375" y="4308775"/>
            <a:ext cx="3373500" cy="0"/>
          </a:xfrm>
          <a:prstGeom prst="straightConnector1">
            <a:avLst/>
          </a:prstGeom>
          <a:noFill/>
          <a:ln w="9525" cap="flat" cmpd="sng">
            <a:solidFill>
              <a:srgbClr val="D8D8D8"/>
            </a:solidFill>
            <a:prstDash val="dot"/>
            <a:miter lim="800000"/>
            <a:headEnd type="none" w="sm" len="sm"/>
            <a:tailEnd type="none" w="sm" len="sm"/>
          </a:ln>
        </p:spPr>
      </p:cxnSp>
      <p:cxnSp>
        <p:nvCxnSpPr>
          <p:cNvPr id="195" name="Google Shape;195;p4"/>
          <p:cNvCxnSpPr/>
          <p:nvPr/>
        </p:nvCxnSpPr>
        <p:spPr>
          <a:xfrm>
            <a:off x="1821700" y="4500625"/>
            <a:ext cx="3701100" cy="0"/>
          </a:xfrm>
          <a:prstGeom prst="straightConnector1">
            <a:avLst/>
          </a:prstGeom>
          <a:noFill/>
          <a:ln w="9525" cap="flat" cmpd="sng">
            <a:solidFill>
              <a:srgbClr val="D8D8D8"/>
            </a:solidFill>
            <a:prstDash val="dot"/>
            <a:miter lim="800000"/>
            <a:headEnd type="none" w="sm" len="sm"/>
            <a:tailEnd type="none" w="sm" len="sm"/>
          </a:ln>
        </p:spPr>
      </p:cxnSp>
      <p:cxnSp>
        <p:nvCxnSpPr>
          <p:cNvPr id="196" name="Google Shape;196;p4"/>
          <p:cNvCxnSpPr/>
          <p:nvPr/>
        </p:nvCxnSpPr>
        <p:spPr>
          <a:xfrm>
            <a:off x="2100300" y="4695650"/>
            <a:ext cx="3432600" cy="0"/>
          </a:xfrm>
          <a:prstGeom prst="straightConnector1">
            <a:avLst/>
          </a:prstGeom>
          <a:noFill/>
          <a:ln w="9525" cap="flat" cmpd="sng">
            <a:solidFill>
              <a:srgbClr val="D8D8D8"/>
            </a:solidFill>
            <a:prstDash val="dot"/>
            <a:miter lim="800000"/>
            <a:headEnd type="none" w="sm" len="sm"/>
            <a:tailEnd type="none" w="sm" len="sm"/>
          </a:ln>
        </p:spPr>
      </p:cxnSp>
      <p:sp>
        <p:nvSpPr>
          <p:cNvPr id="197" name="Google Shape;197;p4"/>
          <p:cNvSpPr txBox="1"/>
          <p:nvPr/>
        </p:nvSpPr>
        <p:spPr>
          <a:xfrm>
            <a:off x="1220596" y="5349826"/>
            <a:ext cx="102957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PÚBLICO</a:t>
            </a:r>
            <a:endParaRPr/>
          </a:p>
        </p:txBody>
      </p:sp>
      <p:sp>
        <p:nvSpPr>
          <p:cNvPr id="198" name="Google Shape;198;p4"/>
          <p:cNvSpPr txBox="1"/>
          <p:nvPr/>
        </p:nvSpPr>
        <p:spPr>
          <a:xfrm>
            <a:off x="1223963" y="5619137"/>
            <a:ext cx="4545000" cy="184431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err="1">
                <a:solidFill>
                  <a:schemeClr val="dk1"/>
                </a:solidFill>
                <a:latin typeface="Calibri"/>
                <a:ea typeface="Calibri"/>
                <a:cs typeface="Calibri"/>
                <a:sym typeface="Calibri"/>
              </a:rPr>
              <a:t>Buyer</a:t>
            </a:r>
            <a:r>
              <a:rPr lang="pt-BR" sz="1100" baseline="30000" dirty="0">
                <a:solidFill>
                  <a:schemeClr val="dk1"/>
                </a:solidFill>
                <a:latin typeface="Calibri"/>
                <a:ea typeface="Calibri"/>
                <a:cs typeface="Calibri"/>
                <a:sym typeface="Calibri"/>
              </a:rPr>
              <a:t> personas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Persona 01: Vicenzo</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Persona 02: Cleide</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Persona 03: Gertrudes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Persona 04: Cleiton</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Análise de personas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Comportamento das personas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Perfil de Cliente Ideal</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Jornada de Compra</a:t>
            </a:r>
            <a:endParaRPr dirty="0"/>
          </a:p>
        </p:txBody>
      </p:sp>
      <p:sp>
        <p:nvSpPr>
          <p:cNvPr id="199" name="Google Shape;199;p4"/>
          <p:cNvSpPr txBox="1"/>
          <p:nvPr/>
        </p:nvSpPr>
        <p:spPr>
          <a:xfrm>
            <a:off x="5446379" y="5626825"/>
            <a:ext cx="322200" cy="18192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59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61</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64</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65</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66</a:t>
            </a:r>
            <a:endParaRPr/>
          </a:p>
        </p:txBody>
      </p:sp>
      <p:cxnSp>
        <p:nvCxnSpPr>
          <p:cNvPr id="200" name="Google Shape;200;p4"/>
          <p:cNvCxnSpPr/>
          <p:nvPr/>
        </p:nvCxnSpPr>
        <p:spPr>
          <a:xfrm>
            <a:off x="1859800" y="5754050"/>
            <a:ext cx="3690600" cy="0"/>
          </a:xfrm>
          <a:prstGeom prst="straightConnector1">
            <a:avLst/>
          </a:prstGeom>
          <a:noFill/>
          <a:ln w="9525" cap="flat" cmpd="sng">
            <a:solidFill>
              <a:srgbClr val="D8D8D8"/>
            </a:solidFill>
            <a:prstDash val="dot"/>
            <a:miter lim="800000"/>
            <a:headEnd type="none" w="sm" len="sm"/>
            <a:tailEnd type="none" w="sm" len="sm"/>
          </a:ln>
        </p:spPr>
      </p:cxnSp>
      <p:cxnSp>
        <p:nvCxnSpPr>
          <p:cNvPr id="201" name="Google Shape;201;p4"/>
          <p:cNvCxnSpPr/>
          <p:nvPr/>
        </p:nvCxnSpPr>
        <p:spPr>
          <a:xfrm>
            <a:off x="2488450" y="5948475"/>
            <a:ext cx="3062100" cy="0"/>
          </a:xfrm>
          <a:prstGeom prst="straightConnector1">
            <a:avLst/>
          </a:prstGeom>
          <a:noFill/>
          <a:ln w="9525" cap="flat" cmpd="sng">
            <a:solidFill>
              <a:srgbClr val="D8D8D8"/>
            </a:solidFill>
            <a:prstDash val="dot"/>
            <a:miter lim="800000"/>
            <a:headEnd type="none" w="sm" len="sm"/>
            <a:tailEnd type="none" w="sm" len="sm"/>
          </a:ln>
        </p:spPr>
      </p:cxnSp>
      <p:cxnSp>
        <p:nvCxnSpPr>
          <p:cNvPr id="202" name="Google Shape;202;p4"/>
          <p:cNvCxnSpPr/>
          <p:nvPr/>
        </p:nvCxnSpPr>
        <p:spPr>
          <a:xfrm>
            <a:off x="2431300" y="6130975"/>
            <a:ext cx="3119100" cy="0"/>
          </a:xfrm>
          <a:prstGeom prst="straightConnector1">
            <a:avLst/>
          </a:prstGeom>
          <a:noFill/>
          <a:ln w="9525" cap="flat" cmpd="sng">
            <a:solidFill>
              <a:srgbClr val="D8D8D8"/>
            </a:solidFill>
            <a:prstDash val="dot"/>
            <a:miter lim="800000"/>
            <a:headEnd type="none" w="sm" len="sm"/>
            <a:tailEnd type="none" w="sm" len="sm"/>
          </a:ln>
        </p:spPr>
      </p:cxnSp>
      <p:cxnSp>
        <p:nvCxnSpPr>
          <p:cNvPr id="203" name="Google Shape;203;p4"/>
          <p:cNvCxnSpPr/>
          <p:nvPr/>
        </p:nvCxnSpPr>
        <p:spPr>
          <a:xfrm>
            <a:off x="2562275" y="6323050"/>
            <a:ext cx="2988300" cy="0"/>
          </a:xfrm>
          <a:prstGeom prst="straightConnector1">
            <a:avLst/>
          </a:prstGeom>
          <a:noFill/>
          <a:ln w="9525" cap="flat" cmpd="sng">
            <a:solidFill>
              <a:srgbClr val="D8D8D8"/>
            </a:solidFill>
            <a:prstDash val="dot"/>
            <a:miter lim="800000"/>
            <a:headEnd type="none" w="sm" len="sm"/>
            <a:tailEnd type="none" w="sm" len="sm"/>
          </a:ln>
        </p:spPr>
      </p:cxnSp>
      <p:cxnSp>
        <p:nvCxnSpPr>
          <p:cNvPr id="204" name="Google Shape;204;p4"/>
          <p:cNvCxnSpPr/>
          <p:nvPr/>
        </p:nvCxnSpPr>
        <p:spPr>
          <a:xfrm>
            <a:off x="2455125" y="6529375"/>
            <a:ext cx="3095400" cy="0"/>
          </a:xfrm>
          <a:prstGeom prst="straightConnector1">
            <a:avLst/>
          </a:prstGeom>
          <a:noFill/>
          <a:ln w="9525" cap="flat" cmpd="sng">
            <a:solidFill>
              <a:srgbClr val="D8D8D8"/>
            </a:solidFill>
            <a:prstDash val="dot"/>
            <a:miter lim="800000"/>
            <a:headEnd type="none" w="sm" len="sm"/>
            <a:tailEnd type="none" w="sm" len="sm"/>
          </a:ln>
        </p:spPr>
      </p:cxnSp>
      <p:cxnSp>
        <p:nvCxnSpPr>
          <p:cNvPr id="205" name="Google Shape;205;p4"/>
          <p:cNvCxnSpPr/>
          <p:nvPr/>
        </p:nvCxnSpPr>
        <p:spPr>
          <a:xfrm>
            <a:off x="2019350" y="6719050"/>
            <a:ext cx="3531000" cy="0"/>
          </a:xfrm>
          <a:prstGeom prst="straightConnector1">
            <a:avLst/>
          </a:prstGeom>
          <a:noFill/>
          <a:ln w="9525" cap="flat" cmpd="sng">
            <a:solidFill>
              <a:srgbClr val="D8D8D8"/>
            </a:solidFill>
            <a:prstDash val="dot"/>
            <a:miter lim="800000"/>
            <a:headEnd type="none" w="sm" len="sm"/>
            <a:tailEnd type="none" w="sm" len="sm"/>
          </a:ln>
        </p:spPr>
      </p:cxnSp>
      <p:cxnSp>
        <p:nvCxnSpPr>
          <p:cNvPr id="206" name="Google Shape;206;p4"/>
          <p:cNvCxnSpPr/>
          <p:nvPr/>
        </p:nvCxnSpPr>
        <p:spPr>
          <a:xfrm>
            <a:off x="2388450" y="6903950"/>
            <a:ext cx="3162000" cy="0"/>
          </a:xfrm>
          <a:prstGeom prst="straightConnector1">
            <a:avLst/>
          </a:prstGeom>
          <a:noFill/>
          <a:ln w="9525" cap="flat" cmpd="sng">
            <a:solidFill>
              <a:srgbClr val="D8D8D8"/>
            </a:solidFill>
            <a:prstDash val="dot"/>
            <a:miter lim="800000"/>
            <a:headEnd type="none" w="sm" len="sm"/>
            <a:tailEnd type="none" w="sm" len="sm"/>
          </a:ln>
        </p:spPr>
      </p:cxnSp>
      <p:cxnSp>
        <p:nvCxnSpPr>
          <p:cNvPr id="207" name="Google Shape;207;p4"/>
          <p:cNvCxnSpPr/>
          <p:nvPr/>
        </p:nvCxnSpPr>
        <p:spPr>
          <a:xfrm>
            <a:off x="2062200" y="7105500"/>
            <a:ext cx="3488100" cy="0"/>
          </a:xfrm>
          <a:prstGeom prst="straightConnector1">
            <a:avLst/>
          </a:prstGeom>
          <a:noFill/>
          <a:ln w="9525" cap="flat" cmpd="sng">
            <a:solidFill>
              <a:srgbClr val="D8D8D8"/>
            </a:solidFill>
            <a:prstDash val="dot"/>
            <a:miter lim="800000"/>
            <a:headEnd type="none" w="sm" len="sm"/>
            <a:tailEnd type="none" w="sm" len="sm"/>
          </a:ln>
        </p:spPr>
      </p:cxnSp>
      <p:cxnSp>
        <p:nvCxnSpPr>
          <p:cNvPr id="208" name="Google Shape;208;p4"/>
          <p:cNvCxnSpPr/>
          <p:nvPr/>
        </p:nvCxnSpPr>
        <p:spPr>
          <a:xfrm>
            <a:off x="2014575" y="7294225"/>
            <a:ext cx="3535800" cy="0"/>
          </a:xfrm>
          <a:prstGeom prst="straightConnector1">
            <a:avLst/>
          </a:prstGeom>
          <a:noFill/>
          <a:ln w="9525" cap="flat" cmpd="sng">
            <a:solidFill>
              <a:srgbClr val="D8D8D8"/>
            </a:solidFill>
            <a:prstDash val="dot"/>
            <a:miter lim="800000"/>
            <a:headEnd type="none" w="sm" len="sm"/>
            <a:tailEnd type="none" w="sm" len="sm"/>
          </a:ln>
        </p:spPr>
      </p:cxnSp>
      <p:sp>
        <p:nvSpPr>
          <p:cNvPr id="209" name="Google Shape;209;p4"/>
          <p:cNvSpPr txBox="1"/>
          <p:nvPr/>
        </p:nvSpPr>
        <p:spPr>
          <a:xfrm>
            <a:off x="1228762" y="7988873"/>
            <a:ext cx="10294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OS CANAIS</a:t>
            </a:r>
            <a:endParaRPr/>
          </a:p>
        </p:txBody>
      </p:sp>
      <p:sp>
        <p:nvSpPr>
          <p:cNvPr id="210" name="Google Shape;210;p4"/>
          <p:cNvSpPr txBox="1"/>
          <p:nvPr/>
        </p:nvSpPr>
        <p:spPr>
          <a:xfrm>
            <a:off x="1232129" y="8258184"/>
            <a:ext cx="4545000" cy="48163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Estratégia de Canais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Instagram</a:t>
            </a:r>
            <a:endParaRPr dirty="0"/>
          </a:p>
        </p:txBody>
      </p:sp>
      <p:sp>
        <p:nvSpPr>
          <p:cNvPr id="211" name="Google Shape;211;p4"/>
          <p:cNvSpPr txBox="1"/>
          <p:nvPr/>
        </p:nvSpPr>
        <p:spPr>
          <a:xfrm>
            <a:off x="5454545" y="8265872"/>
            <a:ext cx="322200" cy="4563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68</a:t>
            </a:r>
            <a:endParaRPr/>
          </a:p>
        </p:txBody>
      </p:sp>
      <p:cxnSp>
        <p:nvCxnSpPr>
          <p:cNvPr id="212" name="Google Shape;212;p4"/>
          <p:cNvCxnSpPr/>
          <p:nvPr/>
        </p:nvCxnSpPr>
        <p:spPr>
          <a:xfrm rot="10800000" flipH="1">
            <a:off x="2016975" y="8396425"/>
            <a:ext cx="3569400" cy="4800"/>
          </a:xfrm>
          <a:prstGeom prst="straightConnector1">
            <a:avLst/>
          </a:prstGeom>
          <a:noFill/>
          <a:ln w="9525" cap="flat" cmpd="sng">
            <a:solidFill>
              <a:srgbClr val="D8D8D8"/>
            </a:solidFill>
            <a:prstDash val="dot"/>
            <a:miter lim="800000"/>
            <a:headEnd type="none" w="sm" len="sm"/>
            <a:tailEnd type="none" w="sm" len="sm"/>
          </a:ln>
        </p:spPr>
      </p:cxnSp>
      <p:cxnSp>
        <p:nvCxnSpPr>
          <p:cNvPr id="213" name="Google Shape;213;p4"/>
          <p:cNvCxnSpPr/>
          <p:nvPr/>
        </p:nvCxnSpPr>
        <p:spPr>
          <a:xfrm>
            <a:off x="2136025" y="8592050"/>
            <a:ext cx="3450300" cy="0"/>
          </a:xfrm>
          <a:prstGeom prst="straightConnector1">
            <a:avLst/>
          </a:prstGeom>
          <a:noFill/>
          <a:ln w="9525" cap="flat" cmpd="sng">
            <a:solidFill>
              <a:srgbClr val="D8D8D8"/>
            </a:solidFill>
            <a:prstDash val="dot"/>
            <a:miter lim="800000"/>
            <a:headEnd type="none" w="sm" len="sm"/>
            <a:tailEnd type="none" w="sm" len="sm"/>
          </a:ln>
        </p:spPr>
      </p:cxnSp>
      <p:pic>
        <p:nvPicPr>
          <p:cNvPr id="214" name="Google Shape;214;p4"/>
          <p:cNvPicPr preferRelativeResize="0"/>
          <p:nvPr/>
        </p:nvPicPr>
        <p:blipFill rotWithShape="1">
          <a:blip r:embed="rId4">
            <a:alphaModFix/>
          </a:blip>
          <a:srcRect/>
          <a:stretch/>
        </p:blipFill>
        <p:spPr>
          <a:xfrm>
            <a:off x="2349267" y="1233642"/>
            <a:ext cx="232354" cy="232354"/>
          </a:xfrm>
          <a:prstGeom prst="rect">
            <a:avLst/>
          </a:prstGeom>
          <a:noFill/>
          <a:ln>
            <a:noFill/>
          </a:ln>
        </p:spPr>
      </p:pic>
      <p:pic>
        <p:nvPicPr>
          <p:cNvPr id="215" name="Google Shape;215;p4"/>
          <p:cNvPicPr preferRelativeResize="0"/>
          <p:nvPr/>
        </p:nvPicPr>
        <p:blipFill rotWithShape="1">
          <a:blip r:embed="rId5">
            <a:alphaModFix/>
          </a:blip>
          <a:srcRect/>
          <a:stretch/>
        </p:blipFill>
        <p:spPr>
          <a:xfrm>
            <a:off x="2786689" y="2944835"/>
            <a:ext cx="256225" cy="256225"/>
          </a:xfrm>
          <a:prstGeom prst="rect">
            <a:avLst/>
          </a:prstGeom>
          <a:noFill/>
          <a:ln>
            <a:noFill/>
          </a:ln>
        </p:spPr>
      </p:pic>
      <p:pic>
        <p:nvPicPr>
          <p:cNvPr id="216" name="Google Shape;216;p4"/>
          <p:cNvPicPr preferRelativeResize="0"/>
          <p:nvPr/>
        </p:nvPicPr>
        <p:blipFill rotWithShape="1">
          <a:blip r:embed="rId6">
            <a:alphaModFix/>
          </a:blip>
          <a:srcRect/>
          <a:stretch/>
        </p:blipFill>
        <p:spPr>
          <a:xfrm>
            <a:off x="2250173" y="5360917"/>
            <a:ext cx="233827" cy="233827"/>
          </a:xfrm>
          <a:prstGeom prst="rect">
            <a:avLst/>
          </a:prstGeom>
          <a:noFill/>
          <a:ln>
            <a:noFill/>
          </a:ln>
        </p:spPr>
      </p:pic>
      <p:pic>
        <p:nvPicPr>
          <p:cNvPr id="217" name="Google Shape;217;p4"/>
          <p:cNvPicPr preferRelativeResize="0"/>
          <p:nvPr/>
        </p:nvPicPr>
        <p:blipFill rotWithShape="1">
          <a:blip r:embed="rId7">
            <a:alphaModFix/>
          </a:blip>
          <a:srcRect/>
          <a:stretch/>
        </p:blipFill>
        <p:spPr>
          <a:xfrm>
            <a:off x="2226718" y="8024945"/>
            <a:ext cx="206057" cy="206057"/>
          </a:xfrm>
          <a:prstGeom prst="rect">
            <a:avLst/>
          </a:prstGeom>
          <a:noFill/>
          <a:ln>
            <a:noFill/>
          </a:ln>
        </p:spPr>
      </p:pic>
      <p:cxnSp>
        <p:nvCxnSpPr>
          <p:cNvPr id="218" name="Google Shape;218;p4"/>
          <p:cNvCxnSpPr/>
          <p:nvPr/>
        </p:nvCxnSpPr>
        <p:spPr>
          <a:xfrm>
            <a:off x="1313494" y="5870490"/>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19" name="Google Shape;219;p4"/>
          <p:cNvCxnSpPr/>
          <p:nvPr/>
        </p:nvCxnSpPr>
        <p:spPr>
          <a:xfrm>
            <a:off x="1313494" y="3650467"/>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0" name="Google Shape;220;p4"/>
          <p:cNvCxnSpPr/>
          <p:nvPr/>
        </p:nvCxnSpPr>
        <p:spPr>
          <a:xfrm>
            <a:off x="1313494" y="3843408"/>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1" name="Google Shape;221;p4"/>
          <p:cNvCxnSpPr/>
          <p:nvPr/>
        </p:nvCxnSpPr>
        <p:spPr>
          <a:xfrm>
            <a:off x="1313494" y="4033962"/>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2" name="Google Shape;222;p4"/>
          <p:cNvCxnSpPr/>
          <p:nvPr/>
        </p:nvCxnSpPr>
        <p:spPr>
          <a:xfrm>
            <a:off x="1313494" y="6050789"/>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3" name="Google Shape;223;p4"/>
          <p:cNvCxnSpPr/>
          <p:nvPr/>
        </p:nvCxnSpPr>
        <p:spPr>
          <a:xfrm>
            <a:off x="1313494" y="6260237"/>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4" name="Google Shape;224;p4"/>
          <p:cNvCxnSpPr/>
          <p:nvPr/>
        </p:nvCxnSpPr>
        <p:spPr>
          <a:xfrm>
            <a:off x="1313494" y="6448848"/>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5" name="Google Shape;225;p4"/>
          <p:cNvCxnSpPr/>
          <p:nvPr/>
        </p:nvCxnSpPr>
        <p:spPr>
          <a:xfrm>
            <a:off x="1335318" y="8510012"/>
            <a:ext cx="4062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26" name="Google Shape;226;p4"/>
          <p:cNvCxnSpPr>
            <a:cxnSpLocks/>
          </p:cNvCxnSpPr>
          <p:nvPr/>
        </p:nvCxnSpPr>
        <p:spPr>
          <a:xfrm>
            <a:off x="1859800" y="3533500"/>
            <a:ext cx="3680650" cy="0"/>
          </a:xfrm>
          <a:prstGeom prst="straightConnector1">
            <a:avLst/>
          </a:prstGeom>
          <a:noFill/>
          <a:ln w="9525" cap="flat" cmpd="sng">
            <a:solidFill>
              <a:srgbClr val="D8D8D8"/>
            </a:solidFill>
            <a:prstDash val="dot"/>
            <a:miter lim="800000"/>
            <a:headEnd type="none" w="sm" len="sm"/>
            <a:tailEnd type="none" w="sm" len="sm"/>
          </a:ln>
        </p:spPr>
      </p:cxnSp>
      <p:sp>
        <p:nvSpPr>
          <p:cNvPr id="60" name="Google Shape;92;p1">
            <a:extLst>
              <a:ext uri="{FF2B5EF4-FFF2-40B4-BE49-F238E27FC236}">
                <a16:creationId xmlns:a16="http://schemas.microsoft.com/office/drawing/2014/main" id="{7CDF8ECA-66CD-407C-9311-9ED43835F03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4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40</a:t>
            </a:fld>
            <a:endParaRPr/>
          </a:p>
        </p:txBody>
      </p:sp>
      <p:sp>
        <p:nvSpPr>
          <p:cNvPr id="1141" name="Google Shape;1141;p47"/>
          <p:cNvSpPr/>
          <p:nvPr/>
        </p:nvSpPr>
        <p:spPr>
          <a:xfrm>
            <a:off x="1290389" y="2686108"/>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2" name="Google Shape;1142;p47"/>
          <p:cNvSpPr/>
          <p:nvPr/>
        </p:nvSpPr>
        <p:spPr>
          <a:xfrm>
            <a:off x="3595389" y="2680334"/>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47"/>
          <p:cNvSpPr/>
          <p:nvPr/>
        </p:nvSpPr>
        <p:spPr>
          <a:xfrm>
            <a:off x="1290389" y="4176478"/>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4" name="Google Shape;1144;p47"/>
          <p:cNvSpPr/>
          <p:nvPr/>
        </p:nvSpPr>
        <p:spPr>
          <a:xfrm>
            <a:off x="3595389" y="4176478"/>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5" name="Google Shape;1145;p47"/>
          <p:cNvSpPr/>
          <p:nvPr/>
        </p:nvSpPr>
        <p:spPr>
          <a:xfrm>
            <a:off x="1290389" y="5671614"/>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6" name="Google Shape;1146;p47"/>
          <p:cNvSpPr/>
          <p:nvPr/>
        </p:nvSpPr>
        <p:spPr>
          <a:xfrm>
            <a:off x="3595389" y="5671614"/>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7" name="Google Shape;1147;p47"/>
          <p:cNvSpPr txBox="1"/>
          <p:nvPr/>
        </p:nvSpPr>
        <p:spPr>
          <a:xfrm>
            <a:off x="1224863" y="1456800"/>
            <a:ext cx="2694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PRINCIPAIS AMEAÇAS</a:t>
            </a:r>
            <a:endParaRPr/>
          </a:p>
        </p:txBody>
      </p:sp>
      <p:sp>
        <p:nvSpPr>
          <p:cNvPr id="1148" name="Google Shape;1148;p47"/>
          <p:cNvSpPr txBox="1"/>
          <p:nvPr/>
        </p:nvSpPr>
        <p:spPr>
          <a:xfrm>
            <a:off x="1223963" y="1811612"/>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Embora toda ferramenta que permita que os usuários possam resolver os problemas de inteligência de dados de alguma maneira seja uma ameaça em potencial, gostamos de separar nesta etapa quais são as ameaças que mais se destacaram em nossa análise, seja pela proximidade da solução ou pela relevância desta no mercado.</a:t>
            </a:r>
            <a:endParaRPr sz="1200">
              <a:solidFill>
                <a:schemeClr val="dk1"/>
              </a:solidFill>
              <a:latin typeface="Calibri"/>
              <a:ea typeface="Calibri"/>
              <a:cs typeface="Calibri"/>
              <a:sym typeface="Calibri"/>
            </a:endParaRPr>
          </a:p>
        </p:txBody>
      </p:sp>
      <p:sp>
        <p:nvSpPr>
          <p:cNvPr id="1149" name="Google Shape;1149;p47"/>
          <p:cNvSpPr/>
          <p:nvPr/>
        </p:nvSpPr>
        <p:spPr>
          <a:xfrm>
            <a:off x="1290389" y="7151724"/>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0" name="Google Shape;1150;p47"/>
          <p:cNvSpPr/>
          <p:nvPr/>
        </p:nvSpPr>
        <p:spPr>
          <a:xfrm>
            <a:off x="3595389" y="7151724"/>
            <a:ext cx="2173500" cy="1384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2" name="Google Shape;1152;p47"/>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153" name="Google Shape;1153;p4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6" name="Google Shape;92;p1">
            <a:extLst>
              <a:ext uri="{FF2B5EF4-FFF2-40B4-BE49-F238E27FC236}">
                <a16:creationId xmlns:a16="http://schemas.microsoft.com/office/drawing/2014/main" id="{F5859931-2FF6-47FB-8D64-F85F510A778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4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41</a:t>
            </a:fld>
            <a:endParaRPr/>
          </a:p>
        </p:txBody>
      </p:sp>
      <p:sp>
        <p:nvSpPr>
          <p:cNvPr id="1159" name="Google Shape;1159;p48"/>
          <p:cNvSpPr txBox="1"/>
          <p:nvPr/>
        </p:nvSpPr>
        <p:spPr>
          <a:xfrm>
            <a:off x="1224877" y="1214400"/>
            <a:ext cx="3981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COMPARATIVO DE AMEAÇAS</a:t>
            </a:r>
            <a:endParaRPr/>
          </a:p>
        </p:txBody>
      </p:sp>
      <p:sp>
        <p:nvSpPr>
          <p:cNvPr id="1160" name="Google Shape;1160;p48"/>
          <p:cNvSpPr txBox="1"/>
          <p:nvPr/>
        </p:nvSpPr>
        <p:spPr>
          <a:xfrm>
            <a:off x="1223963" y="1569212"/>
            <a:ext cx="45450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Na tabela abaixo montamos um comparativo com algumas características das nossas principais ameaças. Nela avaliamos a recorrência de produção de conteúdo, presença de marca, suporte em português, nutrição via </a:t>
            </a:r>
            <a:r>
              <a:rPr lang="pt-BR" sz="1200" baseline="30000" dirty="0" err="1">
                <a:solidFill>
                  <a:schemeClr val="dk1"/>
                </a:solidFill>
                <a:latin typeface="Calibri"/>
                <a:ea typeface="Calibri"/>
                <a:cs typeface="Calibri"/>
                <a:sym typeface="Calibri"/>
              </a:rPr>
              <a:t>inbound</a:t>
            </a:r>
            <a:r>
              <a:rPr lang="pt-BR" sz="1200" baseline="30000" dirty="0">
                <a:solidFill>
                  <a:schemeClr val="dk1"/>
                </a:solidFill>
                <a:latin typeface="Calibri"/>
                <a:ea typeface="Calibri"/>
                <a:cs typeface="Calibri"/>
                <a:sym typeface="Calibri"/>
              </a:rPr>
              <a:t>, investimento em mídia e outras funcionalidades extras (como agendamento de posts):</a:t>
            </a:r>
            <a:endParaRPr sz="1200" dirty="0">
              <a:solidFill>
                <a:schemeClr val="dk1"/>
              </a:solidFill>
              <a:latin typeface="Calibri"/>
              <a:ea typeface="Calibri"/>
              <a:cs typeface="Calibri"/>
              <a:sym typeface="Calibri"/>
            </a:endParaRPr>
          </a:p>
        </p:txBody>
      </p:sp>
      <p:graphicFrame>
        <p:nvGraphicFramePr>
          <p:cNvPr id="1161" name="Google Shape;1161;p48"/>
          <p:cNvGraphicFramePr/>
          <p:nvPr/>
        </p:nvGraphicFramePr>
        <p:xfrm>
          <a:off x="2572315" y="2924400"/>
          <a:ext cx="3196650" cy="5563575"/>
        </p:xfrm>
        <a:graphic>
          <a:graphicData uri="http://schemas.openxmlformats.org/drawingml/2006/table">
            <a:tbl>
              <a:tblPr firstRow="1" bandRow="1">
                <a:noFill/>
                <a:tableStyleId>{9B05A6A4-EA50-4BEF-BD7A-AB9B2EFF4DC2}</a:tableStyleId>
              </a:tblPr>
              <a:tblGrid>
                <a:gridCol w="532775">
                  <a:extLst>
                    <a:ext uri="{9D8B030D-6E8A-4147-A177-3AD203B41FA5}">
                      <a16:colId xmlns:a16="http://schemas.microsoft.com/office/drawing/2014/main" val="20000"/>
                    </a:ext>
                  </a:extLst>
                </a:gridCol>
                <a:gridCol w="532775">
                  <a:extLst>
                    <a:ext uri="{9D8B030D-6E8A-4147-A177-3AD203B41FA5}">
                      <a16:colId xmlns:a16="http://schemas.microsoft.com/office/drawing/2014/main" val="20001"/>
                    </a:ext>
                  </a:extLst>
                </a:gridCol>
                <a:gridCol w="532775">
                  <a:extLst>
                    <a:ext uri="{9D8B030D-6E8A-4147-A177-3AD203B41FA5}">
                      <a16:colId xmlns:a16="http://schemas.microsoft.com/office/drawing/2014/main" val="20002"/>
                    </a:ext>
                  </a:extLst>
                </a:gridCol>
                <a:gridCol w="532775">
                  <a:extLst>
                    <a:ext uri="{9D8B030D-6E8A-4147-A177-3AD203B41FA5}">
                      <a16:colId xmlns:a16="http://schemas.microsoft.com/office/drawing/2014/main" val="20003"/>
                    </a:ext>
                  </a:extLst>
                </a:gridCol>
                <a:gridCol w="532775">
                  <a:extLst>
                    <a:ext uri="{9D8B030D-6E8A-4147-A177-3AD203B41FA5}">
                      <a16:colId xmlns:a16="http://schemas.microsoft.com/office/drawing/2014/main" val="20004"/>
                    </a:ext>
                  </a:extLst>
                </a:gridCol>
                <a:gridCol w="532775">
                  <a:extLst>
                    <a:ext uri="{9D8B030D-6E8A-4147-A177-3AD203B41FA5}">
                      <a16:colId xmlns:a16="http://schemas.microsoft.com/office/drawing/2014/main" val="20005"/>
                    </a:ext>
                  </a:extLst>
                </a:gridCol>
              </a:tblGrid>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618175">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135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bl>
          </a:graphicData>
        </a:graphic>
      </p:graphicFrame>
      <p:pic>
        <p:nvPicPr>
          <p:cNvPr id="1162" name="Google Shape;1162;p48"/>
          <p:cNvPicPr preferRelativeResize="0"/>
          <p:nvPr/>
        </p:nvPicPr>
        <p:blipFill rotWithShape="1">
          <a:blip r:embed="rId3">
            <a:alphaModFix/>
          </a:blip>
          <a:srcRect/>
          <a:stretch/>
        </p:blipFill>
        <p:spPr>
          <a:xfrm>
            <a:off x="2754000" y="3156756"/>
            <a:ext cx="180000" cy="180000"/>
          </a:xfrm>
          <a:prstGeom prst="rect">
            <a:avLst/>
          </a:prstGeom>
          <a:noFill/>
          <a:ln>
            <a:noFill/>
          </a:ln>
        </p:spPr>
      </p:pic>
      <p:pic>
        <p:nvPicPr>
          <p:cNvPr id="1163" name="Google Shape;1163;p48"/>
          <p:cNvPicPr preferRelativeResize="0"/>
          <p:nvPr/>
        </p:nvPicPr>
        <p:blipFill rotWithShape="1">
          <a:blip r:embed="rId4">
            <a:alphaModFix/>
          </a:blip>
          <a:srcRect/>
          <a:stretch/>
        </p:blipFill>
        <p:spPr>
          <a:xfrm>
            <a:off x="5420891" y="3156756"/>
            <a:ext cx="180000" cy="180000"/>
          </a:xfrm>
          <a:prstGeom prst="rect">
            <a:avLst/>
          </a:prstGeom>
          <a:noFill/>
          <a:ln>
            <a:noFill/>
          </a:ln>
        </p:spPr>
      </p:pic>
      <p:sp>
        <p:nvSpPr>
          <p:cNvPr id="1164" name="Google Shape;1164;p48"/>
          <p:cNvSpPr txBox="1"/>
          <p:nvPr/>
        </p:nvSpPr>
        <p:spPr>
          <a:xfrm rot="-5400000">
            <a:off x="2531325" y="2395862"/>
            <a:ext cx="742800" cy="4155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Produção</a:t>
            </a:r>
            <a:endParaRPr/>
          </a:p>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recorrente</a:t>
            </a:r>
            <a:endParaRPr/>
          </a:p>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de conteúdo</a:t>
            </a:r>
            <a:endParaRPr sz="1100">
              <a:solidFill>
                <a:schemeClr val="dk1"/>
              </a:solidFill>
              <a:latin typeface="Calibri"/>
              <a:ea typeface="Calibri"/>
              <a:cs typeface="Calibri"/>
              <a:sym typeface="Calibri"/>
            </a:endParaRPr>
          </a:p>
        </p:txBody>
      </p:sp>
      <p:sp>
        <p:nvSpPr>
          <p:cNvPr id="1165" name="Google Shape;1165;p48"/>
          <p:cNvSpPr txBox="1"/>
          <p:nvPr/>
        </p:nvSpPr>
        <p:spPr>
          <a:xfrm rot="-5400000">
            <a:off x="2988350" y="2449712"/>
            <a:ext cx="742800" cy="3078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Forte presença</a:t>
            </a:r>
            <a:endParaRPr/>
          </a:p>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de marca</a:t>
            </a:r>
            <a:endParaRPr sz="1100">
              <a:solidFill>
                <a:schemeClr val="dk1"/>
              </a:solidFill>
              <a:latin typeface="Calibri"/>
              <a:ea typeface="Calibri"/>
              <a:cs typeface="Calibri"/>
              <a:sym typeface="Calibri"/>
            </a:endParaRPr>
          </a:p>
        </p:txBody>
      </p:sp>
      <p:sp>
        <p:nvSpPr>
          <p:cNvPr id="1166" name="Google Shape;1166;p48"/>
          <p:cNvSpPr txBox="1"/>
          <p:nvPr/>
        </p:nvSpPr>
        <p:spPr>
          <a:xfrm rot="-5400000">
            <a:off x="3581606" y="2395862"/>
            <a:ext cx="742800" cy="4155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Suporte e conteúdo em português</a:t>
            </a:r>
            <a:endParaRPr sz="1100">
              <a:solidFill>
                <a:schemeClr val="dk1"/>
              </a:solidFill>
              <a:latin typeface="Calibri"/>
              <a:ea typeface="Calibri"/>
              <a:cs typeface="Calibri"/>
              <a:sym typeface="Calibri"/>
            </a:endParaRPr>
          </a:p>
        </p:txBody>
      </p:sp>
      <p:sp>
        <p:nvSpPr>
          <p:cNvPr id="1167" name="Google Shape;1167;p48"/>
          <p:cNvSpPr txBox="1"/>
          <p:nvPr/>
        </p:nvSpPr>
        <p:spPr>
          <a:xfrm rot="-5400000">
            <a:off x="4127406" y="2395861"/>
            <a:ext cx="742800" cy="4155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Nutrição de leads com inbound</a:t>
            </a:r>
            <a:endParaRPr sz="1100">
              <a:solidFill>
                <a:schemeClr val="dk1"/>
              </a:solidFill>
              <a:latin typeface="Calibri"/>
              <a:ea typeface="Calibri"/>
              <a:cs typeface="Calibri"/>
              <a:sym typeface="Calibri"/>
            </a:endParaRPr>
          </a:p>
        </p:txBody>
      </p:sp>
      <p:sp>
        <p:nvSpPr>
          <p:cNvPr id="1168" name="Google Shape;1168;p48"/>
          <p:cNvSpPr txBox="1"/>
          <p:nvPr/>
        </p:nvSpPr>
        <p:spPr>
          <a:xfrm rot="-5400000">
            <a:off x="4666080" y="2395862"/>
            <a:ext cx="742800" cy="4155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Investimento relevante em mídia</a:t>
            </a:r>
            <a:endParaRPr sz="1100">
              <a:solidFill>
                <a:schemeClr val="dk1"/>
              </a:solidFill>
              <a:latin typeface="Calibri"/>
              <a:ea typeface="Calibri"/>
              <a:cs typeface="Calibri"/>
              <a:sym typeface="Calibri"/>
            </a:endParaRPr>
          </a:p>
        </p:txBody>
      </p:sp>
      <p:sp>
        <p:nvSpPr>
          <p:cNvPr id="1169" name="Google Shape;1169;p48"/>
          <p:cNvSpPr txBox="1"/>
          <p:nvPr/>
        </p:nvSpPr>
        <p:spPr>
          <a:xfrm rot="-5400000">
            <a:off x="5182779" y="2366762"/>
            <a:ext cx="801000" cy="415500"/>
          </a:xfrm>
          <a:prstGeom prst="rect">
            <a:avLst/>
          </a:prstGeom>
          <a:noFill/>
          <a:ln>
            <a:noFill/>
          </a:ln>
        </p:spPr>
        <p:txBody>
          <a:bodyPr spcFirstLastPara="1" wrap="square" lIns="91425" tIns="45700" rIns="91425" bIns="45700" anchor="ctr" anchorCtr="0">
            <a:spAutoFit/>
          </a:bodyPr>
          <a:lstStyle/>
          <a:p>
            <a:pPr marL="0" marR="0" lvl="0" indent="0" algn="l" rtl="0">
              <a:lnSpc>
                <a:spcPct val="63636"/>
              </a:lnSpc>
              <a:spcBef>
                <a:spcPts val="0"/>
              </a:spcBef>
              <a:spcAft>
                <a:spcPts val="0"/>
              </a:spcAft>
              <a:buNone/>
            </a:pPr>
            <a:r>
              <a:rPr lang="pt-BR" sz="1100" baseline="30000">
                <a:solidFill>
                  <a:schemeClr val="dk1"/>
                </a:solidFill>
                <a:latin typeface="Calibri"/>
                <a:ea typeface="Calibri"/>
                <a:cs typeface="Calibri"/>
                <a:sym typeface="Calibri"/>
              </a:rPr>
              <a:t>Agendamento de posts e outras funções</a:t>
            </a:r>
            <a:endParaRPr sz="1100">
              <a:solidFill>
                <a:schemeClr val="dk1"/>
              </a:solidFill>
              <a:latin typeface="Calibri"/>
              <a:ea typeface="Calibri"/>
              <a:cs typeface="Calibri"/>
              <a:sym typeface="Calibri"/>
            </a:endParaRPr>
          </a:p>
        </p:txBody>
      </p:sp>
      <p:pic>
        <p:nvPicPr>
          <p:cNvPr id="1170" name="Google Shape;1170;p48"/>
          <p:cNvPicPr preferRelativeResize="0"/>
          <p:nvPr/>
        </p:nvPicPr>
        <p:blipFill rotWithShape="1">
          <a:blip r:embed="rId3">
            <a:alphaModFix/>
          </a:blip>
          <a:srcRect/>
          <a:stretch/>
        </p:blipFill>
        <p:spPr>
          <a:xfrm>
            <a:off x="3818096" y="3156756"/>
            <a:ext cx="180000" cy="180000"/>
          </a:xfrm>
          <a:prstGeom prst="rect">
            <a:avLst/>
          </a:prstGeom>
          <a:noFill/>
          <a:ln>
            <a:noFill/>
          </a:ln>
        </p:spPr>
      </p:pic>
      <p:pic>
        <p:nvPicPr>
          <p:cNvPr id="1171" name="Google Shape;1171;p48"/>
          <p:cNvPicPr preferRelativeResize="0"/>
          <p:nvPr/>
        </p:nvPicPr>
        <p:blipFill rotWithShape="1">
          <a:blip r:embed="rId3">
            <a:alphaModFix/>
          </a:blip>
          <a:srcRect/>
          <a:stretch/>
        </p:blipFill>
        <p:spPr>
          <a:xfrm>
            <a:off x="4350144" y="3156756"/>
            <a:ext cx="180000" cy="180000"/>
          </a:xfrm>
          <a:prstGeom prst="rect">
            <a:avLst/>
          </a:prstGeom>
          <a:noFill/>
          <a:ln>
            <a:noFill/>
          </a:ln>
        </p:spPr>
      </p:pic>
      <p:pic>
        <p:nvPicPr>
          <p:cNvPr id="1172" name="Google Shape;1172;p48"/>
          <p:cNvPicPr preferRelativeResize="0"/>
          <p:nvPr/>
        </p:nvPicPr>
        <p:blipFill rotWithShape="1">
          <a:blip r:embed="rId3">
            <a:alphaModFix/>
          </a:blip>
          <a:srcRect/>
          <a:stretch/>
        </p:blipFill>
        <p:spPr>
          <a:xfrm>
            <a:off x="4882192" y="3156756"/>
            <a:ext cx="180000" cy="180000"/>
          </a:xfrm>
          <a:prstGeom prst="rect">
            <a:avLst/>
          </a:prstGeom>
          <a:noFill/>
          <a:ln>
            <a:noFill/>
          </a:ln>
        </p:spPr>
      </p:pic>
      <p:pic>
        <p:nvPicPr>
          <p:cNvPr id="1173" name="Google Shape;1173;p48"/>
          <p:cNvPicPr preferRelativeResize="0"/>
          <p:nvPr/>
        </p:nvPicPr>
        <p:blipFill rotWithShape="1">
          <a:blip r:embed="rId3">
            <a:alphaModFix/>
          </a:blip>
          <a:srcRect/>
          <a:stretch/>
        </p:blipFill>
        <p:spPr>
          <a:xfrm>
            <a:off x="3286048" y="3156756"/>
            <a:ext cx="180000" cy="180000"/>
          </a:xfrm>
          <a:prstGeom prst="rect">
            <a:avLst/>
          </a:prstGeom>
          <a:noFill/>
          <a:ln>
            <a:noFill/>
          </a:ln>
        </p:spPr>
      </p:pic>
      <p:pic>
        <p:nvPicPr>
          <p:cNvPr id="1174" name="Google Shape;1174;p48"/>
          <p:cNvPicPr preferRelativeResize="0"/>
          <p:nvPr/>
        </p:nvPicPr>
        <p:blipFill rotWithShape="1">
          <a:blip r:embed="rId3">
            <a:alphaModFix/>
          </a:blip>
          <a:srcRect/>
          <a:stretch/>
        </p:blipFill>
        <p:spPr>
          <a:xfrm>
            <a:off x="2754000" y="3773186"/>
            <a:ext cx="180000" cy="180000"/>
          </a:xfrm>
          <a:prstGeom prst="rect">
            <a:avLst/>
          </a:prstGeom>
          <a:noFill/>
          <a:ln>
            <a:noFill/>
          </a:ln>
        </p:spPr>
      </p:pic>
      <p:pic>
        <p:nvPicPr>
          <p:cNvPr id="1175" name="Google Shape;1175;p48"/>
          <p:cNvPicPr preferRelativeResize="0"/>
          <p:nvPr/>
        </p:nvPicPr>
        <p:blipFill rotWithShape="1">
          <a:blip r:embed="rId4">
            <a:alphaModFix/>
          </a:blip>
          <a:srcRect/>
          <a:stretch/>
        </p:blipFill>
        <p:spPr>
          <a:xfrm>
            <a:off x="5420891" y="3773186"/>
            <a:ext cx="180000" cy="180000"/>
          </a:xfrm>
          <a:prstGeom prst="rect">
            <a:avLst/>
          </a:prstGeom>
          <a:noFill/>
          <a:ln>
            <a:noFill/>
          </a:ln>
        </p:spPr>
      </p:pic>
      <p:pic>
        <p:nvPicPr>
          <p:cNvPr id="1176" name="Google Shape;1176;p48"/>
          <p:cNvPicPr preferRelativeResize="0"/>
          <p:nvPr/>
        </p:nvPicPr>
        <p:blipFill rotWithShape="1">
          <a:blip r:embed="rId3">
            <a:alphaModFix/>
          </a:blip>
          <a:srcRect/>
          <a:stretch/>
        </p:blipFill>
        <p:spPr>
          <a:xfrm>
            <a:off x="3818096" y="3773186"/>
            <a:ext cx="180000" cy="180000"/>
          </a:xfrm>
          <a:prstGeom prst="rect">
            <a:avLst/>
          </a:prstGeom>
          <a:noFill/>
          <a:ln>
            <a:noFill/>
          </a:ln>
        </p:spPr>
      </p:pic>
      <p:pic>
        <p:nvPicPr>
          <p:cNvPr id="1177" name="Google Shape;1177;p48"/>
          <p:cNvPicPr preferRelativeResize="0"/>
          <p:nvPr/>
        </p:nvPicPr>
        <p:blipFill rotWithShape="1">
          <a:blip r:embed="rId3">
            <a:alphaModFix/>
          </a:blip>
          <a:srcRect/>
          <a:stretch/>
        </p:blipFill>
        <p:spPr>
          <a:xfrm>
            <a:off x="4882192" y="3773186"/>
            <a:ext cx="180000" cy="180000"/>
          </a:xfrm>
          <a:prstGeom prst="rect">
            <a:avLst/>
          </a:prstGeom>
          <a:noFill/>
          <a:ln>
            <a:noFill/>
          </a:ln>
        </p:spPr>
      </p:pic>
      <p:pic>
        <p:nvPicPr>
          <p:cNvPr id="1178" name="Google Shape;1178;p48"/>
          <p:cNvPicPr preferRelativeResize="0"/>
          <p:nvPr/>
        </p:nvPicPr>
        <p:blipFill rotWithShape="1">
          <a:blip r:embed="rId3">
            <a:alphaModFix/>
          </a:blip>
          <a:srcRect/>
          <a:stretch/>
        </p:blipFill>
        <p:spPr>
          <a:xfrm>
            <a:off x="3286048" y="3773186"/>
            <a:ext cx="180000" cy="180000"/>
          </a:xfrm>
          <a:prstGeom prst="rect">
            <a:avLst/>
          </a:prstGeom>
          <a:noFill/>
          <a:ln>
            <a:noFill/>
          </a:ln>
        </p:spPr>
      </p:pic>
      <p:pic>
        <p:nvPicPr>
          <p:cNvPr id="1179" name="Google Shape;1179;p48"/>
          <p:cNvPicPr preferRelativeResize="0"/>
          <p:nvPr/>
        </p:nvPicPr>
        <p:blipFill rotWithShape="1">
          <a:blip r:embed="rId3">
            <a:alphaModFix/>
          </a:blip>
          <a:srcRect/>
          <a:stretch/>
        </p:blipFill>
        <p:spPr>
          <a:xfrm>
            <a:off x="2754000" y="4384081"/>
            <a:ext cx="180000" cy="180000"/>
          </a:xfrm>
          <a:prstGeom prst="rect">
            <a:avLst/>
          </a:prstGeom>
          <a:noFill/>
          <a:ln>
            <a:noFill/>
          </a:ln>
        </p:spPr>
      </p:pic>
      <p:pic>
        <p:nvPicPr>
          <p:cNvPr id="1180" name="Google Shape;1180;p48"/>
          <p:cNvPicPr preferRelativeResize="0"/>
          <p:nvPr/>
        </p:nvPicPr>
        <p:blipFill rotWithShape="1">
          <a:blip r:embed="rId3">
            <a:alphaModFix/>
          </a:blip>
          <a:srcRect/>
          <a:stretch/>
        </p:blipFill>
        <p:spPr>
          <a:xfrm>
            <a:off x="3818096" y="4384081"/>
            <a:ext cx="180000" cy="180000"/>
          </a:xfrm>
          <a:prstGeom prst="rect">
            <a:avLst/>
          </a:prstGeom>
          <a:noFill/>
          <a:ln>
            <a:noFill/>
          </a:ln>
        </p:spPr>
      </p:pic>
      <p:pic>
        <p:nvPicPr>
          <p:cNvPr id="1181" name="Google Shape;1181;p48"/>
          <p:cNvPicPr preferRelativeResize="0"/>
          <p:nvPr/>
        </p:nvPicPr>
        <p:blipFill rotWithShape="1">
          <a:blip r:embed="rId3">
            <a:alphaModFix/>
          </a:blip>
          <a:srcRect/>
          <a:stretch/>
        </p:blipFill>
        <p:spPr>
          <a:xfrm>
            <a:off x="4350144" y="4384081"/>
            <a:ext cx="180000" cy="180000"/>
          </a:xfrm>
          <a:prstGeom prst="rect">
            <a:avLst/>
          </a:prstGeom>
          <a:noFill/>
          <a:ln>
            <a:noFill/>
          </a:ln>
        </p:spPr>
      </p:pic>
      <p:pic>
        <p:nvPicPr>
          <p:cNvPr id="1182" name="Google Shape;1182;p48"/>
          <p:cNvPicPr preferRelativeResize="0"/>
          <p:nvPr/>
        </p:nvPicPr>
        <p:blipFill rotWithShape="1">
          <a:blip r:embed="rId3">
            <a:alphaModFix/>
          </a:blip>
          <a:srcRect/>
          <a:stretch/>
        </p:blipFill>
        <p:spPr>
          <a:xfrm>
            <a:off x="4882192" y="4384081"/>
            <a:ext cx="180000" cy="180000"/>
          </a:xfrm>
          <a:prstGeom prst="rect">
            <a:avLst/>
          </a:prstGeom>
          <a:noFill/>
          <a:ln>
            <a:noFill/>
          </a:ln>
        </p:spPr>
      </p:pic>
      <p:pic>
        <p:nvPicPr>
          <p:cNvPr id="1183" name="Google Shape;1183;p48"/>
          <p:cNvPicPr preferRelativeResize="0"/>
          <p:nvPr/>
        </p:nvPicPr>
        <p:blipFill rotWithShape="1">
          <a:blip r:embed="rId3">
            <a:alphaModFix/>
          </a:blip>
          <a:srcRect/>
          <a:stretch/>
        </p:blipFill>
        <p:spPr>
          <a:xfrm>
            <a:off x="3286048" y="4384081"/>
            <a:ext cx="180000" cy="180000"/>
          </a:xfrm>
          <a:prstGeom prst="rect">
            <a:avLst/>
          </a:prstGeom>
          <a:noFill/>
          <a:ln>
            <a:noFill/>
          </a:ln>
        </p:spPr>
      </p:pic>
      <p:pic>
        <p:nvPicPr>
          <p:cNvPr id="1184" name="Google Shape;1184;p48"/>
          <p:cNvPicPr preferRelativeResize="0"/>
          <p:nvPr/>
        </p:nvPicPr>
        <p:blipFill rotWithShape="1">
          <a:blip r:embed="rId3">
            <a:alphaModFix/>
          </a:blip>
          <a:srcRect/>
          <a:stretch/>
        </p:blipFill>
        <p:spPr>
          <a:xfrm>
            <a:off x="5416080" y="4393204"/>
            <a:ext cx="180000" cy="180000"/>
          </a:xfrm>
          <a:prstGeom prst="rect">
            <a:avLst/>
          </a:prstGeom>
          <a:noFill/>
          <a:ln>
            <a:noFill/>
          </a:ln>
        </p:spPr>
      </p:pic>
      <p:pic>
        <p:nvPicPr>
          <p:cNvPr id="1185" name="Google Shape;1185;p48"/>
          <p:cNvPicPr preferRelativeResize="0"/>
          <p:nvPr/>
        </p:nvPicPr>
        <p:blipFill rotWithShape="1">
          <a:blip r:embed="rId4">
            <a:alphaModFix/>
          </a:blip>
          <a:srcRect/>
          <a:stretch/>
        </p:blipFill>
        <p:spPr>
          <a:xfrm>
            <a:off x="4344123" y="3773186"/>
            <a:ext cx="180000" cy="180000"/>
          </a:xfrm>
          <a:prstGeom prst="rect">
            <a:avLst/>
          </a:prstGeom>
          <a:noFill/>
          <a:ln>
            <a:noFill/>
          </a:ln>
        </p:spPr>
      </p:pic>
      <p:pic>
        <p:nvPicPr>
          <p:cNvPr id="1186" name="Google Shape;1186;p48"/>
          <p:cNvPicPr preferRelativeResize="0"/>
          <p:nvPr/>
        </p:nvPicPr>
        <p:blipFill rotWithShape="1">
          <a:blip r:embed="rId3">
            <a:alphaModFix/>
          </a:blip>
          <a:srcRect/>
          <a:stretch/>
        </p:blipFill>
        <p:spPr>
          <a:xfrm>
            <a:off x="2754000" y="4993106"/>
            <a:ext cx="180000" cy="180000"/>
          </a:xfrm>
          <a:prstGeom prst="rect">
            <a:avLst/>
          </a:prstGeom>
          <a:noFill/>
          <a:ln>
            <a:noFill/>
          </a:ln>
        </p:spPr>
      </p:pic>
      <p:pic>
        <p:nvPicPr>
          <p:cNvPr id="1187" name="Google Shape;1187;p48"/>
          <p:cNvPicPr preferRelativeResize="0"/>
          <p:nvPr/>
        </p:nvPicPr>
        <p:blipFill rotWithShape="1">
          <a:blip r:embed="rId3">
            <a:alphaModFix/>
          </a:blip>
          <a:srcRect/>
          <a:stretch/>
        </p:blipFill>
        <p:spPr>
          <a:xfrm>
            <a:off x="4350144" y="4993106"/>
            <a:ext cx="180000" cy="180000"/>
          </a:xfrm>
          <a:prstGeom prst="rect">
            <a:avLst/>
          </a:prstGeom>
          <a:noFill/>
          <a:ln>
            <a:noFill/>
          </a:ln>
        </p:spPr>
      </p:pic>
      <p:pic>
        <p:nvPicPr>
          <p:cNvPr id="1188" name="Google Shape;1188;p48"/>
          <p:cNvPicPr preferRelativeResize="0"/>
          <p:nvPr/>
        </p:nvPicPr>
        <p:blipFill rotWithShape="1">
          <a:blip r:embed="rId3">
            <a:alphaModFix/>
          </a:blip>
          <a:srcRect/>
          <a:stretch/>
        </p:blipFill>
        <p:spPr>
          <a:xfrm>
            <a:off x="4882192" y="4993106"/>
            <a:ext cx="180000" cy="180000"/>
          </a:xfrm>
          <a:prstGeom prst="rect">
            <a:avLst/>
          </a:prstGeom>
          <a:noFill/>
          <a:ln>
            <a:noFill/>
          </a:ln>
        </p:spPr>
      </p:pic>
      <p:pic>
        <p:nvPicPr>
          <p:cNvPr id="1189" name="Google Shape;1189;p48"/>
          <p:cNvPicPr preferRelativeResize="0"/>
          <p:nvPr/>
        </p:nvPicPr>
        <p:blipFill rotWithShape="1">
          <a:blip r:embed="rId3">
            <a:alphaModFix/>
          </a:blip>
          <a:srcRect/>
          <a:stretch/>
        </p:blipFill>
        <p:spPr>
          <a:xfrm>
            <a:off x="3286048" y="4993106"/>
            <a:ext cx="180000" cy="180000"/>
          </a:xfrm>
          <a:prstGeom prst="rect">
            <a:avLst/>
          </a:prstGeom>
          <a:noFill/>
          <a:ln>
            <a:noFill/>
          </a:ln>
        </p:spPr>
      </p:pic>
      <p:pic>
        <p:nvPicPr>
          <p:cNvPr id="1190" name="Google Shape;1190;p48"/>
          <p:cNvPicPr preferRelativeResize="0"/>
          <p:nvPr/>
        </p:nvPicPr>
        <p:blipFill rotWithShape="1">
          <a:blip r:embed="rId3">
            <a:alphaModFix/>
          </a:blip>
          <a:srcRect/>
          <a:stretch/>
        </p:blipFill>
        <p:spPr>
          <a:xfrm>
            <a:off x="5416080" y="5002229"/>
            <a:ext cx="180000" cy="180000"/>
          </a:xfrm>
          <a:prstGeom prst="rect">
            <a:avLst/>
          </a:prstGeom>
          <a:noFill/>
          <a:ln>
            <a:noFill/>
          </a:ln>
        </p:spPr>
      </p:pic>
      <p:pic>
        <p:nvPicPr>
          <p:cNvPr id="1191" name="Google Shape;1191;p48"/>
          <p:cNvPicPr preferRelativeResize="0"/>
          <p:nvPr/>
        </p:nvPicPr>
        <p:blipFill rotWithShape="1">
          <a:blip r:embed="rId4">
            <a:alphaModFix/>
          </a:blip>
          <a:srcRect/>
          <a:stretch/>
        </p:blipFill>
        <p:spPr>
          <a:xfrm>
            <a:off x="3816256" y="4993106"/>
            <a:ext cx="180000" cy="180000"/>
          </a:xfrm>
          <a:prstGeom prst="rect">
            <a:avLst/>
          </a:prstGeom>
          <a:noFill/>
          <a:ln>
            <a:noFill/>
          </a:ln>
        </p:spPr>
      </p:pic>
      <p:pic>
        <p:nvPicPr>
          <p:cNvPr id="1192" name="Google Shape;1192;p48"/>
          <p:cNvPicPr preferRelativeResize="0"/>
          <p:nvPr/>
        </p:nvPicPr>
        <p:blipFill rotWithShape="1">
          <a:blip r:embed="rId3">
            <a:alphaModFix/>
          </a:blip>
          <a:srcRect/>
          <a:stretch/>
        </p:blipFill>
        <p:spPr>
          <a:xfrm>
            <a:off x="4875104" y="5623437"/>
            <a:ext cx="180000" cy="180000"/>
          </a:xfrm>
          <a:prstGeom prst="rect">
            <a:avLst/>
          </a:prstGeom>
          <a:noFill/>
          <a:ln>
            <a:noFill/>
          </a:ln>
        </p:spPr>
      </p:pic>
      <p:pic>
        <p:nvPicPr>
          <p:cNvPr id="1193" name="Google Shape;1193;p48"/>
          <p:cNvPicPr preferRelativeResize="0"/>
          <p:nvPr/>
        </p:nvPicPr>
        <p:blipFill rotWithShape="1">
          <a:blip r:embed="rId4">
            <a:alphaModFix/>
          </a:blip>
          <a:srcRect/>
          <a:stretch/>
        </p:blipFill>
        <p:spPr>
          <a:xfrm>
            <a:off x="3809168" y="5623437"/>
            <a:ext cx="180000" cy="180000"/>
          </a:xfrm>
          <a:prstGeom prst="rect">
            <a:avLst/>
          </a:prstGeom>
          <a:noFill/>
          <a:ln>
            <a:noFill/>
          </a:ln>
        </p:spPr>
      </p:pic>
      <p:pic>
        <p:nvPicPr>
          <p:cNvPr id="1194" name="Google Shape;1194;p48"/>
          <p:cNvPicPr preferRelativeResize="0"/>
          <p:nvPr/>
        </p:nvPicPr>
        <p:blipFill rotWithShape="1">
          <a:blip r:embed="rId4">
            <a:alphaModFix/>
          </a:blip>
          <a:srcRect/>
          <a:stretch/>
        </p:blipFill>
        <p:spPr>
          <a:xfrm>
            <a:off x="5420120" y="5623437"/>
            <a:ext cx="180000" cy="180000"/>
          </a:xfrm>
          <a:prstGeom prst="rect">
            <a:avLst/>
          </a:prstGeom>
          <a:noFill/>
          <a:ln>
            <a:noFill/>
          </a:ln>
        </p:spPr>
      </p:pic>
      <p:pic>
        <p:nvPicPr>
          <p:cNvPr id="1195" name="Google Shape;1195;p48"/>
          <p:cNvPicPr preferRelativeResize="0"/>
          <p:nvPr/>
        </p:nvPicPr>
        <p:blipFill rotWithShape="1">
          <a:blip r:embed="rId4">
            <a:alphaModFix/>
          </a:blip>
          <a:srcRect/>
          <a:stretch/>
        </p:blipFill>
        <p:spPr>
          <a:xfrm>
            <a:off x="2758418" y="5632443"/>
            <a:ext cx="180000" cy="180000"/>
          </a:xfrm>
          <a:prstGeom prst="rect">
            <a:avLst/>
          </a:prstGeom>
          <a:noFill/>
          <a:ln>
            <a:noFill/>
          </a:ln>
        </p:spPr>
      </p:pic>
      <p:pic>
        <p:nvPicPr>
          <p:cNvPr id="1196" name="Google Shape;1196;p48"/>
          <p:cNvPicPr preferRelativeResize="0"/>
          <p:nvPr/>
        </p:nvPicPr>
        <p:blipFill rotWithShape="1">
          <a:blip r:embed="rId4">
            <a:alphaModFix/>
          </a:blip>
          <a:srcRect/>
          <a:stretch/>
        </p:blipFill>
        <p:spPr>
          <a:xfrm>
            <a:off x="3275280" y="5623437"/>
            <a:ext cx="180000" cy="180000"/>
          </a:xfrm>
          <a:prstGeom prst="rect">
            <a:avLst/>
          </a:prstGeom>
          <a:noFill/>
          <a:ln>
            <a:noFill/>
          </a:ln>
        </p:spPr>
      </p:pic>
      <p:pic>
        <p:nvPicPr>
          <p:cNvPr id="1197" name="Google Shape;1197;p48"/>
          <p:cNvPicPr preferRelativeResize="0"/>
          <p:nvPr/>
        </p:nvPicPr>
        <p:blipFill rotWithShape="1">
          <a:blip r:embed="rId4">
            <a:alphaModFix/>
          </a:blip>
          <a:srcRect/>
          <a:stretch/>
        </p:blipFill>
        <p:spPr>
          <a:xfrm>
            <a:off x="4350144" y="5627679"/>
            <a:ext cx="180000" cy="180000"/>
          </a:xfrm>
          <a:prstGeom prst="rect">
            <a:avLst/>
          </a:prstGeom>
          <a:noFill/>
          <a:ln>
            <a:noFill/>
          </a:ln>
        </p:spPr>
      </p:pic>
      <p:pic>
        <p:nvPicPr>
          <p:cNvPr id="1198" name="Google Shape;1198;p48"/>
          <p:cNvPicPr preferRelativeResize="0"/>
          <p:nvPr/>
        </p:nvPicPr>
        <p:blipFill rotWithShape="1">
          <a:blip r:embed="rId3">
            <a:alphaModFix/>
          </a:blip>
          <a:srcRect/>
          <a:stretch/>
        </p:blipFill>
        <p:spPr>
          <a:xfrm>
            <a:off x="4870686" y="6232462"/>
            <a:ext cx="180000" cy="180000"/>
          </a:xfrm>
          <a:prstGeom prst="rect">
            <a:avLst/>
          </a:prstGeom>
          <a:noFill/>
          <a:ln>
            <a:noFill/>
          </a:ln>
        </p:spPr>
      </p:pic>
      <p:pic>
        <p:nvPicPr>
          <p:cNvPr id="1199" name="Google Shape;1199;p48"/>
          <p:cNvPicPr preferRelativeResize="0"/>
          <p:nvPr/>
        </p:nvPicPr>
        <p:blipFill rotWithShape="1">
          <a:blip r:embed="rId4">
            <a:alphaModFix/>
          </a:blip>
          <a:srcRect/>
          <a:stretch/>
        </p:blipFill>
        <p:spPr>
          <a:xfrm>
            <a:off x="3270862" y="6232462"/>
            <a:ext cx="180000" cy="180000"/>
          </a:xfrm>
          <a:prstGeom prst="rect">
            <a:avLst/>
          </a:prstGeom>
          <a:noFill/>
          <a:ln>
            <a:noFill/>
          </a:ln>
        </p:spPr>
      </p:pic>
      <p:pic>
        <p:nvPicPr>
          <p:cNvPr id="1200" name="Google Shape;1200;p48"/>
          <p:cNvPicPr preferRelativeResize="0"/>
          <p:nvPr/>
        </p:nvPicPr>
        <p:blipFill rotWithShape="1">
          <a:blip r:embed="rId4">
            <a:alphaModFix/>
          </a:blip>
          <a:srcRect/>
          <a:stretch/>
        </p:blipFill>
        <p:spPr>
          <a:xfrm>
            <a:off x="4345726" y="6236704"/>
            <a:ext cx="180000" cy="180000"/>
          </a:xfrm>
          <a:prstGeom prst="rect">
            <a:avLst/>
          </a:prstGeom>
          <a:noFill/>
          <a:ln>
            <a:noFill/>
          </a:ln>
        </p:spPr>
      </p:pic>
      <p:pic>
        <p:nvPicPr>
          <p:cNvPr id="1201" name="Google Shape;1201;p48"/>
          <p:cNvPicPr preferRelativeResize="0"/>
          <p:nvPr/>
        </p:nvPicPr>
        <p:blipFill rotWithShape="1">
          <a:blip r:embed="rId3">
            <a:alphaModFix/>
          </a:blip>
          <a:srcRect/>
          <a:stretch/>
        </p:blipFill>
        <p:spPr>
          <a:xfrm>
            <a:off x="3819765" y="6239867"/>
            <a:ext cx="180000" cy="180000"/>
          </a:xfrm>
          <a:prstGeom prst="rect">
            <a:avLst/>
          </a:prstGeom>
          <a:noFill/>
          <a:ln>
            <a:noFill/>
          </a:ln>
        </p:spPr>
      </p:pic>
      <p:pic>
        <p:nvPicPr>
          <p:cNvPr id="1202" name="Google Shape;1202;p48"/>
          <p:cNvPicPr preferRelativeResize="0"/>
          <p:nvPr/>
        </p:nvPicPr>
        <p:blipFill rotWithShape="1">
          <a:blip r:embed="rId3">
            <a:alphaModFix/>
          </a:blip>
          <a:srcRect/>
          <a:stretch/>
        </p:blipFill>
        <p:spPr>
          <a:xfrm>
            <a:off x="5412383" y="6232462"/>
            <a:ext cx="180000" cy="180000"/>
          </a:xfrm>
          <a:prstGeom prst="rect">
            <a:avLst/>
          </a:prstGeom>
          <a:noFill/>
          <a:ln>
            <a:noFill/>
          </a:ln>
        </p:spPr>
      </p:pic>
      <p:pic>
        <p:nvPicPr>
          <p:cNvPr id="1203" name="Google Shape;1203;p48"/>
          <p:cNvPicPr preferRelativeResize="0"/>
          <p:nvPr/>
        </p:nvPicPr>
        <p:blipFill rotWithShape="1">
          <a:blip r:embed="rId3">
            <a:alphaModFix/>
          </a:blip>
          <a:srcRect/>
          <a:stretch/>
        </p:blipFill>
        <p:spPr>
          <a:xfrm>
            <a:off x="2753108" y="6245882"/>
            <a:ext cx="180000" cy="180000"/>
          </a:xfrm>
          <a:prstGeom prst="rect">
            <a:avLst/>
          </a:prstGeom>
          <a:noFill/>
          <a:ln>
            <a:noFill/>
          </a:ln>
        </p:spPr>
      </p:pic>
      <p:pic>
        <p:nvPicPr>
          <p:cNvPr id="1204" name="Google Shape;1204;p48"/>
          <p:cNvPicPr preferRelativeResize="0"/>
          <p:nvPr/>
        </p:nvPicPr>
        <p:blipFill rotWithShape="1">
          <a:blip r:embed="rId4">
            <a:alphaModFix/>
          </a:blip>
          <a:srcRect/>
          <a:stretch/>
        </p:blipFill>
        <p:spPr>
          <a:xfrm>
            <a:off x="3270862" y="6856387"/>
            <a:ext cx="180000" cy="180000"/>
          </a:xfrm>
          <a:prstGeom prst="rect">
            <a:avLst/>
          </a:prstGeom>
          <a:noFill/>
          <a:ln>
            <a:noFill/>
          </a:ln>
        </p:spPr>
      </p:pic>
      <p:pic>
        <p:nvPicPr>
          <p:cNvPr id="1205" name="Google Shape;1205;p48"/>
          <p:cNvPicPr preferRelativeResize="0"/>
          <p:nvPr/>
        </p:nvPicPr>
        <p:blipFill rotWithShape="1">
          <a:blip r:embed="rId3">
            <a:alphaModFix/>
          </a:blip>
          <a:srcRect/>
          <a:stretch/>
        </p:blipFill>
        <p:spPr>
          <a:xfrm>
            <a:off x="3819765" y="6863792"/>
            <a:ext cx="180000" cy="180000"/>
          </a:xfrm>
          <a:prstGeom prst="rect">
            <a:avLst/>
          </a:prstGeom>
          <a:noFill/>
          <a:ln>
            <a:noFill/>
          </a:ln>
        </p:spPr>
      </p:pic>
      <p:pic>
        <p:nvPicPr>
          <p:cNvPr id="1206" name="Google Shape;1206;p48"/>
          <p:cNvPicPr preferRelativeResize="0"/>
          <p:nvPr/>
        </p:nvPicPr>
        <p:blipFill rotWithShape="1">
          <a:blip r:embed="rId3">
            <a:alphaModFix/>
          </a:blip>
          <a:srcRect/>
          <a:stretch/>
        </p:blipFill>
        <p:spPr>
          <a:xfrm>
            <a:off x="4350004" y="6863792"/>
            <a:ext cx="180000" cy="180000"/>
          </a:xfrm>
          <a:prstGeom prst="rect">
            <a:avLst/>
          </a:prstGeom>
          <a:noFill/>
          <a:ln>
            <a:noFill/>
          </a:ln>
        </p:spPr>
      </p:pic>
      <p:pic>
        <p:nvPicPr>
          <p:cNvPr id="1207" name="Google Shape;1207;p48"/>
          <p:cNvPicPr preferRelativeResize="0"/>
          <p:nvPr/>
        </p:nvPicPr>
        <p:blipFill rotWithShape="1">
          <a:blip r:embed="rId3">
            <a:alphaModFix/>
          </a:blip>
          <a:srcRect/>
          <a:stretch/>
        </p:blipFill>
        <p:spPr>
          <a:xfrm>
            <a:off x="2753108" y="6863792"/>
            <a:ext cx="180000" cy="180000"/>
          </a:xfrm>
          <a:prstGeom prst="rect">
            <a:avLst/>
          </a:prstGeom>
          <a:noFill/>
          <a:ln>
            <a:noFill/>
          </a:ln>
        </p:spPr>
      </p:pic>
      <p:pic>
        <p:nvPicPr>
          <p:cNvPr id="1208" name="Google Shape;1208;p48"/>
          <p:cNvPicPr preferRelativeResize="0"/>
          <p:nvPr/>
        </p:nvPicPr>
        <p:blipFill rotWithShape="1">
          <a:blip r:embed="rId4">
            <a:alphaModFix/>
          </a:blip>
          <a:srcRect/>
          <a:stretch/>
        </p:blipFill>
        <p:spPr>
          <a:xfrm>
            <a:off x="4882192" y="6860202"/>
            <a:ext cx="180000" cy="180000"/>
          </a:xfrm>
          <a:prstGeom prst="rect">
            <a:avLst/>
          </a:prstGeom>
          <a:noFill/>
          <a:ln>
            <a:noFill/>
          </a:ln>
        </p:spPr>
      </p:pic>
      <p:pic>
        <p:nvPicPr>
          <p:cNvPr id="1209" name="Google Shape;1209;p48"/>
          <p:cNvPicPr preferRelativeResize="0"/>
          <p:nvPr/>
        </p:nvPicPr>
        <p:blipFill rotWithShape="1">
          <a:blip r:embed="rId4">
            <a:alphaModFix/>
          </a:blip>
          <a:srcRect/>
          <a:stretch/>
        </p:blipFill>
        <p:spPr>
          <a:xfrm>
            <a:off x="4882192" y="7474047"/>
            <a:ext cx="180000" cy="180000"/>
          </a:xfrm>
          <a:prstGeom prst="rect">
            <a:avLst/>
          </a:prstGeom>
          <a:noFill/>
          <a:ln>
            <a:noFill/>
          </a:ln>
        </p:spPr>
      </p:pic>
      <p:pic>
        <p:nvPicPr>
          <p:cNvPr id="1210" name="Google Shape;1210;p48"/>
          <p:cNvPicPr preferRelativeResize="0"/>
          <p:nvPr/>
        </p:nvPicPr>
        <p:blipFill rotWithShape="1">
          <a:blip r:embed="rId4">
            <a:alphaModFix/>
          </a:blip>
          <a:srcRect/>
          <a:stretch/>
        </p:blipFill>
        <p:spPr>
          <a:xfrm>
            <a:off x="2753108" y="7474047"/>
            <a:ext cx="180000" cy="180000"/>
          </a:xfrm>
          <a:prstGeom prst="rect">
            <a:avLst/>
          </a:prstGeom>
          <a:noFill/>
          <a:ln>
            <a:noFill/>
          </a:ln>
        </p:spPr>
      </p:pic>
      <p:pic>
        <p:nvPicPr>
          <p:cNvPr id="1211" name="Google Shape;1211;p48"/>
          <p:cNvPicPr preferRelativeResize="0"/>
          <p:nvPr/>
        </p:nvPicPr>
        <p:blipFill rotWithShape="1">
          <a:blip r:embed="rId4">
            <a:alphaModFix/>
          </a:blip>
          <a:srcRect/>
          <a:stretch/>
        </p:blipFill>
        <p:spPr>
          <a:xfrm>
            <a:off x="3816256" y="7474047"/>
            <a:ext cx="180000" cy="180000"/>
          </a:xfrm>
          <a:prstGeom prst="rect">
            <a:avLst/>
          </a:prstGeom>
          <a:noFill/>
          <a:ln>
            <a:noFill/>
          </a:ln>
        </p:spPr>
      </p:pic>
      <p:pic>
        <p:nvPicPr>
          <p:cNvPr id="1212" name="Google Shape;1212;p48"/>
          <p:cNvPicPr preferRelativeResize="0"/>
          <p:nvPr/>
        </p:nvPicPr>
        <p:blipFill rotWithShape="1">
          <a:blip r:embed="rId4">
            <a:alphaModFix/>
          </a:blip>
          <a:srcRect/>
          <a:stretch/>
        </p:blipFill>
        <p:spPr>
          <a:xfrm>
            <a:off x="4361650" y="7474047"/>
            <a:ext cx="180000" cy="180000"/>
          </a:xfrm>
          <a:prstGeom prst="rect">
            <a:avLst/>
          </a:prstGeom>
          <a:noFill/>
          <a:ln>
            <a:noFill/>
          </a:ln>
        </p:spPr>
      </p:pic>
      <p:pic>
        <p:nvPicPr>
          <p:cNvPr id="1213" name="Google Shape;1213;p48"/>
          <p:cNvPicPr preferRelativeResize="0"/>
          <p:nvPr/>
        </p:nvPicPr>
        <p:blipFill rotWithShape="1">
          <a:blip r:embed="rId4">
            <a:alphaModFix/>
          </a:blip>
          <a:srcRect/>
          <a:stretch/>
        </p:blipFill>
        <p:spPr>
          <a:xfrm>
            <a:off x="5412383" y="6869447"/>
            <a:ext cx="180000" cy="180000"/>
          </a:xfrm>
          <a:prstGeom prst="rect">
            <a:avLst/>
          </a:prstGeom>
          <a:noFill/>
          <a:ln>
            <a:noFill/>
          </a:ln>
        </p:spPr>
      </p:pic>
      <p:pic>
        <p:nvPicPr>
          <p:cNvPr id="1214" name="Google Shape;1214;p48"/>
          <p:cNvPicPr preferRelativeResize="0"/>
          <p:nvPr/>
        </p:nvPicPr>
        <p:blipFill rotWithShape="1">
          <a:blip r:embed="rId4">
            <a:alphaModFix/>
          </a:blip>
          <a:srcRect/>
          <a:stretch/>
        </p:blipFill>
        <p:spPr>
          <a:xfrm>
            <a:off x="5427586" y="7474047"/>
            <a:ext cx="180000" cy="180000"/>
          </a:xfrm>
          <a:prstGeom prst="rect">
            <a:avLst/>
          </a:prstGeom>
          <a:noFill/>
          <a:ln>
            <a:noFill/>
          </a:ln>
        </p:spPr>
      </p:pic>
      <p:pic>
        <p:nvPicPr>
          <p:cNvPr id="1215" name="Google Shape;1215;p48"/>
          <p:cNvPicPr preferRelativeResize="0"/>
          <p:nvPr/>
        </p:nvPicPr>
        <p:blipFill rotWithShape="1">
          <a:blip r:embed="rId4">
            <a:alphaModFix/>
          </a:blip>
          <a:srcRect/>
          <a:stretch/>
        </p:blipFill>
        <p:spPr>
          <a:xfrm>
            <a:off x="4882192" y="8095961"/>
            <a:ext cx="180000" cy="180000"/>
          </a:xfrm>
          <a:prstGeom prst="rect">
            <a:avLst/>
          </a:prstGeom>
          <a:noFill/>
          <a:ln>
            <a:noFill/>
          </a:ln>
        </p:spPr>
      </p:pic>
      <p:pic>
        <p:nvPicPr>
          <p:cNvPr id="1216" name="Google Shape;1216;p48"/>
          <p:cNvPicPr preferRelativeResize="0"/>
          <p:nvPr/>
        </p:nvPicPr>
        <p:blipFill rotWithShape="1">
          <a:blip r:embed="rId4">
            <a:alphaModFix/>
          </a:blip>
          <a:srcRect/>
          <a:stretch/>
        </p:blipFill>
        <p:spPr>
          <a:xfrm>
            <a:off x="2753108" y="8095961"/>
            <a:ext cx="180000" cy="180000"/>
          </a:xfrm>
          <a:prstGeom prst="rect">
            <a:avLst/>
          </a:prstGeom>
          <a:noFill/>
          <a:ln>
            <a:noFill/>
          </a:ln>
        </p:spPr>
      </p:pic>
      <p:pic>
        <p:nvPicPr>
          <p:cNvPr id="1217" name="Google Shape;1217;p48"/>
          <p:cNvPicPr preferRelativeResize="0"/>
          <p:nvPr/>
        </p:nvPicPr>
        <p:blipFill rotWithShape="1">
          <a:blip r:embed="rId4">
            <a:alphaModFix/>
          </a:blip>
          <a:srcRect/>
          <a:stretch/>
        </p:blipFill>
        <p:spPr>
          <a:xfrm>
            <a:off x="3816256" y="8095961"/>
            <a:ext cx="180000" cy="180000"/>
          </a:xfrm>
          <a:prstGeom prst="rect">
            <a:avLst/>
          </a:prstGeom>
          <a:noFill/>
          <a:ln>
            <a:noFill/>
          </a:ln>
        </p:spPr>
      </p:pic>
      <p:pic>
        <p:nvPicPr>
          <p:cNvPr id="1218" name="Google Shape;1218;p48"/>
          <p:cNvPicPr preferRelativeResize="0"/>
          <p:nvPr/>
        </p:nvPicPr>
        <p:blipFill rotWithShape="1">
          <a:blip r:embed="rId4">
            <a:alphaModFix/>
          </a:blip>
          <a:srcRect/>
          <a:stretch/>
        </p:blipFill>
        <p:spPr>
          <a:xfrm>
            <a:off x="4361650" y="8095961"/>
            <a:ext cx="180000" cy="180000"/>
          </a:xfrm>
          <a:prstGeom prst="rect">
            <a:avLst/>
          </a:prstGeom>
          <a:noFill/>
          <a:ln>
            <a:noFill/>
          </a:ln>
        </p:spPr>
      </p:pic>
      <p:pic>
        <p:nvPicPr>
          <p:cNvPr id="1219" name="Google Shape;1219;p48"/>
          <p:cNvPicPr preferRelativeResize="0"/>
          <p:nvPr/>
        </p:nvPicPr>
        <p:blipFill rotWithShape="1">
          <a:blip r:embed="rId4">
            <a:alphaModFix/>
          </a:blip>
          <a:srcRect/>
          <a:stretch/>
        </p:blipFill>
        <p:spPr>
          <a:xfrm>
            <a:off x="5427586" y="8095961"/>
            <a:ext cx="180000" cy="180000"/>
          </a:xfrm>
          <a:prstGeom prst="rect">
            <a:avLst/>
          </a:prstGeom>
          <a:noFill/>
          <a:ln>
            <a:noFill/>
          </a:ln>
        </p:spPr>
      </p:pic>
      <p:pic>
        <p:nvPicPr>
          <p:cNvPr id="1220" name="Google Shape;1220;p48"/>
          <p:cNvPicPr preferRelativeResize="0"/>
          <p:nvPr/>
        </p:nvPicPr>
        <p:blipFill rotWithShape="1">
          <a:blip r:embed="rId3">
            <a:alphaModFix/>
          </a:blip>
          <a:srcRect/>
          <a:stretch/>
        </p:blipFill>
        <p:spPr>
          <a:xfrm>
            <a:off x="3294426" y="7471508"/>
            <a:ext cx="180000" cy="180000"/>
          </a:xfrm>
          <a:prstGeom prst="rect">
            <a:avLst/>
          </a:prstGeom>
          <a:noFill/>
          <a:ln>
            <a:noFill/>
          </a:ln>
        </p:spPr>
      </p:pic>
      <p:pic>
        <p:nvPicPr>
          <p:cNvPr id="1221" name="Google Shape;1221;p48"/>
          <p:cNvPicPr preferRelativeResize="0"/>
          <p:nvPr/>
        </p:nvPicPr>
        <p:blipFill rotWithShape="1">
          <a:blip r:embed="rId3">
            <a:alphaModFix/>
          </a:blip>
          <a:srcRect/>
          <a:stretch/>
        </p:blipFill>
        <p:spPr>
          <a:xfrm>
            <a:off x="3294426" y="8089418"/>
            <a:ext cx="180000" cy="180000"/>
          </a:xfrm>
          <a:prstGeom prst="rect">
            <a:avLst/>
          </a:prstGeom>
          <a:noFill/>
          <a:ln>
            <a:noFill/>
          </a:ln>
        </p:spPr>
      </p:pic>
      <p:pic>
        <p:nvPicPr>
          <p:cNvPr id="1223" name="Google Shape;1223;p48"/>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224" name="Google Shape;1224;p4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69" name="Google Shape;92;p1">
            <a:extLst>
              <a:ext uri="{FF2B5EF4-FFF2-40B4-BE49-F238E27FC236}">
                <a16:creationId xmlns:a16="http://schemas.microsoft.com/office/drawing/2014/main" id="{5D72614F-D665-4AF5-9DF7-E3C3922B98E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49"/>
          <p:cNvSpPr/>
          <p:nvPr/>
        </p:nvSpPr>
        <p:spPr>
          <a:xfrm>
            <a:off x="1242088" y="1795322"/>
            <a:ext cx="2171672" cy="251765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0" name="Google Shape;1230;p4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42</a:t>
            </a:fld>
            <a:endParaRPr/>
          </a:p>
        </p:txBody>
      </p:sp>
      <p:sp>
        <p:nvSpPr>
          <p:cNvPr id="1231" name="Google Shape;1231;p49"/>
          <p:cNvSpPr txBox="1"/>
          <p:nvPr/>
        </p:nvSpPr>
        <p:spPr>
          <a:xfrm>
            <a:off x="1223962" y="1022643"/>
            <a:ext cx="4050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 QUE APRENDEMOS COM</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OS PLAYERS DO MERCADO:</a:t>
            </a:r>
            <a:endParaRPr/>
          </a:p>
        </p:txBody>
      </p:sp>
      <p:sp>
        <p:nvSpPr>
          <p:cNvPr id="1232" name="Google Shape;1232;p49"/>
          <p:cNvSpPr txBox="1"/>
          <p:nvPr/>
        </p:nvSpPr>
        <p:spPr>
          <a:xfrm>
            <a:off x="1427906" y="2425322"/>
            <a:ext cx="18000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Muitos dos players de mercado, principalmente aqueles com alta relevância, se posicionam como ferramentas de auxílio a inteligência de negócio (BI). Acreditamos que um posicionamento parecido com este para o Reportei pode aumentar a percepção de valor da solução.</a:t>
            </a:r>
            <a:endParaRPr sz="1200" dirty="0">
              <a:solidFill>
                <a:schemeClr val="dk1"/>
              </a:solidFill>
              <a:latin typeface="Calibri"/>
              <a:ea typeface="Calibri"/>
              <a:cs typeface="Calibri"/>
              <a:sym typeface="Calibri"/>
            </a:endParaRPr>
          </a:p>
        </p:txBody>
      </p:sp>
      <p:sp>
        <p:nvSpPr>
          <p:cNvPr id="1233" name="Google Shape;1233;p49"/>
          <p:cNvSpPr txBox="1"/>
          <p:nvPr/>
        </p:nvSpPr>
        <p:spPr>
          <a:xfrm>
            <a:off x="1429227" y="2064772"/>
            <a:ext cx="1711960" cy="4155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FOCO EM INTELIGÊNCIA</a:t>
            </a:r>
            <a:endParaRPr sz="1500" b="1" dirty="0"/>
          </a:p>
          <a:p>
            <a:pPr marL="0" marR="0" lvl="0" indent="0" algn="l" rtl="0">
              <a:lnSpc>
                <a:spcPct val="70000"/>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DE NEGÓCIO</a:t>
            </a:r>
            <a:endParaRPr sz="1500" b="1" dirty="0"/>
          </a:p>
        </p:txBody>
      </p:sp>
      <p:sp>
        <p:nvSpPr>
          <p:cNvPr id="1234" name="Google Shape;1234;p49"/>
          <p:cNvSpPr/>
          <p:nvPr/>
        </p:nvSpPr>
        <p:spPr>
          <a:xfrm>
            <a:off x="3568832" y="1795322"/>
            <a:ext cx="2171672" cy="251765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5" name="Google Shape;1235;p49"/>
          <p:cNvSpPr txBox="1"/>
          <p:nvPr/>
        </p:nvSpPr>
        <p:spPr>
          <a:xfrm>
            <a:off x="3754650" y="2425322"/>
            <a:ext cx="18000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 maioria dos players internacionais aposta fortemente na personalização de componentes dos relatórios e disponibiliza a opção de White Label para dashboards. É possível que esta seja uma demanda apenas do mercado internacional, mas vale o teste de anúncios mais direcionados para estas features para testar a hipótese.</a:t>
            </a:r>
            <a:endParaRPr sz="1200">
              <a:solidFill>
                <a:schemeClr val="dk1"/>
              </a:solidFill>
              <a:latin typeface="Calibri"/>
              <a:ea typeface="Calibri"/>
              <a:cs typeface="Calibri"/>
              <a:sym typeface="Calibri"/>
            </a:endParaRPr>
          </a:p>
        </p:txBody>
      </p:sp>
      <p:sp>
        <p:nvSpPr>
          <p:cNvPr id="1236" name="Google Shape;1236;p49"/>
          <p:cNvSpPr txBox="1"/>
          <p:nvPr/>
        </p:nvSpPr>
        <p:spPr>
          <a:xfrm>
            <a:off x="3755971" y="2064772"/>
            <a:ext cx="1632300" cy="4155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PERSONALIZAÇÃO</a:t>
            </a:r>
            <a:endParaRPr sz="1500" b="1" dirty="0"/>
          </a:p>
          <a:p>
            <a:pPr marL="0" marR="0" lvl="0" indent="0" algn="l" rtl="0">
              <a:lnSpc>
                <a:spcPct val="70000"/>
              </a:lnSpc>
              <a:spcBef>
                <a:spcPts val="0"/>
              </a:spcBef>
              <a:spcAft>
                <a:spcPts val="0"/>
              </a:spcAft>
              <a:buNone/>
            </a:pPr>
            <a:r>
              <a:rPr lang="pt-BR" sz="1500" baseline="30000" dirty="0">
                <a:solidFill>
                  <a:schemeClr val="dk1"/>
                </a:solidFill>
                <a:latin typeface="Open Sans ExtraBold"/>
                <a:ea typeface="Open Sans ExtraBold"/>
                <a:cs typeface="Open Sans ExtraBold"/>
                <a:sym typeface="Open Sans ExtraBold"/>
              </a:rPr>
              <a:t>FAZ A DIFERENÇA</a:t>
            </a:r>
            <a:endParaRPr sz="1500" b="1" dirty="0"/>
          </a:p>
        </p:txBody>
      </p:sp>
      <p:sp>
        <p:nvSpPr>
          <p:cNvPr id="1237" name="Google Shape;1237;p49"/>
          <p:cNvSpPr/>
          <p:nvPr/>
        </p:nvSpPr>
        <p:spPr>
          <a:xfrm>
            <a:off x="1223963" y="4464467"/>
            <a:ext cx="2171672" cy="258194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8" name="Google Shape;1238;p49"/>
          <p:cNvSpPr txBox="1"/>
          <p:nvPr/>
        </p:nvSpPr>
        <p:spPr>
          <a:xfrm>
            <a:off x="1409781" y="5094468"/>
            <a:ext cx="18000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Ainda que existam alguns grandes players de mercado (como Agora Pulse), é notável que as empresas menores (inclusive concorrentes nacionais) investem muito pouco na produção de conteúdo e na educação da audiência. Isto abre a possibilidade de sermos pioneiros neste sentido, ao menos localmente.</a:t>
            </a:r>
            <a:endParaRPr sz="1200">
              <a:solidFill>
                <a:schemeClr val="dk1"/>
              </a:solidFill>
              <a:latin typeface="Calibri"/>
              <a:ea typeface="Calibri"/>
              <a:cs typeface="Calibri"/>
              <a:sym typeface="Calibri"/>
            </a:endParaRPr>
          </a:p>
        </p:txBody>
      </p:sp>
      <p:sp>
        <p:nvSpPr>
          <p:cNvPr id="1239" name="Google Shape;1239;p49"/>
          <p:cNvSpPr txBox="1"/>
          <p:nvPr/>
        </p:nvSpPr>
        <p:spPr>
          <a:xfrm>
            <a:off x="1411102" y="4733918"/>
            <a:ext cx="1632300" cy="4155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POUCOS INVESTEM</a:t>
            </a:r>
            <a:endParaRPr sz="1500" b="1"/>
          </a:p>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EM EDUCAÇÃO</a:t>
            </a:r>
            <a:endParaRPr sz="1500" b="1"/>
          </a:p>
        </p:txBody>
      </p:sp>
      <p:sp>
        <p:nvSpPr>
          <p:cNvPr id="1240" name="Google Shape;1240;p49"/>
          <p:cNvSpPr/>
          <p:nvPr/>
        </p:nvSpPr>
        <p:spPr>
          <a:xfrm>
            <a:off x="3550707" y="4464467"/>
            <a:ext cx="2171672" cy="258194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1" name="Google Shape;1241;p49"/>
          <p:cNvSpPr txBox="1"/>
          <p:nvPr/>
        </p:nvSpPr>
        <p:spPr>
          <a:xfrm>
            <a:off x="3736525" y="5094468"/>
            <a:ext cx="18000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Todos os players que tem algum destaque mercadológico deixam muito evidente seus diferenciais de UX/UI. Em um mercado onde as funcionalidades e integrações entre todos os concorrentes é muito parecida, a facilidade de uso da plataforma conta muitos pontos na hora de escolher qual solução contratar.</a:t>
            </a:r>
            <a:endParaRPr sz="1200">
              <a:solidFill>
                <a:schemeClr val="dk1"/>
              </a:solidFill>
              <a:latin typeface="Calibri"/>
              <a:ea typeface="Calibri"/>
              <a:cs typeface="Calibri"/>
              <a:sym typeface="Calibri"/>
            </a:endParaRPr>
          </a:p>
        </p:txBody>
      </p:sp>
      <p:sp>
        <p:nvSpPr>
          <p:cNvPr id="1242" name="Google Shape;1242;p49"/>
          <p:cNvSpPr txBox="1"/>
          <p:nvPr/>
        </p:nvSpPr>
        <p:spPr>
          <a:xfrm>
            <a:off x="3737846" y="4733918"/>
            <a:ext cx="1632300" cy="4155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pt-BR" sz="1500" baseline="30000">
                <a:solidFill>
                  <a:schemeClr val="dk1"/>
                </a:solidFill>
                <a:latin typeface="Open Sans ExtraBold"/>
                <a:ea typeface="Open Sans ExtraBold"/>
                <a:cs typeface="Open Sans ExtraBold"/>
                <a:sym typeface="Open Sans ExtraBold"/>
              </a:rPr>
              <a:t>PRECISAMOS DEIXAR NOSSA UI/UX EVIDENTE</a:t>
            </a:r>
            <a:endParaRPr sz="1500" b="1"/>
          </a:p>
        </p:txBody>
      </p:sp>
      <p:sp>
        <p:nvSpPr>
          <p:cNvPr id="1243" name="Google Shape;1243;p49"/>
          <p:cNvSpPr txBox="1"/>
          <p:nvPr/>
        </p:nvSpPr>
        <p:spPr>
          <a:xfrm>
            <a:off x="1217662" y="7213637"/>
            <a:ext cx="4050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RADARES DE</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CONCORRÊNCIA</a:t>
            </a:r>
            <a:endParaRPr/>
          </a:p>
        </p:txBody>
      </p:sp>
      <p:sp>
        <p:nvSpPr>
          <p:cNvPr id="1244" name="Google Shape;1244;p49"/>
          <p:cNvSpPr txBox="1"/>
          <p:nvPr/>
        </p:nvSpPr>
        <p:spPr>
          <a:xfrm>
            <a:off x="1217662" y="7868952"/>
            <a:ext cx="4522842"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Nas próximas páginas, mostraremos como nós e nossos concorrentes estão posicionados ao compararmos diferentes atributos de marca. Os “radares de concorrência” servem para traduzirmos de maneira visual tanto a percepção do cliente ao se deparar com tais opções, quanto para observarmos similaridades que possuímos com a concorrência. A ideia não é ser preciso, mas nos dar um panorama geral dos posicionamentos de mercado.</a:t>
            </a:r>
            <a:endParaRPr sz="1200" dirty="0">
              <a:solidFill>
                <a:schemeClr val="dk1"/>
              </a:solidFill>
              <a:latin typeface="Calibri"/>
              <a:ea typeface="Calibri"/>
              <a:cs typeface="Calibri"/>
              <a:sym typeface="Calibri"/>
            </a:endParaRPr>
          </a:p>
        </p:txBody>
      </p:sp>
      <p:pic>
        <p:nvPicPr>
          <p:cNvPr id="1246" name="Google Shape;1246;p49"/>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247" name="Google Shape;1247;p4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1" name="Google Shape;92;p1">
            <a:extLst>
              <a:ext uri="{FF2B5EF4-FFF2-40B4-BE49-F238E27FC236}">
                <a16:creationId xmlns:a16="http://schemas.microsoft.com/office/drawing/2014/main" id="{01B54F61-8EFA-40AE-ACF6-5456B9CDC42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0"/>
          <p:cNvSpPr txBox="1"/>
          <p:nvPr/>
        </p:nvSpPr>
        <p:spPr>
          <a:xfrm>
            <a:off x="1121250" y="1907900"/>
            <a:ext cx="47634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a:solidFill>
                  <a:schemeClr val="dk1"/>
                </a:solidFill>
                <a:latin typeface="Calibri"/>
                <a:ea typeface="Calibri"/>
                <a:cs typeface="Calibri"/>
                <a:sym typeface="Calibri"/>
              </a:rPr>
              <a:t>O mapa abaixo, mostra como nós e nossos concorrentes estão posicionados ao compararmos os atributos de preço e autoridade online (presença em redes sociais e engajamento com a comunidade). Este tipo de análise nos permite entender se os fatores estão correlacionados e quem são os players que atuam mais próximos de nós ao analisarmos estas características. </a:t>
            </a:r>
            <a:endParaRPr sz="1100">
              <a:solidFill>
                <a:schemeClr val="dk1"/>
              </a:solidFill>
              <a:latin typeface="Calibri"/>
              <a:ea typeface="Calibri"/>
              <a:cs typeface="Calibri"/>
              <a:sym typeface="Calibri"/>
            </a:endParaRPr>
          </a:p>
        </p:txBody>
      </p:sp>
      <p:graphicFrame>
        <p:nvGraphicFramePr>
          <p:cNvPr id="1253" name="Google Shape;1253;p50"/>
          <p:cNvGraphicFramePr/>
          <p:nvPr>
            <p:extLst>
              <p:ext uri="{D42A27DB-BD31-4B8C-83A1-F6EECF244321}">
                <p14:modId xmlns:p14="http://schemas.microsoft.com/office/powerpoint/2010/main" val="461783131"/>
              </p:ext>
            </p:extLst>
          </p:nvPr>
        </p:nvGraphicFramePr>
        <p:xfrm>
          <a:off x="1121246" y="2822100"/>
          <a:ext cx="4763500" cy="4398375"/>
        </p:xfrm>
        <a:graphic>
          <a:graphicData uri="http://schemas.openxmlformats.org/drawingml/2006/table">
            <a:tbl>
              <a:tblPr firstRow="1" bandRow="1">
                <a:noFill/>
                <a:tableStyleId>{8B53608A-1677-4C3A-9C1C-84844E625497}</a:tableStyleId>
              </a:tblPr>
              <a:tblGrid>
                <a:gridCol w="340250">
                  <a:extLst>
                    <a:ext uri="{9D8B030D-6E8A-4147-A177-3AD203B41FA5}">
                      <a16:colId xmlns:a16="http://schemas.microsoft.com/office/drawing/2014/main" val="20000"/>
                    </a:ext>
                  </a:extLst>
                </a:gridCol>
                <a:gridCol w="340250">
                  <a:extLst>
                    <a:ext uri="{9D8B030D-6E8A-4147-A177-3AD203B41FA5}">
                      <a16:colId xmlns:a16="http://schemas.microsoft.com/office/drawing/2014/main" val="20001"/>
                    </a:ext>
                  </a:extLst>
                </a:gridCol>
                <a:gridCol w="340250">
                  <a:extLst>
                    <a:ext uri="{9D8B030D-6E8A-4147-A177-3AD203B41FA5}">
                      <a16:colId xmlns:a16="http://schemas.microsoft.com/office/drawing/2014/main" val="20002"/>
                    </a:ext>
                  </a:extLst>
                </a:gridCol>
                <a:gridCol w="340250">
                  <a:extLst>
                    <a:ext uri="{9D8B030D-6E8A-4147-A177-3AD203B41FA5}">
                      <a16:colId xmlns:a16="http://schemas.microsoft.com/office/drawing/2014/main" val="20003"/>
                    </a:ext>
                  </a:extLst>
                </a:gridCol>
                <a:gridCol w="340250">
                  <a:extLst>
                    <a:ext uri="{9D8B030D-6E8A-4147-A177-3AD203B41FA5}">
                      <a16:colId xmlns:a16="http://schemas.microsoft.com/office/drawing/2014/main" val="20004"/>
                    </a:ext>
                  </a:extLst>
                </a:gridCol>
                <a:gridCol w="340250">
                  <a:extLst>
                    <a:ext uri="{9D8B030D-6E8A-4147-A177-3AD203B41FA5}">
                      <a16:colId xmlns:a16="http://schemas.microsoft.com/office/drawing/2014/main" val="20005"/>
                    </a:ext>
                  </a:extLst>
                </a:gridCol>
                <a:gridCol w="340250">
                  <a:extLst>
                    <a:ext uri="{9D8B030D-6E8A-4147-A177-3AD203B41FA5}">
                      <a16:colId xmlns:a16="http://schemas.microsoft.com/office/drawing/2014/main" val="20006"/>
                    </a:ext>
                  </a:extLst>
                </a:gridCol>
                <a:gridCol w="340250">
                  <a:extLst>
                    <a:ext uri="{9D8B030D-6E8A-4147-A177-3AD203B41FA5}">
                      <a16:colId xmlns:a16="http://schemas.microsoft.com/office/drawing/2014/main" val="20007"/>
                    </a:ext>
                  </a:extLst>
                </a:gridCol>
                <a:gridCol w="340250">
                  <a:extLst>
                    <a:ext uri="{9D8B030D-6E8A-4147-A177-3AD203B41FA5}">
                      <a16:colId xmlns:a16="http://schemas.microsoft.com/office/drawing/2014/main" val="20008"/>
                    </a:ext>
                  </a:extLst>
                </a:gridCol>
                <a:gridCol w="340250">
                  <a:extLst>
                    <a:ext uri="{9D8B030D-6E8A-4147-A177-3AD203B41FA5}">
                      <a16:colId xmlns:a16="http://schemas.microsoft.com/office/drawing/2014/main" val="20009"/>
                    </a:ext>
                  </a:extLst>
                </a:gridCol>
                <a:gridCol w="340250">
                  <a:extLst>
                    <a:ext uri="{9D8B030D-6E8A-4147-A177-3AD203B41FA5}">
                      <a16:colId xmlns:a16="http://schemas.microsoft.com/office/drawing/2014/main" val="20010"/>
                    </a:ext>
                  </a:extLst>
                </a:gridCol>
                <a:gridCol w="340250">
                  <a:extLst>
                    <a:ext uri="{9D8B030D-6E8A-4147-A177-3AD203B41FA5}">
                      <a16:colId xmlns:a16="http://schemas.microsoft.com/office/drawing/2014/main" val="20011"/>
                    </a:ext>
                  </a:extLst>
                </a:gridCol>
                <a:gridCol w="340250">
                  <a:extLst>
                    <a:ext uri="{9D8B030D-6E8A-4147-A177-3AD203B41FA5}">
                      <a16:colId xmlns:a16="http://schemas.microsoft.com/office/drawing/2014/main" val="20012"/>
                    </a:ext>
                  </a:extLst>
                </a:gridCol>
                <a:gridCol w="340250">
                  <a:extLst>
                    <a:ext uri="{9D8B030D-6E8A-4147-A177-3AD203B41FA5}">
                      <a16:colId xmlns:a16="http://schemas.microsoft.com/office/drawing/2014/main" val="20013"/>
                    </a:ext>
                  </a:extLst>
                </a:gridCol>
              </a:tblGrid>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93225">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050"/>
                    </a:p>
                  </a:txBody>
                  <a:tcPr marL="91450" marR="91450" marT="45725" marB="457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bl>
          </a:graphicData>
        </a:graphic>
      </p:graphicFrame>
      <p:sp>
        <p:nvSpPr>
          <p:cNvPr id="1254" name="Google Shape;1254;p5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43</a:t>
            </a:fld>
            <a:endParaRPr/>
          </a:p>
        </p:txBody>
      </p:sp>
      <p:sp>
        <p:nvSpPr>
          <p:cNvPr id="1255" name="Google Shape;1255;p50"/>
          <p:cNvSpPr txBox="1"/>
          <p:nvPr/>
        </p:nvSpPr>
        <p:spPr>
          <a:xfrm>
            <a:off x="1110356" y="1261392"/>
            <a:ext cx="2679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800">
                <a:solidFill>
                  <a:schemeClr val="dk1"/>
                </a:solidFill>
                <a:latin typeface="Open Sans ExtraBold"/>
                <a:ea typeface="Open Sans ExtraBold"/>
                <a:cs typeface="Open Sans ExtraBold"/>
                <a:sym typeface="Open Sans ExtraBold"/>
              </a:rPr>
              <a:t>PREÇO VS</a:t>
            </a:r>
            <a:endParaRPr/>
          </a:p>
          <a:p>
            <a:pPr marL="0" marR="0" lvl="0" indent="0" algn="l" rtl="0">
              <a:lnSpc>
                <a:spcPct val="100000"/>
              </a:lnSpc>
              <a:spcBef>
                <a:spcPts val="0"/>
              </a:spcBef>
              <a:spcAft>
                <a:spcPts val="0"/>
              </a:spcAft>
              <a:buNone/>
            </a:pPr>
            <a:r>
              <a:rPr lang="pt-BR" sz="1800">
                <a:solidFill>
                  <a:schemeClr val="dk1"/>
                </a:solidFill>
                <a:latin typeface="Open Sans ExtraBold"/>
                <a:ea typeface="Open Sans ExtraBold"/>
                <a:cs typeface="Open Sans ExtraBold"/>
                <a:sym typeface="Open Sans ExtraBold"/>
              </a:rPr>
              <a:t>AUTORIDADE ONLINE</a:t>
            </a:r>
            <a:endParaRPr/>
          </a:p>
        </p:txBody>
      </p:sp>
      <p:cxnSp>
        <p:nvCxnSpPr>
          <p:cNvPr id="1256" name="Google Shape;1256;p50"/>
          <p:cNvCxnSpPr/>
          <p:nvPr/>
        </p:nvCxnSpPr>
        <p:spPr>
          <a:xfrm>
            <a:off x="1153480" y="7218377"/>
            <a:ext cx="4686300" cy="0"/>
          </a:xfrm>
          <a:prstGeom prst="straightConnector1">
            <a:avLst/>
          </a:prstGeom>
          <a:noFill/>
          <a:ln w="9525" cap="flat" cmpd="sng">
            <a:solidFill>
              <a:schemeClr val="dk1"/>
            </a:solidFill>
            <a:prstDash val="solid"/>
            <a:miter lim="800000"/>
            <a:headEnd type="stealth" w="med" len="med"/>
            <a:tailEnd type="stealth" w="med" len="med"/>
          </a:ln>
        </p:spPr>
      </p:cxnSp>
      <p:cxnSp>
        <p:nvCxnSpPr>
          <p:cNvPr id="1257" name="Google Shape;1257;p50"/>
          <p:cNvCxnSpPr/>
          <p:nvPr/>
        </p:nvCxnSpPr>
        <p:spPr>
          <a:xfrm rot="10800000" flipH="1">
            <a:off x="1110344" y="2857863"/>
            <a:ext cx="6300" cy="4322400"/>
          </a:xfrm>
          <a:prstGeom prst="straightConnector1">
            <a:avLst/>
          </a:prstGeom>
          <a:noFill/>
          <a:ln w="9525" cap="flat" cmpd="sng">
            <a:solidFill>
              <a:schemeClr val="dk1"/>
            </a:solidFill>
            <a:prstDash val="solid"/>
            <a:miter lim="800000"/>
            <a:headEnd type="stealth" w="med" len="med"/>
            <a:tailEnd type="stealth" w="med" len="med"/>
          </a:ln>
        </p:spPr>
      </p:cxnSp>
      <p:sp>
        <p:nvSpPr>
          <p:cNvPr id="1258" name="Google Shape;1258;p50"/>
          <p:cNvSpPr txBox="1"/>
          <p:nvPr/>
        </p:nvSpPr>
        <p:spPr>
          <a:xfrm>
            <a:off x="1223962" y="7672069"/>
            <a:ext cx="3657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 QUE ISSO NOS DIZ?</a:t>
            </a:r>
            <a:endParaRPr/>
          </a:p>
        </p:txBody>
      </p:sp>
      <p:sp>
        <p:nvSpPr>
          <p:cNvPr id="1259" name="Google Shape;1259;p50"/>
          <p:cNvSpPr txBox="1"/>
          <p:nvPr/>
        </p:nvSpPr>
        <p:spPr>
          <a:xfrm>
            <a:off x="1223962" y="8098934"/>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a:solidFill>
                  <a:schemeClr val="dk1"/>
                </a:solidFill>
                <a:latin typeface="Calibri"/>
                <a:ea typeface="Calibri"/>
                <a:cs typeface="Calibri"/>
                <a:sym typeface="Calibri"/>
              </a:rPr>
              <a:t>Os players com maior autoridade costumam se posicionar nos extremos: Com preços acima da média (Agora Pulse e DataBox) ou completamente gratuitos (como é o caso do Google Sheets ou Google Data Studio). O Reportei está numa posição mediana, conquistando autoridade aos poucos e elevando o preço. A posição é confortável.</a:t>
            </a:r>
            <a:endParaRPr sz="1100">
              <a:solidFill>
                <a:schemeClr val="dk1"/>
              </a:solidFill>
              <a:latin typeface="Calibri"/>
              <a:ea typeface="Calibri"/>
              <a:cs typeface="Calibri"/>
              <a:sym typeface="Calibri"/>
            </a:endParaRPr>
          </a:p>
        </p:txBody>
      </p:sp>
      <p:sp>
        <p:nvSpPr>
          <p:cNvPr id="1260" name="Google Shape;1260;p50"/>
          <p:cNvSpPr txBox="1"/>
          <p:nvPr/>
        </p:nvSpPr>
        <p:spPr>
          <a:xfrm rot="-5400000">
            <a:off x="565259" y="3499616"/>
            <a:ext cx="1088700" cy="30004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900" b="1" baseline="30000">
                <a:solidFill>
                  <a:schemeClr val="dk1"/>
                </a:solidFill>
                <a:latin typeface="Calibri"/>
                <a:ea typeface="Calibri"/>
                <a:cs typeface="Calibri"/>
                <a:sym typeface="Calibri"/>
              </a:rPr>
              <a:t>PREÇO MAIS ALTO</a:t>
            </a:r>
            <a:endParaRPr sz="900" b="1">
              <a:solidFill>
                <a:schemeClr val="dk1"/>
              </a:solidFill>
              <a:latin typeface="Calibri"/>
              <a:ea typeface="Calibri"/>
              <a:cs typeface="Calibri"/>
              <a:sym typeface="Calibri"/>
            </a:endParaRPr>
          </a:p>
        </p:txBody>
      </p:sp>
      <p:sp>
        <p:nvSpPr>
          <p:cNvPr id="1261" name="Google Shape;1261;p50"/>
          <p:cNvSpPr txBox="1"/>
          <p:nvPr/>
        </p:nvSpPr>
        <p:spPr>
          <a:xfrm rot="-5400000">
            <a:off x="514098" y="6163203"/>
            <a:ext cx="1178700" cy="30004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900" b="1" baseline="30000">
                <a:solidFill>
                  <a:schemeClr val="dk1"/>
                </a:solidFill>
                <a:latin typeface="Calibri"/>
                <a:ea typeface="Calibri"/>
                <a:cs typeface="Calibri"/>
                <a:sym typeface="Calibri"/>
              </a:rPr>
              <a:t>PREÇO MAIS BAIXO</a:t>
            </a:r>
            <a:endParaRPr sz="900" b="1">
              <a:solidFill>
                <a:schemeClr val="dk1"/>
              </a:solidFill>
              <a:latin typeface="Calibri"/>
              <a:ea typeface="Calibri"/>
              <a:cs typeface="Calibri"/>
              <a:sym typeface="Calibri"/>
            </a:endParaRPr>
          </a:p>
        </p:txBody>
      </p:sp>
      <p:sp>
        <p:nvSpPr>
          <p:cNvPr id="1262" name="Google Shape;1262;p50"/>
          <p:cNvSpPr txBox="1"/>
          <p:nvPr/>
        </p:nvSpPr>
        <p:spPr>
          <a:xfrm>
            <a:off x="1382032" y="7096131"/>
            <a:ext cx="1236900" cy="30004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900" b="1" baseline="30000">
                <a:solidFill>
                  <a:schemeClr val="dk1"/>
                </a:solidFill>
                <a:latin typeface="Calibri"/>
                <a:ea typeface="Calibri"/>
                <a:cs typeface="Calibri"/>
                <a:sym typeface="Calibri"/>
              </a:rPr>
              <a:t>MENOS AUTORIDADE</a:t>
            </a:r>
            <a:endParaRPr sz="900" b="1">
              <a:solidFill>
                <a:schemeClr val="dk1"/>
              </a:solidFill>
              <a:latin typeface="Calibri"/>
              <a:ea typeface="Calibri"/>
              <a:cs typeface="Calibri"/>
              <a:sym typeface="Calibri"/>
            </a:endParaRPr>
          </a:p>
        </p:txBody>
      </p:sp>
      <p:sp>
        <p:nvSpPr>
          <p:cNvPr id="1263" name="Google Shape;1263;p50"/>
          <p:cNvSpPr txBox="1"/>
          <p:nvPr/>
        </p:nvSpPr>
        <p:spPr>
          <a:xfrm>
            <a:off x="4467552" y="7096131"/>
            <a:ext cx="1133100" cy="30004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900" b="1" baseline="30000" dirty="0">
                <a:solidFill>
                  <a:schemeClr val="dk1"/>
                </a:solidFill>
                <a:latin typeface="Calibri"/>
                <a:ea typeface="Calibri"/>
                <a:cs typeface="Calibri"/>
                <a:sym typeface="Calibri"/>
              </a:rPr>
              <a:t>MAIS AUTORIDADE</a:t>
            </a:r>
            <a:endParaRPr sz="900" b="1" dirty="0">
              <a:solidFill>
                <a:schemeClr val="dk1"/>
              </a:solidFill>
              <a:latin typeface="Calibri"/>
              <a:ea typeface="Calibri"/>
              <a:cs typeface="Calibri"/>
              <a:sym typeface="Calibri"/>
            </a:endParaRPr>
          </a:p>
        </p:txBody>
      </p:sp>
      <p:pic>
        <p:nvPicPr>
          <p:cNvPr id="1264" name="Google Shape;1264;p50" descr="Logotipo&#10;&#10;Descrição gerada automaticamente"/>
          <p:cNvPicPr preferRelativeResize="0"/>
          <p:nvPr/>
        </p:nvPicPr>
        <p:blipFill rotWithShape="1">
          <a:blip r:embed="rId3">
            <a:alphaModFix/>
          </a:blip>
          <a:srcRect/>
          <a:stretch/>
        </p:blipFill>
        <p:spPr>
          <a:xfrm>
            <a:off x="2418278" y="5144984"/>
            <a:ext cx="1010722" cy="309089"/>
          </a:xfrm>
          <a:prstGeom prst="rect">
            <a:avLst/>
          </a:prstGeom>
          <a:noFill/>
          <a:ln>
            <a:noFill/>
          </a:ln>
        </p:spPr>
      </p:pic>
      <p:pic>
        <p:nvPicPr>
          <p:cNvPr id="1266" name="Google Shape;1266;p50"/>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267" name="Google Shape;1267;p5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8" name="Google Shape;92;p1">
            <a:extLst>
              <a:ext uri="{FF2B5EF4-FFF2-40B4-BE49-F238E27FC236}">
                <a16:creationId xmlns:a16="http://schemas.microsoft.com/office/drawing/2014/main" id="{99CFFC26-6DA1-46E6-B60F-C1BF3F5E2F8F}"/>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54"/>
          <p:cNvSpPr/>
          <p:nvPr/>
        </p:nvSpPr>
        <p:spPr>
          <a:xfrm>
            <a:off x="1223963" y="7889979"/>
            <a:ext cx="4545000" cy="809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3" name="Google Shape;1273;p54"/>
          <p:cNvPicPr preferRelativeResize="0"/>
          <p:nvPr/>
        </p:nvPicPr>
        <p:blipFill rotWithShape="1">
          <a:blip r:embed="rId3">
            <a:alphaModFix/>
          </a:blip>
          <a:srcRect/>
          <a:stretch/>
        </p:blipFill>
        <p:spPr>
          <a:xfrm>
            <a:off x="1047369" y="3308835"/>
            <a:ext cx="4795474" cy="2279741"/>
          </a:xfrm>
          <a:prstGeom prst="rect">
            <a:avLst/>
          </a:prstGeom>
          <a:noFill/>
          <a:ln>
            <a:noFill/>
          </a:ln>
        </p:spPr>
      </p:pic>
      <p:sp>
        <p:nvSpPr>
          <p:cNvPr id="1274" name="Google Shape;1274;p5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44</a:t>
            </a:fld>
            <a:endParaRPr/>
          </a:p>
        </p:txBody>
      </p:sp>
      <p:sp>
        <p:nvSpPr>
          <p:cNvPr id="1275" name="Google Shape;1275;p54"/>
          <p:cNvSpPr txBox="1"/>
          <p:nvPr/>
        </p:nvSpPr>
        <p:spPr>
          <a:xfrm>
            <a:off x="1210738" y="977183"/>
            <a:ext cx="2863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CURVA DE VALOR</a:t>
            </a:r>
            <a:endParaRPr/>
          </a:p>
        </p:txBody>
      </p:sp>
      <p:sp>
        <p:nvSpPr>
          <p:cNvPr id="1276" name="Google Shape;1276;p54"/>
          <p:cNvSpPr txBox="1"/>
          <p:nvPr/>
        </p:nvSpPr>
        <p:spPr>
          <a:xfrm>
            <a:off x="1223962" y="1354000"/>
            <a:ext cx="45450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a:t>
            </a:r>
            <a:r>
              <a:rPr lang="pt-BR" sz="1200" b="1" baseline="30000" dirty="0">
                <a:solidFill>
                  <a:schemeClr val="dk1"/>
                </a:solidFill>
                <a:latin typeface="Calibri"/>
                <a:ea typeface="Calibri"/>
                <a:cs typeface="Calibri"/>
                <a:sym typeface="Calibri"/>
              </a:rPr>
              <a:t>Curva de Valor </a:t>
            </a:r>
            <a:r>
              <a:rPr lang="pt-BR" sz="1200" baseline="30000" dirty="0">
                <a:solidFill>
                  <a:schemeClr val="dk1"/>
                </a:solidFill>
                <a:latin typeface="Calibri"/>
                <a:ea typeface="Calibri"/>
                <a:cs typeface="Calibri"/>
                <a:sym typeface="Calibri"/>
              </a:rPr>
              <a:t>é uma ferramenta para análise comparativa dos valores do seu negócio, baseado na metodologia do livro "Business Model Generation". É uma ferramenta essencial para encontrar um nicho de mercado diferente do que já existe e permite navegar em oceanos azuis, onde a concorrência ainda não chegou.</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Basicamente, o que fizemos aqui foi comparar 6 atributos do Reportei (preço, conteúdo, velocidade, facilidade, suporte e integrações) com nossos principais concorrentes de mercado, dando notas de 1 a 5 para cada um destes atributos. Assim, conseguimos concluir em qual área possuímos maior diferencial:</a:t>
            </a:r>
            <a:endParaRPr sz="1200" dirty="0">
              <a:solidFill>
                <a:schemeClr val="dk1"/>
              </a:solidFill>
              <a:latin typeface="Calibri"/>
              <a:ea typeface="Calibri"/>
              <a:cs typeface="Calibri"/>
              <a:sym typeface="Calibri"/>
            </a:endParaRPr>
          </a:p>
        </p:txBody>
      </p:sp>
      <p:sp>
        <p:nvSpPr>
          <p:cNvPr id="1277" name="Google Shape;1277;p54"/>
          <p:cNvSpPr txBox="1"/>
          <p:nvPr/>
        </p:nvSpPr>
        <p:spPr>
          <a:xfrm>
            <a:off x="1223962" y="5748001"/>
            <a:ext cx="1597787" cy="400069"/>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DIFERENCIAL DE</a:t>
            </a:r>
            <a:endParaRPr sz="1100"/>
          </a:p>
          <a:p>
            <a:pPr marL="0" marR="0" lvl="0" indent="0" algn="l" rtl="0">
              <a:lnSpc>
                <a:spcPts val="1200"/>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FACILIDADE DE USO</a:t>
            </a:r>
            <a:endParaRPr sz="1100"/>
          </a:p>
        </p:txBody>
      </p:sp>
      <p:sp>
        <p:nvSpPr>
          <p:cNvPr id="1278" name="Google Shape;1278;p54"/>
          <p:cNvSpPr txBox="1"/>
          <p:nvPr/>
        </p:nvSpPr>
        <p:spPr>
          <a:xfrm>
            <a:off x="1223962" y="6180919"/>
            <a:ext cx="21717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Analisando a curva de valor gerada a partir das percepções de mercado que tivemos, podemos considerar que um dos grandes diferenciais do Reportei hoje se encontra na facilidade de uso. Ainda que alguns concorrentes possuam funcionalidades interessantes, nem todos conseguem coloca-las em prática de maneira intuitiva para o público.</a:t>
            </a:r>
            <a:endParaRPr sz="1200" baseline="30000">
              <a:solidFill>
                <a:schemeClr val="dk1"/>
              </a:solidFill>
              <a:latin typeface="Calibri"/>
              <a:ea typeface="Calibri"/>
              <a:cs typeface="Calibri"/>
              <a:sym typeface="Calibri"/>
            </a:endParaRPr>
          </a:p>
        </p:txBody>
      </p:sp>
      <p:sp>
        <p:nvSpPr>
          <p:cNvPr id="1279" name="Google Shape;1279;p54"/>
          <p:cNvSpPr txBox="1"/>
          <p:nvPr/>
        </p:nvSpPr>
        <p:spPr>
          <a:xfrm>
            <a:off x="1406381" y="2983200"/>
            <a:ext cx="540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PREÇO</a:t>
            </a:r>
            <a:endParaRPr/>
          </a:p>
        </p:txBody>
      </p:sp>
      <p:sp>
        <p:nvSpPr>
          <p:cNvPr id="1280" name="Google Shape;1280;p54"/>
          <p:cNvSpPr txBox="1"/>
          <p:nvPr/>
        </p:nvSpPr>
        <p:spPr>
          <a:xfrm>
            <a:off x="2034550" y="2983200"/>
            <a:ext cx="787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CONTEÚDO</a:t>
            </a:r>
            <a:endParaRPr/>
          </a:p>
        </p:txBody>
      </p:sp>
      <p:sp>
        <p:nvSpPr>
          <p:cNvPr id="1281" name="Google Shape;1281;p54"/>
          <p:cNvSpPr txBox="1"/>
          <p:nvPr/>
        </p:nvSpPr>
        <p:spPr>
          <a:xfrm>
            <a:off x="2765936" y="2983200"/>
            <a:ext cx="843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VELOCIDADE</a:t>
            </a:r>
            <a:endParaRPr/>
          </a:p>
        </p:txBody>
      </p:sp>
      <p:sp>
        <p:nvSpPr>
          <p:cNvPr id="1282" name="Google Shape;1282;p54"/>
          <p:cNvSpPr txBox="1"/>
          <p:nvPr/>
        </p:nvSpPr>
        <p:spPr>
          <a:xfrm>
            <a:off x="3494498" y="2983200"/>
            <a:ext cx="843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FACILIDADE</a:t>
            </a:r>
            <a:endParaRPr/>
          </a:p>
        </p:txBody>
      </p:sp>
      <p:sp>
        <p:nvSpPr>
          <p:cNvPr id="1283" name="Google Shape;1283;p54"/>
          <p:cNvSpPr txBox="1"/>
          <p:nvPr/>
        </p:nvSpPr>
        <p:spPr>
          <a:xfrm>
            <a:off x="4248460" y="2983200"/>
            <a:ext cx="843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SUPORTE</a:t>
            </a:r>
            <a:endParaRPr/>
          </a:p>
        </p:txBody>
      </p:sp>
      <p:sp>
        <p:nvSpPr>
          <p:cNvPr id="1284" name="Google Shape;1284;p54"/>
          <p:cNvSpPr txBox="1"/>
          <p:nvPr/>
        </p:nvSpPr>
        <p:spPr>
          <a:xfrm>
            <a:off x="4906964" y="2983200"/>
            <a:ext cx="9894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dk1"/>
                </a:solidFill>
                <a:latin typeface="Open Sans ExtraBold"/>
                <a:ea typeface="Open Sans ExtraBold"/>
                <a:cs typeface="Open Sans ExtraBold"/>
                <a:sym typeface="Open Sans ExtraBold"/>
              </a:rPr>
              <a:t>INTEGRAÇÕES</a:t>
            </a:r>
            <a:endParaRPr/>
          </a:p>
        </p:txBody>
      </p:sp>
      <p:grpSp>
        <p:nvGrpSpPr>
          <p:cNvPr id="1285" name="Google Shape;1285;p54"/>
          <p:cNvGrpSpPr/>
          <p:nvPr/>
        </p:nvGrpSpPr>
        <p:grpSpPr>
          <a:xfrm>
            <a:off x="1676399" y="3227150"/>
            <a:ext cx="3725226" cy="2205818"/>
            <a:chOff x="1676399" y="3154548"/>
            <a:chExt cx="3725226" cy="2088052"/>
          </a:xfrm>
        </p:grpSpPr>
        <p:cxnSp>
          <p:nvCxnSpPr>
            <p:cNvPr id="1286" name="Google Shape;1286;p54"/>
            <p:cNvCxnSpPr/>
            <p:nvPr/>
          </p:nvCxnSpPr>
          <p:spPr>
            <a:xfrm>
              <a:off x="1676399" y="3154548"/>
              <a:ext cx="0" cy="2088052"/>
            </a:xfrm>
            <a:prstGeom prst="straightConnector1">
              <a:avLst/>
            </a:prstGeom>
            <a:noFill/>
            <a:ln w="9525" cap="flat" cmpd="sng">
              <a:solidFill>
                <a:srgbClr val="D8D8D8"/>
              </a:solidFill>
              <a:prstDash val="solid"/>
              <a:miter lim="800000"/>
              <a:headEnd type="none" w="sm" len="sm"/>
              <a:tailEnd type="none" w="sm" len="sm"/>
            </a:ln>
          </p:spPr>
        </p:cxnSp>
        <p:cxnSp>
          <p:nvCxnSpPr>
            <p:cNvPr id="1287" name="Google Shape;1287;p54"/>
            <p:cNvCxnSpPr/>
            <p:nvPr/>
          </p:nvCxnSpPr>
          <p:spPr>
            <a:xfrm>
              <a:off x="2428170" y="3154548"/>
              <a:ext cx="0" cy="2088052"/>
            </a:xfrm>
            <a:prstGeom prst="straightConnector1">
              <a:avLst/>
            </a:prstGeom>
            <a:noFill/>
            <a:ln w="9525" cap="flat" cmpd="sng">
              <a:solidFill>
                <a:srgbClr val="D8D8D8"/>
              </a:solidFill>
              <a:prstDash val="solid"/>
              <a:miter lim="800000"/>
              <a:headEnd type="none" w="sm" len="sm"/>
              <a:tailEnd type="none" w="sm" len="sm"/>
            </a:ln>
          </p:spPr>
        </p:cxnSp>
        <p:cxnSp>
          <p:nvCxnSpPr>
            <p:cNvPr id="1288" name="Google Shape;1288;p54"/>
            <p:cNvCxnSpPr/>
            <p:nvPr/>
          </p:nvCxnSpPr>
          <p:spPr>
            <a:xfrm>
              <a:off x="3187467" y="3154548"/>
              <a:ext cx="0" cy="2088052"/>
            </a:xfrm>
            <a:prstGeom prst="straightConnector1">
              <a:avLst/>
            </a:prstGeom>
            <a:noFill/>
            <a:ln w="9525" cap="flat" cmpd="sng">
              <a:solidFill>
                <a:srgbClr val="D8D8D8"/>
              </a:solidFill>
              <a:prstDash val="solid"/>
              <a:miter lim="800000"/>
              <a:headEnd type="none" w="sm" len="sm"/>
              <a:tailEnd type="none" w="sm" len="sm"/>
            </a:ln>
          </p:spPr>
        </p:cxnSp>
        <p:cxnSp>
          <p:nvCxnSpPr>
            <p:cNvPr id="1289" name="Google Shape;1289;p54"/>
            <p:cNvCxnSpPr/>
            <p:nvPr/>
          </p:nvCxnSpPr>
          <p:spPr>
            <a:xfrm>
              <a:off x="3916029" y="3154548"/>
              <a:ext cx="0" cy="2088052"/>
            </a:xfrm>
            <a:prstGeom prst="straightConnector1">
              <a:avLst/>
            </a:prstGeom>
            <a:noFill/>
            <a:ln w="9525" cap="flat" cmpd="sng">
              <a:solidFill>
                <a:srgbClr val="D8D8D8"/>
              </a:solidFill>
              <a:prstDash val="solid"/>
              <a:miter lim="800000"/>
              <a:headEnd type="none" w="sm" len="sm"/>
              <a:tailEnd type="none" w="sm" len="sm"/>
            </a:ln>
          </p:spPr>
        </p:cxnSp>
        <p:cxnSp>
          <p:nvCxnSpPr>
            <p:cNvPr id="1290" name="Google Shape;1290;p54"/>
            <p:cNvCxnSpPr/>
            <p:nvPr/>
          </p:nvCxnSpPr>
          <p:spPr>
            <a:xfrm>
              <a:off x="4669991" y="3154548"/>
              <a:ext cx="0" cy="2088052"/>
            </a:xfrm>
            <a:prstGeom prst="straightConnector1">
              <a:avLst/>
            </a:prstGeom>
            <a:noFill/>
            <a:ln w="9525" cap="flat" cmpd="sng">
              <a:solidFill>
                <a:srgbClr val="D8D8D8"/>
              </a:solidFill>
              <a:prstDash val="solid"/>
              <a:miter lim="800000"/>
              <a:headEnd type="none" w="sm" len="sm"/>
              <a:tailEnd type="none" w="sm" len="sm"/>
            </a:ln>
          </p:spPr>
        </p:cxnSp>
        <p:cxnSp>
          <p:nvCxnSpPr>
            <p:cNvPr id="1291" name="Google Shape;1291;p54"/>
            <p:cNvCxnSpPr/>
            <p:nvPr/>
          </p:nvCxnSpPr>
          <p:spPr>
            <a:xfrm>
              <a:off x="5401625" y="3154548"/>
              <a:ext cx="0" cy="2088052"/>
            </a:xfrm>
            <a:prstGeom prst="straightConnector1">
              <a:avLst/>
            </a:prstGeom>
            <a:noFill/>
            <a:ln w="9525" cap="flat" cmpd="sng">
              <a:solidFill>
                <a:srgbClr val="D8D8D8"/>
              </a:solidFill>
              <a:prstDash val="solid"/>
              <a:miter lim="800000"/>
              <a:headEnd type="none" w="sm" len="sm"/>
              <a:tailEnd type="none" w="sm" len="sm"/>
            </a:ln>
          </p:spPr>
        </p:cxnSp>
      </p:grpSp>
      <p:sp>
        <p:nvSpPr>
          <p:cNvPr id="1292" name="Google Shape;1292;p54"/>
          <p:cNvSpPr/>
          <p:nvPr/>
        </p:nvSpPr>
        <p:spPr>
          <a:xfrm>
            <a:off x="1676400" y="3459697"/>
            <a:ext cx="3738563" cy="1181100"/>
          </a:xfrm>
          <a:custGeom>
            <a:avLst/>
            <a:gdLst/>
            <a:ahLst/>
            <a:cxnLst/>
            <a:rect l="l" t="t" r="r" b="b"/>
            <a:pathLst>
              <a:path w="3738563" h="1181100" extrusionOk="0">
                <a:moveTo>
                  <a:pt x="0" y="1181100"/>
                </a:moveTo>
                <a:lnTo>
                  <a:pt x="762000" y="0"/>
                </a:lnTo>
                <a:lnTo>
                  <a:pt x="1504950" y="400050"/>
                </a:lnTo>
                <a:lnTo>
                  <a:pt x="2247900" y="0"/>
                </a:lnTo>
                <a:lnTo>
                  <a:pt x="2990850" y="0"/>
                </a:lnTo>
                <a:lnTo>
                  <a:pt x="3738563" y="1181100"/>
                </a:lnTo>
                <a:lnTo>
                  <a:pt x="3738563" y="1181100"/>
                </a:lnTo>
              </a:path>
            </a:pathLst>
          </a:custGeom>
          <a:noFill/>
          <a:ln w="38100" cap="flat" cmpd="sng">
            <a:solidFill>
              <a:srgbClr val="2F64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3" name="Google Shape;1293;p54"/>
          <p:cNvSpPr/>
          <p:nvPr/>
        </p:nvSpPr>
        <p:spPr>
          <a:xfrm>
            <a:off x="1629000" y="4558200"/>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4" name="Google Shape;1294;p54"/>
          <p:cNvSpPr/>
          <p:nvPr/>
        </p:nvSpPr>
        <p:spPr>
          <a:xfrm>
            <a:off x="2368915" y="3414174"/>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5" name="Google Shape;1295;p54"/>
          <p:cNvSpPr/>
          <p:nvPr/>
        </p:nvSpPr>
        <p:spPr>
          <a:xfrm>
            <a:off x="3128212" y="3793155"/>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6" name="Google Shape;1296;p54"/>
          <p:cNvSpPr/>
          <p:nvPr/>
        </p:nvSpPr>
        <p:spPr>
          <a:xfrm>
            <a:off x="5353051" y="4581495"/>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7" name="Google Shape;1297;p54"/>
          <p:cNvSpPr/>
          <p:nvPr/>
        </p:nvSpPr>
        <p:spPr>
          <a:xfrm>
            <a:off x="3793814" y="3344748"/>
            <a:ext cx="241500" cy="241500"/>
          </a:xfrm>
          <a:prstGeom prst="ellipse">
            <a:avLst/>
          </a:prstGeom>
          <a:solidFill>
            <a:schemeClr val="lt1"/>
          </a:solidFill>
          <a:ln w="12700" cap="flat" cmpd="sng">
            <a:solidFill>
              <a:srgbClr val="2F64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8" name="Google Shape;1298;p54"/>
          <p:cNvSpPr/>
          <p:nvPr/>
        </p:nvSpPr>
        <p:spPr>
          <a:xfrm>
            <a:off x="3856774" y="3406061"/>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9" name="Google Shape;1299;p54"/>
          <p:cNvSpPr/>
          <p:nvPr/>
        </p:nvSpPr>
        <p:spPr>
          <a:xfrm>
            <a:off x="4546951" y="3344748"/>
            <a:ext cx="241500" cy="241500"/>
          </a:xfrm>
          <a:prstGeom prst="ellipse">
            <a:avLst/>
          </a:prstGeom>
          <a:solidFill>
            <a:schemeClr val="lt1"/>
          </a:solidFill>
          <a:ln w="12700" cap="flat" cmpd="sng">
            <a:solidFill>
              <a:srgbClr val="2F64E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0" name="Google Shape;1300;p54"/>
          <p:cNvSpPr/>
          <p:nvPr/>
        </p:nvSpPr>
        <p:spPr>
          <a:xfrm>
            <a:off x="4610736" y="3406792"/>
            <a:ext cx="118500" cy="118500"/>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1" name="Google Shape;1301;p54"/>
          <p:cNvSpPr txBox="1"/>
          <p:nvPr/>
        </p:nvSpPr>
        <p:spPr>
          <a:xfrm>
            <a:off x="1346054" y="8254798"/>
            <a:ext cx="3560910" cy="374421"/>
          </a:xfrm>
          <a:prstGeom prst="rect">
            <a:avLst/>
          </a:prstGeom>
          <a:noFill/>
          <a:ln>
            <a:noFill/>
          </a:ln>
        </p:spPr>
        <p:txBody>
          <a:bodyPr spcFirstLastPara="1" wrap="square" lIns="91425" tIns="45700" rIns="91425" bIns="45700" anchor="t" anchorCtr="0">
            <a:spAutoFit/>
          </a:bodyPr>
          <a:lstStyle/>
          <a:p>
            <a:pPr marL="0" marR="0" lvl="0" indent="0" algn="just" rtl="0">
              <a:lnSpc>
                <a:spcPts val="1100"/>
              </a:lnSpc>
              <a:spcBef>
                <a:spcPts val="0"/>
              </a:spcBef>
              <a:spcAft>
                <a:spcPts val="0"/>
              </a:spcAft>
              <a:buNone/>
            </a:pPr>
            <a:r>
              <a:rPr lang="pt-BR" sz="1200" baseline="30000" dirty="0">
                <a:solidFill>
                  <a:schemeClr val="dk1"/>
                </a:solidFill>
                <a:latin typeface="Calibri"/>
                <a:ea typeface="Calibri"/>
                <a:cs typeface="Calibri"/>
                <a:sym typeface="Calibri"/>
              </a:rPr>
              <a:t>Caso queira analisar em detalhes as pontuações, atributos e concorrentes, escaneie o QR </a:t>
            </a:r>
            <a:r>
              <a:rPr lang="pt-BR" sz="1200" baseline="30000" dirty="0" err="1">
                <a:solidFill>
                  <a:schemeClr val="dk1"/>
                </a:solidFill>
                <a:latin typeface="Calibri"/>
                <a:ea typeface="Calibri"/>
                <a:cs typeface="Calibri"/>
                <a:sym typeface="Calibri"/>
              </a:rPr>
              <a:t>Code</a:t>
            </a:r>
            <a:r>
              <a:rPr lang="pt-BR" sz="1200" baseline="30000" dirty="0">
                <a:solidFill>
                  <a:schemeClr val="dk1"/>
                </a:solidFill>
                <a:latin typeface="Calibri"/>
                <a:ea typeface="Calibri"/>
                <a:cs typeface="Calibri"/>
                <a:sym typeface="Calibri"/>
              </a:rPr>
              <a:t> ao lado para acessar a planilha com todas as informações.</a:t>
            </a:r>
            <a:endParaRPr sz="1200" baseline="30000" dirty="0">
              <a:solidFill>
                <a:schemeClr val="dk1"/>
              </a:solidFill>
              <a:latin typeface="Calibri"/>
              <a:ea typeface="Calibri"/>
              <a:cs typeface="Calibri"/>
              <a:sym typeface="Calibri"/>
            </a:endParaRPr>
          </a:p>
        </p:txBody>
      </p:sp>
      <p:sp>
        <p:nvSpPr>
          <p:cNvPr id="1302" name="Google Shape;1302;p54"/>
          <p:cNvSpPr txBox="1"/>
          <p:nvPr/>
        </p:nvSpPr>
        <p:spPr>
          <a:xfrm>
            <a:off x="1358724" y="8045450"/>
            <a:ext cx="13518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ANÁLISE COMPLETA</a:t>
            </a:r>
            <a:endParaRPr/>
          </a:p>
        </p:txBody>
      </p:sp>
      <p:sp>
        <p:nvSpPr>
          <p:cNvPr id="1303" name="Google Shape;1303;p54"/>
          <p:cNvSpPr txBox="1"/>
          <p:nvPr/>
        </p:nvSpPr>
        <p:spPr>
          <a:xfrm>
            <a:off x="3608998" y="5748001"/>
            <a:ext cx="1649665" cy="400069"/>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100" dirty="0">
                <a:solidFill>
                  <a:schemeClr val="dk1"/>
                </a:solidFill>
                <a:latin typeface="Open Sans ExtraBold"/>
                <a:ea typeface="Open Sans ExtraBold"/>
                <a:cs typeface="Open Sans ExtraBold"/>
                <a:sym typeface="Open Sans ExtraBold"/>
              </a:rPr>
              <a:t>DIFERENCIAL </a:t>
            </a:r>
            <a:endParaRPr sz="1100" dirty="0"/>
          </a:p>
          <a:p>
            <a:pPr marL="0" marR="0" lvl="0" indent="0" algn="l" rtl="0">
              <a:lnSpc>
                <a:spcPts val="1200"/>
              </a:lnSpc>
              <a:spcBef>
                <a:spcPts val="0"/>
              </a:spcBef>
              <a:spcAft>
                <a:spcPts val="0"/>
              </a:spcAft>
              <a:buNone/>
            </a:pPr>
            <a:r>
              <a:rPr lang="pt-BR" sz="1100" dirty="0">
                <a:solidFill>
                  <a:schemeClr val="dk1"/>
                </a:solidFill>
                <a:latin typeface="Open Sans ExtraBold"/>
                <a:ea typeface="Open Sans ExtraBold"/>
                <a:cs typeface="Open Sans ExtraBold"/>
                <a:sym typeface="Open Sans ExtraBold"/>
              </a:rPr>
              <a:t>DE SUPORTE</a:t>
            </a:r>
            <a:endParaRPr sz="1100" dirty="0"/>
          </a:p>
        </p:txBody>
      </p:sp>
      <p:sp>
        <p:nvSpPr>
          <p:cNvPr id="1304" name="Google Shape;1304;p54"/>
          <p:cNvSpPr txBox="1"/>
          <p:nvPr/>
        </p:nvSpPr>
        <p:spPr>
          <a:xfrm>
            <a:off x="3608999" y="6154341"/>
            <a:ext cx="21717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Outro fator que nos diferencia do mercado está no Suporte. Boa parte dos nossos concorrentes é internacional, o que faz com que o suporte nacional seja dificultado. Além disso, as ferramentas nacionais disponíveis possuem um histórico de reclamações bastante elevado nas redes sociais, por não estarem de acordo com as regras de APIs. Não sofremos este problema.</a:t>
            </a:r>
            <a:endParaRPr sz="1200" baseline="30000">
              <a:solidFill>
                <a:schemeClr val="dk1"/>
              </a:solidFill>
              <a:latin typeface="Calibri"/>
              <a:ea typeface="Calibri"/>
              <a:cs typeface="Calibri"/>
              <a:sym typeface="Calibri"/>
            </a:endParaRPr>
          </a:p>
        </p:txBody>
      </p:sp>
      <p:pic>
        <p:nvPicPr>
          <p:cNvPr id="1306" name="Google Shape;1306;p54"/>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307" name="Google Shape;1307;p5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8" name="Google Shape;92;p1">
            <a:extLst>
              <a:ext uri="{FF2B5EF4-FFF2-40B4-BE49-F238E27FC236}">
                <a16:creationId xmlns:a16="http://schemas.microsoft.com/office/drawing/2014/main" id="{926A6974-900C-4C78-9FFB-29805F811B0F}"/>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55" descr="Código QR&#10;&#10;Descrição gerada automaticamente"/>
          <p:cNvPicPr preferRelativeResize="0"/>
          <p:nvPr/>
        </p:nvPicPr>
        <p:blipFill rotWithShape="1">
          <a:blip r:embed="rId3">
            <a:alphaModFix/>
          </a:blip>
          <a:srcRect/>
          <a:stretch/>
        </p:blipFill>
        <p:spPr>
          <a:xfrm>
            <a:off x="1283307" y="8139290"/>
            <a:ext cx="609524" cy="609524"/>
          </a:xfrm>
          <a:prstGeom prst="rect">
            <a:avLst/>
          </a:prstGeom>
          <a:noFill/>
          <a:ln>
            <a:noFill/>
          </a:ln>
        </p:spPr>
      </p:pic>
      <p:grpSp>
        <p:nvGrpSpPr>
          <p:cNvPr id="1313" name="Google Shape;1313;p55"/>
          <p:cNvGrpSpPr/>
          <p:nvPr/>
        </p:nvGrpSpPr>
        <p:grpSpPr>
          <a:xfrm>
            <a:off x="2455395" y="5859750"/>
            <a:ext cx="3313579" cy="719968"/>
            <a:chOff x="2455395" y="5808000"/>
            <a:chExt cx="3313579" cy="649263"/>
          </a:xfrm>
        </p:grpSpPr>
        <p:sp>
          <p:nvSpPr>
            <p:cNvPr id="1314" name="Google Shape;1314;p55"/>
            <p:cNvSpPr/>
            <p:nvPr/>
          </p:nvSpPr>
          <p:spPr>
            <a:xfrm>
              <a:off x="3202900" y="5808821"/>
              <a:ext cx="1261100" cy="64844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15" name="Google Shape;1315;p55"/>
            <p:cNvCxnSpPr/>
            <p:nvPr/>
          </p:nvCxnSpPr>
          <p:spPr>
            <a:xfrm>
              <a:off x="4464000" y="5808000"/>
              <a:ext cx="0" cy="649263"/>
            </a:xfrm>
            <a:prstGeom prst="straightConnector1">
              <a:avLst/>
            </a:prstGeom>
            <a:noFill/>
            <a:ln w="9525" cap="flat" cmpd="sng">
              <a:solidFill>
                <a:srgbClr val="D8D8D8"/>
              </a:solidFill>
              <a:prstDash val="solid"/>
              <a:miter lim="800000"/>
              <a:headEnd type="none" w="sm" len="sm"/>
              <a:tailEnd type="none" w="sm" len="sm"/>
            </a:ln>
          </p:spPr>
        </p:cxnSp>
        <p:cxnSp>
          <p:nvCxnSpPr>
            <p:cNvPr id="1316" name="Google Shape;1316;p55"/>
            <p:cNvCxnSpPr/>
            <p:nvPr/>
          </p:nvCxnSpPr>
          <p:spPr>
            <a:xfrm>
              <a:off x="3204000" y="5811166"/>
              <a:ext cx="0" cy="646097"/>
            </a:xfrm>
            <a:prstGeom prst="straightConnector1">
              <a:avLst/>
            </a:prstGeom>
            <a:noFill/>
            <a:ln w="9525" cap="flat" cmpd="sng">
              <a:solidFill>
                <a:srgbClr val="D8D8D8"/>
              </a:solidFill>
              <a:prstDash val="solid"/>
              <a:miter lim="800000"/>
              <a:headEnd type="none" w="sm" len="sm"/>
              <a:tailEnd type="none" w="sm" len="sm"/>
            </a:ln>
          </p:spPr>
        </p:cxnSp>
        <p:cxnSp>
          <p:nvCxnSpPr>
            <p:cNvPr id="1317" name="Google Shape;1317;p55"/>
            <p:cNvCxnSpPr/>
            <p:nvPr/>
          </p:nvCxnSpPr>
          <p:spPr>
            <a:xfrm>
              <a:off x="2455395" y="5808000"/>
              <a:ext cx="0" cy="649263"/>
            </a:xfrm>
            <a:prstGeom prst="straightConnector1">
              <a:avLst/>
            </a:prstGeom>
            <a:noFill/>
            <a:ln w="9525" cap="flat" cmpd="sng">
              <a:solidFill>
                <a:srgbClr val="D8D8D8"/>
              </a:solidFill>
              <a:prstDash val="solid"/>
              <a:miter lim="800000"/>
              <a:headEnd type="none" w="sm" len="sm"/>
              <a:tailEnd type="none" w="sm" len="sm"/>
            </a:ln>
          </p:spPr>
        </p:cxnSp>
        <p:cxnSp>
          <p:nvCxnSpPr>
            <p:cNvPr id="1318" name="Google Shape;1318;p55"/>
            <p:cNvCxnSpPr/>
            <p:nvPr/>
          </p:nvCxnSpPr>
          <p:spPr>
            <a:xfrm rot="10800000">
              <a:off x="5768974" y="5811081"/>
              <a:ext cx="0" cy="646182"/>
            </a:xfrm>
            <a:prstGeom prst="straightConnector1">
              <a:avLst/>
            </a:prstGeom>
            <a:noFill/>
            <a:ln w="9525" cap="flat" cmpd="sng">
              <a:solidFill>
                <a:srgbClr val="D8D8D8"/>
              </a:solidFill>
              <a:prstDash val="solid"/>
              <a:miter lim="800000"/>
              <a:headEnd type="none" w="sm" len="sm"/>
              <a:tailEnd type="none" w="sm" len="sm"/>
            </a:ln>
          </p:spPr>
        </p:cxnSp>
      </p:grpSp>
      <p:sp>
        <p:nvSpPr>
          <p:cNvPr id="1319" name="Google Shape;1319;p5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45</a:t>
            </a:fld>
            <a:endParaRPr/>
          </a:p>
        </p:txBody>
      </p:sp>
      <p:sp>
        <p:nvSpPr>
          <p:cNvPr id="1320" name="Google Shape;1320;p55"/>
          <p:cNvSpPr txBox="1"/>
          <p:nvPr/>
        </p:nvSpPr>
        <p:spPr>
          <a:xfrm>
            <a:off x="1226224" y="1237641"/>
            <a:ext cx="3776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ESTRATÉGIA</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COMPETITIVA ADOTADA</a:t>
            </a:r>
            <a:endParaRPr/>
          </a:p>
        </p:txBody>
      </p:sp>
      <p:sp>
        <p:nvSpPr>
          <p:cNvPr id="1321" name="Google Shape;1321;p55"/>
          <p:cNvSpPr txBox="1"/>
          <p:nvPr/>
        </p:nvSpPr>
        <p:spPr>
          <a:xfrm>
            <a:off x="1223962" y="2611475"/>
            <a:ext cx="4545000" cy="314441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concorrência no mercado é considerada fundamental para o desenvolvimento dos negócios, dos mercados e da economia. Toda organização precisa de concorrentes para se promover, destacar-se, melhorar a sua gestão e construir estratégias mais eficazes. Por isso a competição de forma ética e respeitosa é extremamente favorável a todos os envolvidos, especialmente ao cliente, que dispõe de diversas opções para atender às suas necessidades e obter maior valor. Tão importante quando a existência da concorrência, se faz a análise da mesma para que a marca ganhe espaço no mercado.</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Após fazer a análise da concorrência, agora temos subsídios para desenvolver estratégias competitivas e nos posicionarmos perante os concorrentes e clientes. Existem três estratégias identificadas por Kotler e Armstrong (2015) como vencedoras para competir no mercado. São elas: </a:t>
            </a:r>
            <a:r>
              <a:rPr lang="pt-BR" sz="1200" b="1" baseline="30000" dirty="0">
                <a:solidFill>
                  <a:schemeClr val="dk1"/>
                </a:solidFill>
                <a:latin typeface="Calibri"/>
                <a:ea typeface="Calibri"/>
                <a:cs typeface="Calibri"/>
                <a:sym typeface="Calibri"/>
              </a:rPr>
              <a:t>Liderança pelo Custo Total, Diferenciação e Foco</a:t>
            </a:r>
            <a:r>
              <a:rPr lang="pt-BR" sz="1200" baseline="30000" dirty="0">
                <a:solidFill>
                  <a:schemeClr val="dk1"/>
                </a:solidFill>
                <a:latin typeface="Calibri"/>
                <a:ea typeface="Calibri"/>
                <a:cs typeface="Calibri"/>
                <a:sym typeface="Calibri"/>
              </a:rPr>
              <a:t>.</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Não existe uma estratégia melhor ou mais bem-sucedida que as outras. Mas é importante que, uma vez definida, a estratégia seja claramente adotada. Quando a estratégia não é declaradamente desenvolvida e a organização fica "em cima do muro", é mais difícil de alcançar o público-alvo, disputar o mercado e, </a:t>
            </a:r>
            <a:r>
              <a:rPr lang="pt-BR" sz="1200" b="1" baseline="30000" dirty="0">
                <a:solidFill>
                  <a:schemeClr val="dk1"/>
                </a:solidFill>
                <a:latin typeface="Calibri"/>
                <a:ea typeface="Calibri"/>
                <a:cs typeface="Calibri"/>
                <a:sym typeface="Calibri"/>
              </a:rPr>
              <a:t>consequentemente</a:t>
            </a:r>
            <a:r>
              <a:rPr lang="pt-BR" sz="1200" baseline="30000" dirty="0">
                <a:solidFill>
                  <a:schemeClr val="dk1"/>
                </a:solidFill>
                <a:latin typeface="Calibri"/>
                <a:ea typeface="Calibri"/>
                <a:cs typeface="Calibri"/>
                <a:sym typeface="Calibri"/>
              </a:rPr>
              <a:t>, obter sucesso. Tendo isso em mente, definimos a estratégia competitiva do Reportei como </a:t>
            </a:r>
            <a:r>
              <a:rPr lang="pt-BR" sz="1200" b="1" baseline="30000" dirty="0">
                <a:solidFill>
                  <a:schemeClr val="dk1"/>
                </a:solidFill>
                <a:latin typeface="Calibri"/>
                <a:ea typeface="Calibri"/>
                <a:cs typeface="Calibri"/>
                <a:sym typeface="Calibri"/>
              </a:rPr>
              <a:t>DIFERENCIAÇÃO</a:t>
            </a:r>
            <a:r>
              <a:rPr lang="pt-BR" sz="1200" baseline="30000" dirty="0">
                <a:solidFill>
                  <a:schemeClr val="dk1"/>
                </a:solidFill>
                <a:latin typeface="Calibri"/>
                <a:ea typeface="Calibri"/>
                <a:cs typeface="Calibri"/>
                <a:sym typeface="Calibri"/>
              </a:rPr>
              <a:t>.</a:t>
            </a:r>
            <a:endParaRPr sz="1200" dirty="0"/>
          </a:p>
        </p:txBody>
      </p:sp>
      <p:sp>
        <p:nvSpPr>
          <p:cNvPr id="1322" name="Google Shape;1322;p55"/>
          <p:cNvSpPr/>
          <p:nvPr/>
        </p:nvSpPr>
        <p:spPr>
          <a:xfrm>
            <a:off x="1257327" y="1928734"/>
            <a:ext cx="4511700" cy="527400"/>
          </a:xfrm>
          <a:prstGeom prst="rect">
            <a:avLst/>
          </a:prstGeom>
          <a:solidFill>
            <a:srgbClr val="2F64E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3" name="Google Shape;1323;p55"/>
          <p:cNvSpPr/>
          <p:nvPr/>
        </p:nvSpPr>
        <p:spPr>
          <a:xfrm>
            <a:off x="1223962" y="6578095"/>
            <a:ext cx="4554600" cy="1231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4" name="Google Shape;1324;p55"/>
          <p:cNvSpPr txBox="1"/>
          <p:nvPr/>
        </p:nvSpPr>
        <p:spPr>
          <a:xfrm>
            <a:off x="1472347" y="6854388"/>
            <a:ext cx="4057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Nessa estratégia, a empresa valoriza a qualidade nas suas operações e se concentra na </a:t>
            </a:r>
            <a:r>
              <a:rPr lang="pt-BR" sz="1200" b="1" baseline="30000">
                <a:solidFill>
                  <a:schemeClr val="dk1"/>
                </a:solidFill>
                <a:latin typeface="Calibri"/>
                <a:ea typeface="Calibri"/>
                <a:cs typeface="Calibri"/>
                <a:sym typeface="Calibri"/>
              </a:rPr>
              <a:t>criação de uma linha de produtos e de um programa de marketing extremamente diferenciados</a:t>
            </a:r>
            <a:r>
              <a:rPr lang="pt-BR" sz="1200" baseline="30000">
                <a:solidFill>
                  <a:schemeClr val="dk1"/>
                </a:solidFill>
                <a:latin typeface="Calibri"/>
                <a:ea typeface="Calibri"/>
                <a:cs typeface="Calibri"/>
                <a:sym typeface="Calibri"/>
              </a:rPr>
              <a:t>. Nesses casos, ha uma valorização à marca e à qualidade. Grande parte dos consumidores gostaria de adquirir esses produtos, caso os preços não fossem elevados.</a:t>
            </a:r>
            <a:endParaRPr sz="1200"/>
          </a:p>
        </p:txBody>
      </p:sp>
      <p:sp>
        <p:nvSpPr>
          <p:cNvPr id="1325" name="Google Shape;1325;p55"/>
          <p:cNvSpPr txBox="1"/>
          <p:nvPr/>
        </p:nvSpPr>
        <p:spPr>
          <a:xfrm>
            <a:off x="3323881" y="6275044"/>
            <a:ext cx="10182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DIFERENCIAÇÃO</a:t>
            </a:r>
            <a:endParaRPr sz="1200" baseline="30000">
              <a:solidFill>
                <a:schemeClr val="dk1"/>
              </a:solidFill>
              <a:latin typeface="Open Sans ExtraBold"/>
              <a:ea typeface="Open Sans ExtraBold"/>
              <a:cs typeface="Open Sans ExtraBold"/>
              <a:sym typeface="Open Sans ExtraBold"/>
            </a:endParaRPr>
          </a:p>
        </p:txBody>
      </p:sp>
      <p:sp>
        <p:nvSpPr>
          <p:cNvPr id="1326" name="Google Shape;1326;p55"/>
          <p:cNvSpPr txBox="1"/>
          <p:nvPr/>
        </p:nvSpPr>
        <p:spPr>
          <a:xfrm>
            <a:off x="4568520" y="6213944"/>
            <a:ext cx="10893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LIDERANÇA PELO</a:t>
            </a:r>
            <a:endParaRPr/>
          </a:p>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CUSTO TOTAL</a:t>
            </a:r>
            <a:endParaRPr sz="1200" baseline="30000">
              <a:solidFill>
                <a:schemeClr val="dk1"/>
              </a:solidFill>
              <a:latin typeface="Open Sans ExtraBold"/>
              <a:ea typeface="Open Sans ExtraBold"/>
              <a:cs typeface="Open Sans ExtraBold"/>
              <a:sym typeface="Open Sans ExtraBold"/>
            </a:endParaRPr>
          </a:p>
        </p:txBody>
      </p:sp>
      <p:sp>
        <p:nvSpPr>
          <p:cNvPr id="1327" name="Google Shape;1327;p55"/>
          <p:cNvSpPr txBox="1"/>
          <p:nvPr/>
        </p:nvSpPr>
        <p:spPr>
          <a:xfrm>
            <a:off x="2593968" y="6275044"/>
            <a:ext cx="474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FOCO</a:t>
            </a:r>
            <a:endParaRPr sz="1200" baseline="30000">
              <a:solidFill>
                <a:schemeClr val="dk1"/>
              </a:solidFill>
              <a:latin typeface="Open Sans ExtraBold"/>
              <a:ea typeface="Open Sans ExtraBold"/>
              <a:cs typeface="Open Sans ExtraBold"/>
              <a:sym typeface="Open Sans ExtraBold"/>
            </a:endParaRPr>
          </a:p>
        </p:txBody>
      </p:sp>
      <p:cxnSp>
        <p:nvCxnSpPr>
          <p:cNvPr id="1328" name="Google Shape;1328;p55"/>
          <p:cNvCxnSpPr/>
          <p:nvPr/>
        </p:nvCxnSpPr>
        <p:spPr>
          <a:xfrm>
            <a:off x="2455897" y="5860861"/>
            <a:ext cx="3313200" cy="0"/>
          </a:xfrm>
          <a:prstGeom prst="straightConnector1">
            <a:avLst/>
          </a:prstGeom>
          <a:noFill/>
          <a:ln w="9525" cap="flat" cmpd="sng">
            <a:solidFill>
              <a:srgbClr val="D8D8D8"/>
            </a:solidFill>
            <a:prstDash val="solid"/>
            <a:miter lim="800000"/>
            <a:headEnd type="none" w="sm" len="sm"/>
            <a:tailEnd type="none" w="sm" len="sm"/>
          </a:ln>
        </p:spPr>
      </p:cxnSp>
      <p:pic>
        <p:nvPicPr>
          <p:cNvPr id="1329" name="Google Shape;1329;p55"/>
          <p:cNvPicPr preferRelativeResize="0"/>
          <p:nvPr/>
        </p:nvPicPr>
        <p:blipFill rotWithShape="1">
          <a:blip r:embed="rId4">
            <a:alphaModFix/>
          </a:blip>
          <a:srcRect/>
          <a:stretch/>
        </p:blipFill>
        <p:spPr>
          <a:xfrm>
            <a:off x="2748229" y="6072768"/>
            <a:ext cx="160313" cy="160313"/>
          </a:xfrm>
          <a:prstGeom prst="rect">
            <a:avLst/>
          </a:prstGeom>
          <a:noFill/>
          <a:ln>
            <a:noFill/>
          </a:ln>
        </p:spPr>
      </p:pic>
      <p:pic>
        <p:nvPicPr>
          <p:cNvPr id="1330" name="Google Shape;1330;p55"/>
          <p:cNvPicPr preferRelativeResize="0"/>
          <p:nvPr/>
        </p:nvPicPr>
        <p:blipFill rotWithShape="1">
          <a:blip r:embed="rId5">
            <a:alphaModFix/>
          </a:blip>
          <a:srcRect/>
          <a:stretch/>
        </p:blipFill>
        <p:spPr>
          <a:xfrm>
            <a:off x="3752857" y="6080863"/>
            <a:ext cx="160307" cy="160307"/>
          </a:xfrm>
          <a:prstGeom prst="rect">
            <a:avLst/>
          </a:prstGeom>
          <a:noFill/>
          <a:ln>
            <a:noFill/>
          </a:ln>
        </p:spPr>
      </p:pic>
      <p:pic>
        <p:nvPicPr>
          <p:cNvPr id="1331" name="Google Shape;1331;p55"/>
          <p:cNvPicPr preferRelativeResize="0"/>
          <p:nvPr/>
        </p:nvPicPr>
        <p:blipFill rotWithShape="1">
          <a:blip r:embed="rId6">
            <a:alphaModFix/>
          </a:blip>
          <a:srcRect/>
          <a:stretch/>
        </p:blipFill>
        <p:spPr>
          <a:xfrm>
            <a:off x="5041539" y="6037689"/>
            <a:ext cx="143401" cy="143401"/>
          </a:xfrm>
          <a:prstGeom prst="rect">
            <a:avLst/>
          </a:prstGeom>
          <a:noFill/>
          <a:ln>
            <a:noFill/>
          </a:ln>
        </p:spPr>
      </p:pic>
      <p:sp>
        <p:nvSpPr>
          <p:cNvPr id="1332" name="Google Shape;1332;p55"/>
          <p:cNvSpPr txBox="1"/>
          <p:nvPr/>
        </p:nvSpPr>
        <p:spPr>
          <a:xfrm>
            <a:off x="1894531" y="8283759"/>
            <a:ext cx="3776700" cy="55395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Caso queira entender melhor como funcionam as estratégias competitivas e como elas são definidas, basta escanear o QR Code ao lado para acessar uma explicação mais detalhada.</a:t>
            </a:r>
            <a:endParaRPr sz="1200" baseline="30000">
              <a:solidFill>
                <a:schemeClr val="dk1"/>
              </a:solidFill>
              <a:latin typeface="Calibri"/>
              <a:ea typeface="Calibri"/>
              <a:cs typeface="Calibri"/>
              <a:sym typeface="Calibri"/>
            </a:endParaRPr>
          </a:p>
        </p:txBody>
      </p:sp>
      <p:sp>
        <p:nvSpPr>
          <p:cNvPr id="1333" name="Google Shape;1333;p55"/>
          <p:cNvSpPr txBox="1"/>
          <p:nvPr/>
        </p:nvSpPr>
        <p:spPr>
          <a:xfrm>
            <a:off x="1891131" y="8071153"/>
            <a:ext cx="10695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QUER IR ALÉM?</a:t>
            </a:r>
            <a:endParaRPr/>
          </a:p>
        </p:txBody>
      </p:sp>
      <p:grpSp>
        <p:nvGrpSpPr>
          <p:cNvPr id="1334" name="Google Shape;1334;p55"/>
          <p:cNvGrpSpPr/>
          <p:nvPr/>
        </p:nvGrpSpPr>
        <p:grpSpPr>
          <a:xfrm>
            <a:off x="2434981" y="2071670"/>
            <a:ext cx="1984889" cy="261610"/>
            <a:chOff x="2520706" y="2491281"/>
            <a:chExt cx="1984889" cy="261610"/>
          </a:xfrm>
        </p:grpSpPr>
        <p:sp>
          <p:nvSpPr>
            <p:cNvPr id="1335" name="Google Shape;1335;p55"/>
            <p:cNvSpPr txBox="1"/>
            <p:nvPr/>
          </p:nvSpPr>
          <p:spPr>
            <a:xfrm>
              <a:off x="2520706" y="2491281"/>
              <a:ext cx="1984889"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lt1"/>
                  </a:solidFill>
                  <a:latin typeface="Open Sans ExtraBold"/>
                  <a:ea typeface="Open Sans ExtraBold"/>
                  <a:cs typeface="Open Sans ExtraBold"/>
                  <a:sym typeface="Open Sans ExtraBold"/>
                </a:rPr>
                <a:t>DIFERENCIAÇÃO</a:t>
              </a:r>
              <a:endParaRPr/>
            </a:p>
          </p:txBody>
        </p:sp>
        <p:pic>
          <p:nvPicPr>
            <p:cNvPr id="1336" name="Google Shape;1336;p55"/>
            <p:cNvPicPr preferRelativeResize="0"/>
            <p:nvPr/>
          </p:nvPicPr>
          <p:blipFill rotWithShape="1">
            <a:blip r:embed="rId7">
              <a:alphaModFix/>
            </a:blip>
            <a:srcRect/>
            <a:stretch/>
          </p:blipFill>
          <p:spPr>
            <a:xfrm>
              <a:off x="4149000" y="2541932"/>
              <a:ext cx="160308" cy="160308"/>
            </a:xfrm>
            <a:prstGeom prst="rect">
              <a:avLst/>
            </a:prstGeom>
            <a:noFill/>
            <a:ln>
              <a:noFill/>
            </a:ln>
          </p:spPr>
        </p:pic>
      </p:grpSp>
      <p:pic>
        <p:nvPicPr>
          <p:cNvPr id="1338" name="Google Shape;1338;p55"/>
          <p:cNvPicPr preferRelativeResize="0"/>
          <p:nvPr/>
        </p:nvPicPr>
        <p:blipFill rotWithShape="1">
          <a:blip r:embed="rId8">
            <a:alphaModFix/>
          </a:blip>
          <a:srcRect/>
          <a:stretch/>
        </p:blipFill>
        <p:spPr>
          <a:xfrm>
            <a:off x="3141187" y="9243905"/>
            <a:ext cx="714763" cy="134018"/>
          </a:xfrm>
          <a:prstGeom prst="rect">
            <a:avLst/>
          </a:prstGeom>
          <a:noFill/>
          <a:ln>
            <a:noFill/>
          </a:ln>
        </p:spPr>
      </p:pic>
      <p:sp>
        <p:nvSpPr>
          <p:cNvPr id="1339" name="Google Shape;1339;p5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0" name="Google Shape;92;p1">
            <a:extLst>
              <a:ext uri="{FF2B5EF4-FFF2-40B4-BE49-F238E27FC236}">
                <a16:creationId xmlns:a16="http://schemas.microsoft.com/office/drawing/2014/main" id="{64F06014-E721-4A57-886D-B4DB0D2FE12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pic>
        <p:nvPicPr>
          <p:cNvPr id="1344" name="Google Shape;1344;p56"/>
          <p:cNvPicPr preferRelativeResize="0"/>
          <p:nvPr/>
        </p:nvPicPr>
        <p:blipFill rotWithShape="1">
          <a:blip r:embed="rId3">
            <a:alphaModFix/>
          </a:blip>
          <a:srcRect/>
          <a:stretch/>
        </p:blipFill>
        <p:spPr>
          <a:xfrm>
            <a:off x="3088800" y="3333000"/>
            <a:ext cx="829600" cy="829600"/>
          </a:xfrm>
          <a:prstGeom prst="rect">
            <a:avLst/>
          </a:prstGeom>
          <a:noFill/>
          <a:ln>
            <a:noFill/>
          </a:ln>
        </p:spPr>
      </p:pic>
      <p:sp>
        <p:nvSpPr>
          <p:cNvPr id="1345" name="Google Shape;1345;p5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46</a:t>
            </a:fld>
            <a:endParaRPr/>
          </a:p>
        </p:txBody>
      </p:sp>
      <p:sp>
        <p:nvSpPr>
          <p:cNvPr id="1346" name="Google Shape;1346;p56"/>
          <p:cNvSpPr txBox="1"/>
          <p:nvPr/>
        </p:nvSpPr>
        <p:spPr>
          <a:xfrm>
            <a:off x="2427408" y="4288206"/>
            <a:ext cx="21523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O PÚBLICO</a:t>
            </a:r>
            <a:endParaRPr/>
          </a:p>
        </p:txBody>
      </p:sp>
      <p:sp>
        <p:nvSpPr>
          <p:cNvPr id="1347" name="Google Shape;1347;p56"/>
          <p:cNvSpPr txBox="1"/>
          <p:nvPr/>
        </p:nvSpPr>
        <p:spPr>
          <a:xfrm>
            <a:off x="2636189" y="8305739"/>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ts val="1100"/>
              </a:lnSpc>
              <a:spcBef>
                <a:spcPts val="0"/>
              </a:spcBef>
              <a:spcAft>
                <a:spcPts val="0"/>
              </a:spcAft>
              <a:buNone/>
            </a:pPr>
            <a:r>
              <a:rPr lang="pt-BR" sz="1100" baseline="30000" dirty="0">
                <a:solidFill>
                  <a:schemeClr val="dk1"/>
                </a:solidFill>
                <a:latin typeface="Calibri"/>
                <a:ea typeface="Calibri"/>
                <a:cs typeface="Calibri"/>
                <a:sym typeface="Calibri"/>
              </a:rPr>
              <a:t>Escaneie o </a:t>
            </a:r>
            <a:r>
              <a:rPr lang="pt-BR" sz="1100" baseline="30000" dirty="0" err="1">
                <a:solidFill>
                  <a:schemeClr val="dk1"/>
                </a:solidFill>
                <a:latin typeface="Calibri"/>
                <a:ea typeface="Calibri"/>
                <a:cs typeface="Calibri"/>
                <a:sym typeface="Calibri"/>
              </a:rPr>
              <a:t>QRCode</a:t>
            </a:r>
            <a:r>
              <a:rPr lang="pt-BR" sz="1100" baseline="30000" dirty="0">
                <a:solidFill>
                  <a:schemeClr val="dk1"/>
                </a:solidFill>
                <a:latin typeface="Calibri"/>
                <a:ea typeface="Calibri"/>
                <a:cs typeface="Calibri"/>
                <a:sym typeface="Calibri"/>
              </a:rPr>
              <a:t> para ver vídeos explicativos sobre este capítulo.</a:t>
            </a:r>
            <a:endParaRPr sz="1100" dirty="0">
              <a:solidFill>
                <a:schemeClr val="dk1"/>
              </a:solidFill>
              <a:latin typeface="Calibri"/>
              <a:ea typeface="Calibri"/>
              <a:cs typeface="Calibri"/>
              <a:sym typeface="Calibri"/>
            </a:endParaRPr>
          </a:p>
        </p:txBody>
      </p:sp>
      <p:sp>
        <p:nvSpPr>
          <p:cNvPr id="1348" name="Google Shape;1348;p56"/>
          <p:cNvSpPr txBox="1"/>
          <p:nvPr/>
        </p:nvSpPr>
        <p:spPr>
          <a:xfrm>
            <a:off x="2094543" y="4754616"/>
            <a:ext cx="281811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dirty="0">
                <a:solidFill>
                  <a:schemeClr val="dk1"/>
                </a:solidFill>
                <a:latin typeface="Open Sans SemiBold"/>
                <a:ea typeface="Open Sans SemiBold"/>
                <a:cs typeface="Open Sans SemiBold"/>
                <a:sym typeface="Open Sans SemiBold"/>
              </a:rPr>
              <a:t>PORQUE SÃO ELES QUEM ESCOLHEM COMPRAR DA GENTE</a:t>
            </a:r>
            <a:endParaRPr spc="300" dirty="0"/>
          </a:p>
        </p:txBody>
      </p:sp>
      <p:pic>
        <p:nvPicPr>
          <p:cNvPr id="1349" name="Google Shape;1349;p56"/>
          <p:cNvPicPr preferRelativeResize="0"/>
          <p:nvPr/>
        </p:nvPicPr>
        <p:blipFill rotWithShape="1">
          <a:blip r:embed="rId4">
            <a:alphaModFix/>
          </a:blip>
          <a:srcRect/>
          <a:stretch/>
        </p:blipFill>
        <p:spPr>
          <a:xfrm>
            <a:off x="3022124" y="7260161"/>
            <a:ext cx="991876" cy="991876"/>
          </a:xfrm>
          <a:prstGeom prst="rect">
            <a:avLst/>
          </a:prstGeom>
          <a:noFill/>
          <a:ln>
            <a:noFill/>
          </a:ln>
        </p:spPr>
      </p:pic>
      <p:pic>
        <p:nvPicPr>
          <p:cNvPr id="1351" name="Google Shape;1351;p56"/>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352" name="Google Shape;1352;p5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0B776A42-A99C-4D2E-9237-DEE6415022D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5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47</a:t>
            </a:fld>
            <a:endParaRPr/>
          </a:p>
        </p:txBody>
      </p:sp>
      <p:sp>
        <p:nvSpPr>
          <p:cNvPr id="1358" name="Google Shape;1358;p57"/>
          <p:cNvSpPr txBox="1"/>
          <p:nvPr/>
        </p:nvSpPr>
        <p:spPr>
          <a:xfrm>
            <a:off x="1223962" y="1144694"/>
            <a:ext cx="25297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BUYER PERSONAS</a:t>
            </a:r>
            <a:endParaRPr/>
          </a:p>
        </p:txBody>
      </p:sp>
      <p:sp>
        <p:nvSpPr>
          <p:cNvPr id="1359" name="Google Shape;1359;p57"/>
          <p:cNvSpPr txBox="1"/>
          <p:nvPr/>
        </p:nvSpPr>
        <p:spPr>
          <a:xfrm>
            <a:off x="1223962" y="1497637"/>
            <a:ext cx="45450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Persona é a representação fictícia do cliente de um negócio. Ela é baseada em dados reais sobre comportamento e características demográficas dos clientes, assim como suas histórias pessoais, motivações, objetivos, desafios e preocupações. A persona </a:t>
            </a:r>
            <a:r>
              <a:rPr lang="pt-BR" sz="1200" b="1" baseline="30000" dirty="0">
                <a:solidFill>
                  <a:schemeClr val="dk1"/>
                </a:solidFill>
                <a:latin typeface="Calibri"/>
                <a:ea typeface="Calibri"/>
                <a:cs typeface="Calibri"/>
                <a:sym typeface="Calibri"/>
              </a:rPr>
              <a:t>guia a criação de conteúdo e as estratégias de marketing digital</a:t>
            </a:r>
            <a:r>
              <a:rPr lang="pt-BR" sz="1200" baseline="30000" dirty="0">
                <a:solidFill>
                  <a:schemeClr val="dk1"/>
                </a:solidFill>
                <a:latin typeface="Calibri"/>
                <a:ea typeface="Calibri"/>
                <a:cs typeface="Calibri"/>
                <a:sym typeface="Calibri"/>
              </a:rPr>
              <a:t>. Uma boa definição de persona passa justamente pelo contato com o seu público-alvo. Assim sendo, podemos definir as personas do Reportei da seguinte maneira:</a:t>
            </a:r>
            <a:endParaRPr sz="1200" dirty="0"/>
          </a:p>
        </p:txBody>
      </p:sp>
      <p:pic>
        <p:nvPicPr>
          <p:cNvPr id="1360" name="Google Shape;1360;p57"/>
          <p:cNvPicPr preferRelativeResize="0"/>
          <p:nvPr/>
        </p:nvPicPr>
        <p:blipFill rotWithShape="1">
          <a:blip r:embed="rId3">
            <a:alphaModFix/>
          </a:blip>
          <a:srcRect/>
          <a:stretch/>
        </p:blipFill>
        <p:spPr>
          <a:xfrm>
            <a:off x="1280862" y="2584694"/>
            <a:ext cx="816249" cy="812362"/>
          </a:xfrm>
          <a:prstGeom prst="rect">
            <a:avLst/>
          </a:prstGeom>
          <a:noFill/>
          <a:ln>
            <a:noFill/>
          </a:ln>
        </p:spPr>
      </p:pic>
      <p:sp>
        <p:nvSpPr>
          <p:cNvPr id="1361" name="Google Shape;1361;p57"/>
          <p:cNvSpPr txBox="1"/>
          <p:nvPr/>
        </p:nvSpPr>
        <p:spPr>
          <a:xfrm>
            <a:off x="2110763" y="2616868"/>
            <a:ext cx="81624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VICENZO</a:t>
            </a:r>
            <a:endParaRPr/>
          </a:p>
        </p:txBody>
      </p:sp>
      <p:sp>
        <p:nvSpPr>
          <p:cNvPr id="1362" name="Google Shape;1362;p57"/>
          <p:cNvSpPr txBox="1"/>
          <p:nvPr/>
        </p:nvSpPr>
        <p:spPr>
          <a:xfrm>
            <a:off x="2124000" y="2867158"/>
            <a:ext cx="3645036"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350"/>
              </a:lnSpc>
              <a:spcBef>
                <a:spcPts val="0"/>
              </a:spcBef>
              <a:spcAft>
                <a:spcPts val="0"/>
              </a:spcAft>
              <a:buNone/>
            </a:pPr>
            <a:r>
              <a:rPr lang="pt-BR" sz="1200" baseline="30000" dirty="0">
                <a:solidFill>
                  <a:schemeClr val="dk1"/>
                </a:solidFill>
                <a:latin typeface="Calibri"/>
                <a:ea typeface="Calibri"/>
                <a:cs typeface="Calibri"/>
                <a:sym typeface="Calibri"/>
              </a:rPr>
              <a:t>Vicenzo tem 35 anos, possui uma pequena agência de publicidade, com 4 funcionários no interior de Minas Gerais. Ainda que tenha certa experiência tácita, Vicenzo sofre acúmulo de funções e precisa sempre estar apagando incêndio dos cliente.</a:t>
            </a:r>
            <a:endParaRPr sz="1200" dirty="0"/>
          </a:p>
        </p:txBody>
      </p:sp>
      <p:sp>
        <p:nvSpPr>
          <p:cNvPr id="1363" name="Google Shape;1363;p57"/>
          <p:cNvSpPr/>
          <p:nvPr/>
        </p:nvSpPr>
        <p:spPr>
          <a:xfrm>
            <a:off x="2889000" y="2652233"/>
            <a:ext cx="1125000" cy="174917"/>
          </a:xfrm>
          <a:prstGeom prst="roundRect">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64" name="Google Shape;1364;p57"/>
          <p:cNvPicPr preferRelativeResize="0"/>
          <p:nvPr/>
        </p:nvPicPr>
        <p:blipFill rotWithShape="1">
          <a:blip r:embed="rId4">
            <a:alphaModFix amt="50000"/>
          </a:blip>
          <a:srcRect/>
          <a:stretch/>
        </p:blipFill>
        <p:spPr>
          <a:xfrm>
            <a:off x="2936310" y="2695847"/>
            <a:ext cx="87690" cy="88280"/>
          </a:xfrm>
          <a:prstGeom prst="rect">
            <a:avLst/>
          </a:prstGeom>
          <a:noFill/>
          <a:ln>
            <a:noFill/>
          </a:ln>
        </p:spPr>
      </p:pic>
      <p:sp>
        <p:nvSpPr>
          <p:cNvPr id="1365" name="Google Shape;1365;p57"/>
          <p:cNvSpPr txBox="1"/>
          <p:nvPr/>
        </p:nvSpPr>
        <p:spPr>
          <a:xfrm>
            <a:off x="2978750" y="2595758"/>
            <a:ext cx="10866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85714"/>
              </a:lnSpc>
              <a:spcBef>
                <a:spcPts val="0"/>
              </a:spcBef>
              <a:spcAft>
                <a:spcPts val="0"/>
              </a:spcAft>
              <a:buNone/>
            </a:pPr>
            <a:r>
              <a:rPr lang="pt-BR" sz="700" baseline="30000" dirty="0">
                <a:solidFill>
                  <a:srgbClr val="7F7F7F"/>
                </a:solidFill>
                <a:latin typeface="Open Sans ExtraBold"/>
                <a:ea typeface="Open Sans ExtraBold"/>
                <a:cs typeface="Open Sans ExtraBold"/>
                <a:sym typeface="Open Sans ExtraBold"/>
              </a:rPr>
              <a:t>TEM UMA PEQUENA AGÊNCIA</a:t>
            </a:r>
            <a:endParaRPr sz="700" dirty="0">
              <a:solidFill>
                <a:srgbClr val="7F7F7F"/>
              </a:solidFill>
              <a:latin typeface="Open Sans ExtraBold"/>
              <a:ea typeface="Open Sans ExtraBold"/>
              <a:cs typeface="Open Sans ExtraBold"/>
              <a:sym typeface="Open Sans ExtraBold"/>
            </a:endParaRPr>
          </a:p>
        </p:txBody>
      </p:sp>
      <p:pic>
        <p:nvPicPr>
          <p:cNvPr id="1366" name="Google Shape;1366;p57"/>
          <p:cNvPicPr preferRelativeResize="0"/>
          <p:nvPr/>
        </p:nvPicPr>
        <p:blipFill rotWithShape="1">
          <a:blip r:embed="rId5">
            <a:alphaModFix/>
          </a:blip>
          <a:srcRect/>
          <a:stretch/>
        </p:blipFill>
        <p:spPr>
          <a:xfrm>
            <a:off x="1280862" y="3959745"/>
            <a:ext cx="816249" cy="811611"/>
          </a:xfrm>
          <a:prstGeom prst="rect">
            <a:avLst/>
          </a:prstGeom>
          <a:noFill/>
          <a:ln>
            <a:noFill/>
          </a:ln>
        </p:spPr>
      </p:pic>
      <p:sp>
        <p:nvSpPr>
          <p:cNvPr id="1367" name="Google Shape;1367;p57"/>
          <p:cNvSpPr txBox="1"/>
          <p:nvPr/>
        </p:nvSpPr>
        <p:spPr>
          <a:xfrm>
            <a:off x="2133526" y="3992233"/>
            <a:ext cx="66556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CLEIDE</a:t>
            </a:r>
            <a:endParaRPr/>
          </a:p>
        </p:txBody>
      </p:sp>
      <p:sp>
        <p:nvSpPr>
          <p:cNvPr id="1368" name="Google Shape;1368;p57"/>
          <p:cNvSpPr txBox="1"/>
          <p:nvPr/>
        </p:nvSpPr>
        <p:spPr>
          <a:xfrm>
            <a:off x="2133526" y="4234022"/>
            <a:ext cx="3635436"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350"/>
              </a:lnSpc>
              <a:spcBef>
                <a:spcPts val="0"/>
              </a:spcBef>
              <a:spcAft>
                <a:spcPts val="0"/>
              </a:spcAft>
              <a:buNone/>
            </a:pPr>
            <a:r>
              <a:rPr lang="pt-BR" sz="1200" baseline="30000">
                <a:solidFill>
                  <a:schemeClr val="dk1"/>
                </a:solidFill>
                <a:latin typeface="Calibri"/>
                <a:ea typeface="Calibri"/>
                <a:cs typeface="Calibri"/>
                <a:sym typeface="Calibri"/>
              </a:rPr>
              <a:t>Cleide tem 30 anos, trabalha como analista em uma agência grande do Rio de Janeiro, especializada em Inbound Marketing. Cleide é confiante, exigente e gosta de manter o controle de tudo, porque precisa prestar contas para o seus patrões. </a:t>
            </a:r>
            <a:endParaRPr sz="1200">
              <a:solidFill>
                <a:schemeClr val="dk1"/>
              </a:solidFill>
              <a:latin typeface="Calibri"/>
              <a:ea typeface="Calibri"/>
              <a:cs typeface="Calibri"/>
              <a:sym typeface="Calibri"/>
            </a:endParaRPr>
          </a:p>
        </p:txBody>
      </p:sp>
      <p:sp>
        <p:nvSpPr>
          <p:cNvPr id="1369" name="Google Shape;1369;p57"/>
          <p:cNvSpPr txBox="1"/>
          <p:nvPr/>
        </p:nvSpPr>
        <p:spPr>
          <a:xfrm>
            <a:off x="2124113" y="5276255"/>
            <a:ext cx="101181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GERTRUDES</a:t>
            </a:r>
            <a:endParaRPr/>
          </a:p>
        </p:txBody>
      </p:sp>
      <p:sp>
        <p:nvSpPr>
          <p:cNvPr id="1370" name="Google Shape;1370;p57"/>
          <p:cNvSpPr txBox="1"/>
          <p:nvPr/>
        </p:nvSpPr>
        <p:spPr>
          <a:xfrm>
            <a:off x="2133526" y="5522186"/>
            <a:ext cx="3635436"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350"/>
              </a:lnSpc>
              <a:spcBef>
                <a:spcPts val="0"/>
              </a:spcBef>
              <a:spcAft>
                <a:spcPts val="0"/>
              </a:spcAft>
              <a:buNone/>
            </a:pPr>
            <a:r>
              <a:rPr lang="pt-BR" sz="1200" baseline="30000">
                <a:solidFill>
                  <a:schemeClr val="dk1"/>
                </a:solidFill>
                <a:latin typeface="Calibri"/>
                <a:ea typeface="Calibri"/>
                <a:cs typeface="Calibri"/>
                <a:sym typeface="Calibri"/>
              </a:rPr>
              <a:t>Gertrudes tem 36 anos e é coordenadora de marketing de uma multinacional paulistana. Por lá, tudo demora e é muito burocrático. Embora acumule menos funções, já que atua como intermediária na maioria das vezes, Gertrudes gosta tudo do jeito dela.</a:t>
            </a:r>
            <a:endParaRPr sz="1200">
              <a:solidFill>
                <a:schemeClr val="dk1"/>
              </a:solidFill>
              <a:latin typeface="Calibri"/>
              <a:ea typeface="Calibri"/>
              <a:cs typeface="Calibri"/>
              <a:sym typeface="Calibri"/>
            </a:endParaRPr>
          </a:p>
        </p:txBody>
      </p:sp>
      <p:pic>
        <p:nvPicPr>
          <p:cNvPr id="1371" name="Google Shape;1371;p57"/>
          <p:cNvPicPr preferRelativeResize="0"/>
          <p:nvPr/>
        </p:nvPicPr>
        <p:blipFill rotWithShape="1">
          <a:blip r:embed="rId6">
            <a:alphaModFix/>
          </a:blip>
          <a:srcRect/>
          <a:stretch/>
        </p:blipFill>
        <p:spPr>
          <a:xfrm>
            <a:off x="1280862" y="5226828"/>
            <a:ext cx="816249" cy="818443"/>
          </a:xfrm>
          <a:prstGeom prst="rect">
            <a:avLst/>
          </a:prstGeom>
          <a:noFill/>
          <a:ln>
            <a:noFill/>
          </a:ln>
        </p:spPr>
      </p:pic>
      <p:pic>
        <p:nvPicPr>
          <p:cNvPr id="1372" name="Google Shape;1372;p57"/>
          <p:cNvPicPr preferRelativeResize="0"/>
          <p:nvPr/>
        </p:nvPicPr>
        <p:blipFill rotWithShape="1">
          <a:blip r:embed="rId7">
            <a:alphaModFix/>
          </a:blip>
          <a:srcRect/>
          <a:stretch/>
        </p:blipFill>
        <p:spPr>
          <a:xfrm>
            <a:off x="1272682" y="6626588"/>
            <a:ext cx="832608" cy="831352"/>
          </a:xfrm>
          <a:prstGeom prst="rect">
            <a:avLst/>
          </a:prstGeom>
          <a:noFill/>
          <a:ln>
            <a:noFill/>
          </a:ln>
        </p:spPr>
      </p:pic>
      <p:sp>
        <p:nvSpPr>
          <p:cNvPr id="1373" name="Google Shape;1373;p57"/>
          <p:cNvSpPr txBox="1"/>
          <p:nvPr/>
        </p:nvSpPr>
        <p:spPr>
          <a:xfrm>
            <a:off x="2163247" y="6664299"/>
            <a:ext cx="7970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CLEITON</a:t>
            </a:r>
            <a:endParaRPr/>
          </a:p>
        </p:txBody>
      </p:sp>
      <p:sp>
        <p:nvSpPr>
          <p:cNvPr id="1374" name="Google Shape;1374;p57"/>
          <p:cNvSpPr txBox="1"/>
          <p:nvPr/>
        </p:nvSpPr>
        <p:spPr>
          <a:xfrm>
            <a:off x="2176484" y="6900551"/>
            <a:ext cx="3592536"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350"/>
              </a:lnSpc>
              <a:spcBef>
                <a:spcPts val="0"/>
              </a:spcBef>
              <a:spcAft>
                <a:spcPts val="0"/>
              </a:spcAft>
              <a:buNone/>
            </a:pPr>
            <a:r>
              <a:rPr lang="pt-BR" sz="1200" baseline="30000">
                <a:solidFill>
                  <a:schemeClr val="dk1"/>
                </a:solidFill>
                <a:latin typeface="Calibri"/>
                <a:ea typeface="Calibri"/>
                <a:cs typeface="Calibri"/>
                <a:sym typeface="Calibri"/>
              </a:rPr>
              <a:t>Cleiton tem 26 anos e se tornou gestor de tráfego após fazer o curso do Pedro Sobral. Por enquanto Cleiton ainda administra verbas pequenas de infoprodutores que estão começando, mas tem plena convicção de que em breve será milionário.</a:t>
            </a:r>
            <a:endParaRPr sz="1200">
              <a:solidFill>
                <a:schemeClr val="dk1"/>
              </a:solidFill>
              <a:latin typeface="Calibri"/>
              <a:ea typeface="Calibri"/>
              <a:cs typeface="Calibri"/>
              <a:sym typeface="Calibri"/>
            </a:endParaRPr>
          </a:p>
        </p:txBody>
      </p:sp>
      <p:cxnSp>
        <p:nvCxnSpPr>
          <p:cNvPr id="1375" name="Google Shape;1375;p57"/>
          <p:cNvCxnSpPr/>
          <p:nvPr/>
        </p:nvCxnSpPr>
        <p:spPr>
          <a:xfrm>
            <a:off x="1223963" y="3750271"/>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376" name="Google Shape;1376;p57"/>
          <p:cNvSpPr/>
          <p:nvPr/>
        </p:nvSpPr>
        <p:spPr>
          <a:xfrm>
            <a:off x="2787388" y="4032581"/>
            <a:ext cx="1406612" cy="174917"/>
          </a:xfrm>
          <a:prstGeom prst="roundRect">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7" name="Google Shape;1377;p57"/>
          <p:cNvSpPr txBox="1"/>
          <p:nvPr/>
        </p:nvSpPr>
        <p:spPr>
          <a:xfrm>
            <a:off x="2877705" y="3975818"/>
            <a:ext cx="13290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85714"/>
              </a:lnSpc>
              <a:spcBef>
                <a:spcPts val="0"/>
              </a:spcBef>
              <a:spcAft>
                <a:spcPts val="0"/>
              </a:spcAft>
              <a:buNone/>
            </a:pPr>
            <a:r>
              <a:rPr lang="pt-BR" sz="700" baseline="30000" dirty="0">
                <a:solidFill>
                  <a:srgbClr val="7F7F7F"/>
                </a:solidFill>
                <a:latin typeface="Open Sans ExtraBold"/>
                <a:ea typeface="Open Sans ExtraBold"/>
                <a:cs typeface="Open Sans ExtraBold"/>
                <a:sym typeface="Open Sans ExtraBold"/>
              </a:rPr>
              <a:t>TRABALHA EM UMA AGÊNCIA GRANDE</a:t>
            </a:r>
            <a:endParaRPr sz="700" dirty="0">
              <a:solidFill>
                <a:srgbClr val="7F7F7F"/>
              </a:solidFill>
              <a:latin typeface="Open Sans ExtraBold"/>
              <a:ea typeface="Open Sans ExtraBold"/>
              <a:cs typeface="Open Sans ExtraBold"/>
              <a:sym typeface="Open Sans ExtraBold"/>
            </a:endParaRPr>
          </a:p>
        </p:txBody>
      </p:sp>
      <p:pic>
        <p:nvPicPr>
          <p:cNvPr id="1378" name="Google Shape;1378;p57"/>
          <p:cNvPicPr preferRelativeResize="0"/>
          <p:nvPr/>
        </p:nvPicPr>
        <p:blipFill rotWithShape="1">
          <a:blip r:embed="rId4">
            <a:alphaModFix amt="50000"/>
          </a:blip>
          <a:srcRect/>
          <a:stretch/>
        </p:blipFill>
        <p:spPr>
          <a:xfrm>
            <a:off x="2827519" y="4076195"/>
            <a:ext cx="88280" cy="88280"/>
          </a:xfrm>
          <a:prstGeom prst="rect">
            <a:avLst/>
          </a:prstGeom>
          <a:noFill/>
          <a:ln>
            <a:noFill/>
          </a:ln>
        </p:spPr>
      </p:pic>
      <p:cxnSp>
        <p:nvCxnSpPr>
          <p:cNvPr id="1379" name="Google Shape;1379;p57"/>
          <p:cNvCxnSpPr/>
          <p:nvPr/>
        </p:nvCxnSpPr>
        <p:spPr>
          <a:xfrm>
            <a:off x="1223962" y="5010271"/>
            <a:ext cx="4545012" cy="0"/>
          </a:xfrm>
          <a:prstGeom prst="straightConnector1">
            <a:avLst/>
          </a:prstGeom>
          <a:noFill/>
          <a:ln w="9525" cap="flat" cmpd="sng">
            <a:solidFill>
              <a:srgbClr val="BFBFBF"/>
            </a:solidFill>
            <a:prstDash val="dash"/>
            <a:miter lim="800000"/>
            <a:headEnd type="none" w="sm" len="sm"/>
            <a:tailEnd type="none" w="sm" len="sm"/>
          </a:ln>
        </p:spPr>
      </p:cxnSp>
      <p:grpSp>
        <p:nvGrpSpPr>
          <p:cNvPr id="1380" name="Google Shape;1380;p57"/>
          <p:cNvGrpSpPr/>
          <p:nvPr/>
        </p:nvGrpSpPr>
        <p:grpSpPr>
          <a:xfrm>
            <a:off x="3108098" y="5263962"/>
            <a:ext cx="1917229" cy="227118"/>
            <a:chOff x="2888999" y="2830799"/>
            <a:chExt cx="1917229" cy="227118"/>
          </a:xfrm>
        </p:grpSpPr>
        <p:sp>
          <p:nvSpPr>
            <p:cNvPr id="1381" name="Google Shape;1381;p57"/>
            <p:cNvSpPr/>
            <p:nvPr/>
          </p:nvSpPr>
          <p:spPr>
            <a:xfrm>
              <a:off x="2888999" y="2883000"/>
              <a:ext cx="1625901" cy="174917"/>
            </a:xfrm>
            <a:prstGeom prst="roundRect">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2" name="Google Shape;1382;p57"/>
            <p:cNvSpPr txBox="1"/>
            <p:nvPr/>
          </p:nvSpPr>
          <p:spPr>
            <a:xfrm>
              <a:off x="2983128" y="2830799"/>
              <a:ext cx="18231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85714"/>
                </a:lnSpc>
                <a:spcBef>
                  <a:spcPts val="0"/>
                </a:spcBef>
                <a:spcAft>
                  <a:spcPts val="0"/>
                </a:spcAft>
                <a:buNone/>
              </a:pPr>
              <a:r>
                <a:rPr lang="pt-BR" sz="700" baseline="30000" dirty="0">
                  <a:solidFill>
                    <a:srgbClr val="7F7F7F"/>
                  </a:solidFill>
                  <a:latin typeface="Open Sans ExtraBold"/>
                  <a:ea typeface="Open Sans ExtraBold"/>
                  <a:cs typeface="Open Sans ExtraBold"/>
                  <a:sym typeface="Open Sans ExtraBold"/>
                </a:rPr>
                <a:t>TRABALHA NO MARKETING DE UMA EMPRESA</a:t>
              </a:r>
              <a:endParaRPr sz="700" dirty="0">
                <a:solidFill>
                  <a:srgbClr val="7F7F7F"/>
                </a:solidFill>
                <a:latin typeface="Open Sans ExtraBold"/>
                <a:ea typeface="Open Sans ExtraBold"/>
                <a:cs typeface="Open Sans ExtraBold"/>
                <a:sym typeface="Open Sans ExtraBold"/>
              </a:endParaRPr>
            </a:p>
          </p:txBody>
        </p:sp>
        <p:pic>
          <p:nvPicPr>
            <p:cNvPr id="1383" name="Google Shape;1383;p57"/>
            <p:cNvPicPr preferRelativeResize="0"/>
            <p:nvPr/>
          </p:nvPicPr>
          <p:blipFill rotWithShape="1">
            <a:blip r:embed="rId4">
              <a:alphaModFix amt="50000"/>
            </a:blip>
            <a:srcRect/>
            <a:stretch/>
          </p:blipFill>
          <p:spPr>
            <a:xfrm>
              <a:off x="2929130" y="2926614"/>
              <a:ext cx="88280" cy="88280"/>
            </a:xfrm>
            <a:prstGeom prst="rect">
              <a:avLst/>
            </a:prstGeom>
            <a:noFill/>
            <a:ln>
              <a:noFill/>
            </a:ln>
          </p:spPr>
        </p:pic>
      </p:grpSp>
      <p:cxnSp>
        <p:nvCxnSpPr>
          <p:cNvPr id="1384" name="Google Shape;1384;p57"/>
          <p:cNvCxnSpPr/>
          <p:nvPr/>
        </p:nvCxnSpPr>
        <p:spPr>
          <a:xfrm>
            <a:off x="1223962" y="6411279"/>
            <a:ext cx="4545012" cy="0"/>
          </a:xfrm>
          <a:prstGeom prst="straightConnector1">
            <a:avLst/>
          </a:prstGeom>
          <a:noFill/>
          <a:ln w="9525" cap="flat" cmpd="sng">
            <a:solidFill>
              <a:srgbClr val="BFBFBF"/>
            </a:solidFill>
            <a:prstDash val="dash"/>
            <a:miter lim="800000"/>
            <a:headEnd type="none" w="sm" len="sm"/>
            <a:tailEnd type="none" w="sm" len="sm"/>
          </a:ln>
        </p:spPr>
      </p:cxnSp>
      <p:grpSp>
        <p:nvGrpSpPr>
          <p:cNvPr id="1385" name="Google Shape;1385;p57"/>
          <p:cNvGrpSpPr/>
          <p:nvPr/>
        </p:nvGrpSpPr>
        <p:grpSpPr>
          <a:xfrm>
            <a:off x="2929781" y="6646790"/>
            <a:ext cx="910728" cy="231092"/>
            <a:chOff x="2889000" y="2826825"/>
            <a:chExt cx="910728" cy="231092"/>
          </a:xfrm>
        </p:grpSpPr>
        <p:sp>
          <p:nvSpPr>
            <p:cNvPr id="1386" name="Google Shape;1386;p57"/>
            <p:cNvSpPr/>
            <p:nvPr/>
          </p:nvSpPr>
          <p:spPr>
            <a:xfrm>
              <a:off x="2889000" y="2883000"/>
              <a:ext cx="859219" cy="174917"/>
            </a:xfrm>
            <a:prstGeom prst="roundRect">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7" name="Google Shape;1387;p57"/>
            <p:cNvSpPr txBox="1"/>
            <p:nvPr/>
          </p:nvSpPr>
          <p:spPr>
            <a:xfrm>
              <a:off x="2977428" y="2826825"/>
              <a:ext cx="8223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85714"/>
                </a:lnSpc>
                <a:spcBef>
                  <a:spcPts val="0"/>
                </a:spcBef>
                <a:spcAft>
                  <a:spcPts val="0"/>
                </a:spcAft>
                <a:buNone/>
              </a:pPr>
              <a:r>
                <a:rPr lang="pt-BR" sz="700" baseline="30000" dirty="0">
                  <a:solidFill>
                    <a:srgbClr val="7F7F7F"/>
                  </a:solidFill>
                  <a:latin typeface="Open Sans ExtraBold"/>
                  <a:ea typeface="Open Sans ExtraBold"/>
                  <a:cs typeface="Open Sans ExtraBold"/>
                  <a:sym typeface="Open Sans ExtraBold"/>
                </a:rPr>
                <a:t>GESTOR DE TRÁFEGO</a:t>
              </a:r>
              <a:endParaRPr sz="700" dirty="0">
                <a:solidFill>
                  <a:srgbClr val="7F7F7F"/>
                </a:solidFill>
                <a:latin typeface="Open Sans ExtraBold"/>
                <a:ea typeface="Open Sans ExtraBold"/>
                <a:cs typeface="Open Sans ExtraBold"/>
                <a:sym typeface="Open Sans ExtraBold"/>
              </a:endParaRPr>
            </a:p>
          </p:txBody>
        </p:sp>
        <p:pic>
          <p:nvPicPr>
            <p:cNvPr id="1388" name="Google Shape;1388;p57"/>
            <p:cNvPicPr preferRelativeResize="0"/>
            <p:nvPr/>
          </p:nvPicPr>
          <p:blipFill rotWithShape="1">
            <a:blip r:embed="rId4">
              <a:alphaModFix amt="50000"/>
            </a:blip>
            <a:srcRect/>
            <a:stretch/>
          </p:blipFill>
          <p:spPr>
            <a:xfrm>
              <a:off x="2929130" y="2926614"/>
              <a:ext cx="88280" cy="88280"/>
            </a:xfrm>
            <a:prstGeom prst="rect">
              <a:avLst/>
            </a:prstGeom>
            <a:noFill/>
            <a:ln>
              <a:noFill/>
            </a:ln>
          </p:spPr>
        </p:pic>
      </p:grpSp>
      <p:sp>
        <p:nvSpPr>
          <p:cNvPr id="1389" name="Google Shape;1389;p57"/>
          <p:cNvSpPr/>
          <p:nvPr/>
        </p:nvSpPr>
        <p:spPr>
          <a:xfrm>
            <a:off x="1223963" y="7899126"/>
            <a:ext cx="4545012" cy="80965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0" name="Google Shape;1390;p57"/>
          <p:cNvSpPr txBox="1"/>
          <p:nvPr/>
        </p:nvSpPr>
        <p:spPr>
          <a:xfrm>
            <a:off x="1346053" y="8237819"/>
            <a:ext cx="3592535" cy="400069"/>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Para limitar o número de personas, unimos dois perfis (freelancers e pequenas agências em um só). Para ver análise completa, escaneie o </a:t>
            </a:r>
            <a:r>
              <a:rPr lang="pt-BR" sz="1200" baseline="30000" dirty="0" err="1">
                <a:solidFill>
                  <a:schemeClr val="dk1"/>
                </a:solidFill>
                <a:latin typeface="Calibri"/>
                <a:ea typeface="Calibri"/>
                <a:cs typeface="Calibri"/>
                <a:sym typeface="Calibri"/>
              </a:rPr>
              <a:t>QRCode</a:t>
            </a:r>
            <a:r>
              <a:rPr lang="pt-BR" sz="1200" baseline="30000" dirty="0">
                <a:solidFill>
                  <a:schemeClr val="dk1"/>
                </a:solidFill>
                <a:latin typeface="Calibri"/>
                <a:ea typeface="Calibri"/>
                <a:cs typeface="Calibri"/>
                <a:sym typeface="Calibri"/>
              </a:rPr>
              <a:t> ao lado.</a:t>
            </a:r>
            <a:endParaRPr sz="1200" baseline="30000" dirty="0">
              <a:solidFill>
                <a:schemeClr val="dk1"/>
              </a:solidFill>
              <a:latin typeface="Calibri"/>
              <a:ea typeface="Calibri"/>
              <a:cs typeface="Calibri"/>
              <a:sym typeface="Calibri"/>
            </a:endParaRPr>
          </a:p>
        </p:txBody>
      </p:sp>
      <p:sp>
        <p:nvSpPr>
          <p:cNvPr id="1391" name="Google Shape;1391;p57"/>
          <p:cNvSpPr txBox="1"/>
          <p:nvPr/>
        </p:nvSpPr>
        <p:spPr>
          <a:xfrm>
            <a:off x="1358724" y="8054597"/>
            <a:ext cx="135165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ANÁLISE COMPLETA</a:t>
            </a:r>
            <a:endParaRPr/>
          </a:p>
        </p:txBody>
      </p:sp>
      <p:pic>
        <p:nvPicPr>
          <p:cNvPr id="1394" name="Google Shape;1394;p57"/>
          <p:cNvPicPr preferRelativeResize="0"/>
          <p:nvPr/>
        </p:nvPicPr>
        <p:blipFill rotWithShape="1">
          <a:blip r:embed="rId8">
            <a:alphaModFix/>
          </a:blip>
          <a:srcRect/>
          <a:stretch/>
        </p:blipFill>
        <p:spPr>
          <a:xfrm>
            <a:off x="3141187" y="9243905"/>
            <a:ext cx="714763" cy="134018"/>
          </a:xfrm>
          <a:prstGeom prst="rect">
            <a:avLst/>
          </a:prstGeom>
          <a:noFill/>
          <a:ln>
            <a:noFill/>
          </a:ln>
        </p:spPr>
      </p:pic>
      <p:sp>
        <p:nvSpPr>
          <p:cNvPr id="1395" name="Google Shape;1395;p57"/>
          <p:cNvSpPr txBox="1"/>
          <p:nvPr/>
        </p:nvSpPr>
        <p:spPr>
          <a:xfrm>
            <a:off x="1228162" y="9361493"/>
            <a:ext cx="4540813" cy="1958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41" name="Google Shape;92;p1">
            <a:extLst>
              <a:ext uri="{FF2B5EF4-FFF2-40B4-BE49-F238E27FC236}">
                <a16:creationId xmlns:a16="http://schemas.microsoft.com/office/drawing/2014/main" id="{5083F096-0D5B-451F-95C0-8D0E8422133C}"/>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58"/>
          <p:cNvSpPr/>
          <p:nvPr/>
        </p:nvSpPr>
        <p:spPr>
          <a:xfrm>
            <a:off x="3373875" y="1609525"/>
            <a:ext cx="797400" cy="211800"/>
          </a:xfrm>
          <a:prstGeom prst="roundRect">
            <a:avLst>
              <a:gd name="adj" fmla="val 50000"/>
            </a:avLst>
          </a:prstGeom>
          <a:solidFill>
            <a:srgbClr val="41C3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1" name="Google Shape;1401;p5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48</a:t>
            </a:fld>
            <a:endParaRPr/>
          </a:p>
        </p:txBody>
      </p:sp>
      <p:sp>
        <p:nvSpPr>
          <p:cNvPr id="1402" name="Google Shape;1402;p58"/>
          <p:cNvSpPr txBox="1"/>
          <p:nvPr/>
        </p:nvSpPr>
        <p:spPr>
          <a:xfrm>
            <a:off x="3334624" y="1880873"/>
            <a:ext cx="2314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VICENZO</a:t>
            </a:r>
            <a:endParaRPr/>
          </a:p>
          <a:p>
            <a:pPr marL="0" marR="0" lvl="0" indent="0" algn="l" rtl="0">
              <a:lnSpc>
                <a:spcPct val="80000"/>
              </a:lnSpc>
              <a:spcBef>
                <a:spcPts val="0"/>
              </a:spcBef>
              <a:spcAft>
                <a:spcPts val="0"/>
              </a:spcAft>
              <a:buNone/>
            </a:pPr>
            <a:r>
              <a:rPr lang="pt-BR" sz="1600">
                <a:solidFill>
                  <a:schemeClr val="dk1"/>
                </a:solidFill>
                <a:latin typeface="Open Sans ExtraBold"/>
                <a:ea typeface="Open Sans ExtraBold"/>
                <a:cs typeface="Open Sans ExtraBold"/>
                <a:sym typeface="Open Sans ExtraBold"/>
              </a:rPr>
              <a:t>PÉRICLES DA SILVA</a:t>
            </a:r>
            <a:endParaRPr/>
          </a:p>
        </p:txBody>
      </p:sp>
      <p:sp>
        <p:nvSpPr>
          <p:cNvPr id="1403" name="Google Shape;1403;p58"/>
          <p:cNvSpPr txBox="1"/>
          <p:nvPr/>
        </p:nvSpPr>
        <p:spPr>
          <a:xfrm>
            <a:off x="3334636" y="2556608"/>
            <a:ext cx="24918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dirty="0">
                <a:solidFill>
                  <a:schemeClr val="dk1"/>
                </a:solidFill>
                <a:latin typeface="Calibri"/>
                <a:ea typeface="Calibri"/>
                <a:cs typeface="Calibri"/>
                <a:sym typeface="Calibri"/>
              </a:rPr>
              <a:t>Vicenzo tem 35 anos, acabou de casar e possui uma pequena agência de publicidade, com 4 funcionários no interior de Minas Gerais. Ainda que tenha certa experiência tácita, Vicenzo ainda trabalha com muita informalidade, sofre acúmulo de funções e precisa sempre estar apagando incêndio dos cliente. Vicenzo conta com o dia em que poderá sair 100% da operação da empresa e se dedicar única e exclusivamente a gestão estratégica do negócio.</a:t>
            </a:r>
            <a:endParaRPr dirty="0"/>
          </a:p>
        </p:txBody>
      </p:sp>
      <p:sp>
        <p:nvSpPr>
          <p:cNvPr id="1404" name="Google Shape;1404;p58"/>
          <p:cNvSpPr txBox="1"/>
          <p:nvPr/>
        </p:nvSpPr>
        <p:spPr>
          <a:xfrm>
            <a:off x="3334636" y="4206647"/>
            <a:ext cx="20709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MEDOS E DORES</a:t>
            </a:r>
            <a:endParaRPr/>
          </a:p>
        </p:txBody>
      </p:sp>
      <p:sp>
        <p:nvSpPr>
          <p:cNvPr id="1405" name="Google Shape;1405;p58"/>
          <p:cNvSpPr txBox="1"/>
          <p:nvPr/>
        </p:nvSpPr>
        <p:spPr>
          <a:xfrm>
            <a:off x="3411725" y="1569046"/>
            <a:ext cx="7596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66666"/>
              </a:lnSpc>
              <a:spcBef>
                <a:spcPts val="0"/>
              </a:spcBef>
              <a:spcAft>
                <a:spcPts val="0"/>
              </a:spcAft>
              <a:buNone/>
            </a:pPr>
            <a:r>
              <a:rPr lang="pt-BR" sz="700" dirty="0">
                <a:solidFill>
                  <a:schemeClr val="lt1"/>
                </a:solidFill>
                <a:latin typeface="Open Sans SemiBold"/>
                <a:ea typeface="Open Sans SemiBold"/>
                <a:cs typeface="Open Sans SemiBold"/>
                <a:sym typeface="Open Sans SemiBold"/>
              </a:rPr>
              <a:t>PERSONA 01</a:t>
            </a:r>
            <a:endParaRPr sz="1500" dirty="0"/>
          </a:p>
        </p:txBody>
      </p:sp>
      <p:sp>
        <p:nvSpPr>
          <p:cNvPr id="1406" name="Google Shape;1406;p58"/>
          <p:cNvSpPr/>
          <p:nvPr/>
        </p:nvSpPr>
        <p:spPr>
          <a:xfrm>
            <a:off x="1108716" y="1882120"/>
            <a:ext cx="2050284" cy="691371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7" name="Google Shape;1407;p58"/>
          <p:cNvSpPr txBox="1"/>
          <p:nvPr/>
        </p:nvSpPr>
        <p:spPr>
          <a:xfrm>
            <a:off x="1327093" y="2699020"/>
            <a:ext cx="1245854" cy="301878"/>
          </a:xfrm>
          <a:prstGeom prst="rect">
            <a:avLst/>
          </a:prstGeom>
          <a:noFill/>
          <a:ln>
            <a:noFill/>
          </a:ln>
        </p:spPr>
        <p:txBody>
          <a:bodyPr spcFirstLastPara="1" wrap="square" lIns="91425" tIns="45700" rIns="91425" bIns="45700" anchor="t" anchorCtr="0">
            <a:spAutoFit/>
          </a:bodyPr>
          <a:lstStyle/>
          <a:p>
            <a:pPr marL="0" marR="0" lvl="0" indent="0" algn="l" rtl="0">
              <a:lnSpc>
                <a:spcPct val="163636"/>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DEMOGRÁFICO</a:t>
            </a:r>
            <a:endParaRPr sz="1200">
              <a:solidFill>
                <a:schemeClr val="dk1"/>
              </a:solidFill>
              <a:latin typeface="Open Sans ExtraBold"/>
              <a:ea typeface="Open Sans ExtraBold"/>
              <a:cs typeface="Open Sans ExtraBold"/>
              <a:sym typeface="Open Sans ExtraBold"/>
            </a:endParaRPr>
          </a:p>
        </p:txBody>
      </p:sp>
      <p:sp>
        <p:nvSpPr>
          <p:cNvPr id="1408" name="Google Shape;1408;p58"/>
          <p:cNvSpPr txBox="1"/>
          <p:nvPr/>
        </p:nvSpPr>
        <p:spPr>
          <a:xfrm>
            <a:off x="1327093" y="5380144"/>
            <a:ext cx="1471800" cy="553957"/>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100" baseline="30000" dirty="0">
                <a:solidFill>
                  <a:schemeClr val="dk1"/>
                </a:solidFill>
                <a:latin typeface="Calibri"/>
                <a:ea typeface="Calibri"/>
                <a:cs typeface="Calibri"/>
                <a:sym typeface="Calibri"/>
              </a:rPr>
              <a:t>Enrolado, conservador, agitado,</a:t>
            </a:r>
            <a:endParaRPr dirty="0"/>
          </a:p>
          <a:p>
            <a:pPr marL="0" marR="0" lvl="0" indent="0" algn="l" rtl="0">
              <a:lnSpc>
                <a:spcPts val="1200"/>
              </a:lnSpc>
              <a:spcBef>
                <a:spcPts val="0"/>
              </a:spcBef>
              <a:spcAft>
                <a:spcPts val="0"/>
              </a:spcAft>
              <a:buNone/>
            </a:pPr>
            <a:r>
              <a:rPr lang="pt-BR" sz="1100" baseline="30000" dirty="0">
                <a:solidFill>
                  <a:schemeClr val="dk1"/>
                </a:solidFill>
                <a:latin typeface="Calibri"/>
                <a:ea typeface="Calibri"/>
                <a:cs typeface="Calibri"/>
                <a:sym typeface="Calibri"/>
              </a:rPr>
              <a:t>desorganizado, impulsivo, inseguro, estressado.</a:t>
            </a:r>
            <a:endParaRPr dirty="0"/>
          </a:p>
        </p:txBody>
      </p:sp>
      <p:sp>
        <p:nvSpPr>
          <p:cNvPr id="1409" name="Google Shape;1409;p58"/>
          <p:cNvSpPr txBox="1"/>
          <p:nvPr/>
        </p:nvSpPr>
        <p:spPr>
          <a:xfrm>
            <a:off x="1327093" y="5108360"/>
            <a:ext cx="1534394" cy="301878"/>
          </a:xfrm>
          <a:prstGeom prst="rect">
            <a:avLst/>
          </a:prstGeom>
          <a:noFill/>
          <a:ln>
            <a:noFill/>
          </a:ln>
        </p:spPr>
        <p:txBody>
          <a:bodyPr spcFirstLastPara="1" wrap="square" lIns="91425" tIns="45700" rIns="91425" bIns="45700" anchor="t" anchorCtr="0">
            <a:spAutoFit/>
          </a:bodyPr>
          <a:lstStyle/>
          <a:p>
            <a:pPr marL="0" marR="0" lvl="0" indent="0" algn="l" rtl="0">
              <a:lnSpc>
                <a:spcPct val="163636"/>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COMPORTAMENTO</a:t>
            </a:r>
            <a:endParaRPr sz="1200">
              <a:solidFill>
                <a:schemeClr val="dk1"/>
              </a:solidFill>
              <a:latin typeface="Open Sans ExtraBold"/>
              <a:ea typeface="Open Sans ExtraBold"/>
              <a:cs typeface="Open Sans ExtraBold"/>
              <a:sym typeface="Open Sans ExtraBold"/>
            </a:endParaRPr>
          </a:p>
        </p:txBody>
      </p:sp>
      <p:sp>
        <p:nvSpPr>
          <p:cNvPr id="1410" name="Google Shape;1410;p58"/>
          <p:cNvSpPr txBox="1"/>
          <p:nvPr/>
        </p:nvSpPr>
        <p:spPr>
          <a:xfrm>
            <a:off x="1327093" y="4526390"/>
            <a:ext cx="1471800" cy="553957"/>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100" baseline="30000">
                <a:solidFill>
                  <a:schemeClr val="dk1"/>
                </a:solidFill>
                <a:latin typeface="Calibri"/>
                <a:ea typeface="Calibri"/>
                <a:cs typeface="Calibri"/>
                <a:sym typeface="Calibri"/>
              </a:rPr>
              <a:t>Operação (photoshop, sites, anúncios, etc); trabalho sobre pressão e comunicação.</a:t>
            </a:r>
            <a:endParaRPr/>
          </a:p>
        </p:txBody>
      </p:sp>
      <p:sp>
        <p:nvSpPr>
          <p:cNvPr id="1411" name="Google Shape;1411;p58"/>
          <p:cNvSpPr txBox="1"/>
          <p:nvPr/>
        </p:nvSpPr>
        <p:spPr>
          <a:xfrm>
            <a:off x="1327093" y="4266032"/>
            <a:ext cx="1140056" cy="301878"/>
          </a:xfrm>
          <a:prstGeom prst="rect">
            <a:avLst/>
          </a:prstGeom>
          <a:noFill/>
          <a:ln>
            <a:noFill/>
          </a:ln>
        </p:spPr>
        <p:txBody>
          <a:bodyPr spcFirstLastPara="1" wrap="square" lIns="91425" tIns="45700" rIns="91425" bIns="45700" anchor="t" anchorCtr="0">
            <a:spAutoFit/>
          </a:bodyPr>
          <a:lstStyle/>
          <a:p>
            <a:pPr marL="0" marR="0" lvl="0" indent="0" algn="l" rtl="0">
              <a:lnSpc>
                <a:spcPct val="163636"/>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HABILIDADES</a:t>
            </a:r>
            <a:endParaRPr sz="1200">
              <a:solidFill>
                <a:schemeClr val="dk1"/>
              </a:solidFill>
              <a:latin typeface="Open Sans ExtraBold"/>
              <a:ea typeface="Open Sans ExtraBold"/>
              <a:cs typeface="Open Sans ExtraBold"/>
              <a:sym typeface="Open Sans ExtraBold"/>
            </a:endParaRPr>
          </a:p>
        </p:txBody>
      </p:sp>
      <p:sp>
        <p:nvSpPr>
          <p:cNvPr id="1412" name="Google Shape;1412;p58"/>
          <p:cNvSpPr txBox="1"/>
          <p:nvPr/>
        </p:nvSpPr>
        <p:spPr>
          <a:xfrm>
            <a:off x="3334636" y="4447099"/>
            <a:ext cx="2428500" cy="1054094"/>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Grande dificuldade na retenção de clientes;</a:t>
            </a:r>
            <a:endParaRPr dirty="0"/>
          </a:p>
          <a:p>
            <a:pPr marL="0" marR="0" lvl="0" indent="0" algn="just" rtl="0">
              <a:lnSpc>
                <a:spcPts val="15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Sempre falta dinheiro (Vicenzo atua no limite do limite);</a:t>
            </a:r>
            <a:endParaRPr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Vicenzo tem medo de investir / dar o próximo passo;</a:t>
            </a:r>
            <a:endParaRPr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Pouquíssimo tempo para se dedicar a análise de dados;</a:t>
            </a:r>
            <a:endParaRPr dirty="0"/>
          </a:p>
          <a:p>
            <a:pPr marL="0" marR="0" lvl="0" indent="0" algn="just" rtl="0">
              <a:lnSpc>
                <a:spcPts val="1500"/>
              </a:lnSpc>
              <a:spcBef>
                <a:spcPts val="0"/>
              </a:spcBef>
              <a:spcAft>
                <a:spcPts val="0"/>
              </a:spcAft>
              <a:buNone/>
            </a:pPr>
            <a:r>
              <a:rPr lang="pt-BR" sz="1100" baseline="30000" dirty="0">
                <a:solidFill>
                  <a:schemeClr val="dk1"/>
                </a:solidFill>
                <a:latin typeface="Calibri"/>
                <a:ea typeface="Calibri"/>
                <a:cs typeface="Calibri"/>
                <a:sym typeface="Calibri"/>
              </a:rPr>
              <a:t>→  Dificuldade para conciliar trabalho e vida pessoal.</a:t>
            </a:r>
            <a:endParaRPr dirty="0"/>
          </a:p>
        </p:txBody>
      </p:sp>
      <p:sp>
        <p:nvSpPr>
          <p:cNvPr id="1413" name="Google Shape;1413;p58"/>
          <p:cNvSpPr txBox="1"/>
          <p:nvPr/>
        </p:nvSpPr>
        <p:spPr>
          <a:xfrm>
            <a:off x="3334636" y="5878497"/>
            <a:ext cx="21630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DESEJOS E OBJETIVOS</a:t>
            </a:r>
            <a:endParaRPr/>
          </a:p>
        </p:txBody>
      </p:sp>
      <p:sp>
        <p:nvSpPr>
          <p:cNvPr id="1414" name="Google Shape;1414;p58"/>
          <p:cNvSpPr txBox="1"/>
          <p:nvPr/>
        </p:nvSpPr>
        <p:spPr>
          <a:xfrm>
            <a:off x="1327092" y="2999553"/>
            <a:ext cx="1650000" cy="125927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Idade: </a:t>
            </a:r>
            <a:r>
              <a:rPr lang="pt-BR" sz="1100" baseline="30000" dirty="0">
                <a:solidFill>
                  <a:schemeClr val="dk1"/>
                </a:solidFill>
                <a:latin typeface="Calibri"/>
                <a:ea typeface="Calibri"/>
                <a:cs typeface="Calibri"/>
                <a:sym typeface="Calibri"/>
              </a:rPr>
              <a:t>35 anos</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Sexo: </a:t>
            </a:r>
            <a:r>
              <a:rPr lang="pt-BR" sz="1100" baseline="30000" dirty="0">
                <a:solidFill>
                  <a:schemeClr val="dk1"/>
                </a:solidFill>
                <a:latin typeface="Calibri"/>
                <a:ea typeface="Calibri"/>
                <a:cs typeface="Calibri"/>
                <a:sym typeface="Calibri"/>
              </a:rPr>
              <a:t>Masculino</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Profissão : </a:t>
            </a:r>
            <a:r>
              <a:rPr lang="pt-BR" sz="1100" baseline="30000" dirty="0">
                <a:solidFill>
                  <a:schemeClr val="dk1"/>
                </a:solidFill>
                <a:latin typeface="Calibri"/>
                <a:ea typeface="Calibri"/>
                <a:cs typeface="Calibri"/>
                <a:sym typeface="Calibri"/>
              </a:rPr>
              <a:t>Empreendedor</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Cidade: </a:t>
            </a:r>
            <a:r>
              <a:rPr lang="pt-BR" sz="1100" baseline="30000" dirty="0">
                <a:solidFill>
                  <a:schemeClr val="dk1"/>
                </a:solidFill>
                <a:latin typeface="Calibri"/>
                <a:ea typeface="Calibri"/>
                <a:cs typeface="Calibri"/>
                <a:sym typeface="Calibri"/>
              </a:rPr>
              <a:t>Juiz de Fora/MP</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Escolaridade: </a:t>
            </a:r>
            <a:r>
              <a:rPr lang="pt-BR" sz="1100" baseline="30000" dirty="0">
                <a:solidFill>
                  <a:schemeClr val="dk1"/>
                </a:solidFill>
                <a:latin typeface="Calibri"/>
                <a:ea typeface="Calibri"/>
                <a:cs typeface="Calibri"/>
                <a:sym typeface="Calibri"/>
              </a:rPr>
              <a:t>Graduação incompleta</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Renda: </a:t>
            </a:r>
            <a:r>
              <a:rPr lang="pt-BR" sz="1100" baseline="30000" dirty="0">
                <a:solidFill>
                  <a:schemeClr val="dk1"/>
                </a:solidFill>
                <a:latin typeface="Calibri"/>
                <a:ea typeface="Calibri"/>
                <a:cs typeface="Calibri"/>
                <a:sym typeface="Calibri"/>
              </a:rPr>
              <a:t>R$5mil/mês</a:t>
            </a:r>
            <a:endParaRPr dirty="0"/>
          </a:p>
          <a:p>
            <a:pPr marL="0" marR="0" lvl="0" indent="0" algn="l" rtl="0">
              <a:lnSpc>
                <a:spcPts val="1300"/>
              </a:lnSpc>
              <a:spcBef>
                <a:spcPts val="0"/>
              </a:spcBef>
              <a:spcAft>
                <a:spcPts val="0"/>
              </a:spcAft>
              <a:buNone/>
            </a:pPr>
            <a:r>
              <a:rPr lang="pt-BR" sz="1100" b="1" baseline="30000" dirty="0">
                <a:solidFill>
                  <a:schemeClr val="dk1"/>
                </a:solidFill>
                <a:latin typeface="Calibri"/>
                <a:ea typeface="Calibri"/>
                <a:cs typeface="Calibri"/>
                <a:sym typeface="Calibri"/>
              </a:rPr>
              <a:t>Filhos? </a:t>
            </a:r>
            <a:r>
              <a:rPr lang="pt-BR" sz="1100" baseline="30000" dirty="0">
                <a:solidFill>
                  <a:schemeClr val="dk1"/>
                </a:solidFill>
                <a:latin typeface="Calibri"/>
                <a:ea typeface="Calibri"/>
                <a:cs typeface="Calibri"/>
                <a:sym typeface="Calibri"/>
              </a:rPr>
              <a:t>Não</a:t>
            </a:r>
            <a:endParaRPr dirty="0"/>
          </a:p>
        </p:txBody>
      </p:sp>
      <p:pic>
        <p:nvPicPr>
          <p:cNvPr id="1415" name="Google Shape;1415;p58"/>
          <p:cNvPicPr preferRelativeResize="0"/>
          <p:nvPr/>
        </p:nvPicPr>
        <p:blipFill rotWithShape="1">
          <a:blip r:embed="rId3">
            <a:alphaModFix/>
          </a:blip>
          <a:srcRect/>
          <a:stretch/>
        </p:blipFill>
        <p:spPr>
          <a:xfrm>
            <a:off x="1368858" y="1072120"/>
            <a:ext cx="1530000" cy="1522714"/>
          </a:xfrm>
          <a:prstGeom prst="rect">
            <a:avLst/>
          </a:prstGeom>
          <a:noFill/>
          <a:ln>
            <a:noFill/>
          </a:ln>
        </p:spPr>
      </p:pic>
      <p:sp>
        <p:nvSpPr>
          <p:cNvPr id="1416" name="Google Shape;1416;p58"/>
          <p:cNvSpPr txBox="1"/>
          <p:nvPr/>
        </p:nvSpPr>
        <p:spPr>
          <a:xfrm>
            <a:off x="3334636" y="6142873"/>
            <a:ext cx="2428500" cy="1246455"/>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Aumentar o ticket médio dos clientes e faturamento;</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Ter estabilidade financeira na empresa;</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Sair da operação e se dedicar a gestão estratégica;</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Trabalhar menos horas por dia, ganhando mais;</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Se desfazer de alguns clientes que incomodam muito;</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Se formalizar, ter uma agência relevante no mercado.</a:t>
            </a:r>
            <a:endParaRPr/>
          </a:p>
        </p:txBody>
      </p:sp>
      <p:sp>
        <p:nvSpPr>
          <p:cNvPr id="1417" name="Google Shape;1417;p58"/>
          <p:cNvSpPr txBox="1"/>
          <p:nvPr/>
        </p:nvSpPr>
        <p:spPr>
          <a:xfrm>
            <a:off x="3334636" y="7797653"/>
            <a:ext cx="21630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COMO AJUDAMOS?</a:t>
            </a:r>
            <a:endParaRPr/>
          </a:p>
        </p:txBody>
      </p:sp>
      <p:sp>
        <p:nvSpPr>
          <p:cNvPr id="1418" name="Google Shape;1418;p58"/>
          <p:cNvSpPr txBox="1"/>
          <p:nvPr/>
        </p:nvSpPr>
        <p:spPr>
          <a:xfrm>
            <a:off x="3334636" y="8062029"/>
            <a:ext cx="2428500" cy="669374"/>
          </a:xfrm>
          <a:prstGeom prst="rect">
            <a:avLst/>
          </a:prstGeom>
          <a:noFill/>
          <a:ln>
            <a:noFill/>
          </a:ln>
        </p:spPr>
        <p:txBody>
          <a:bodyPr spcFirstLastPara="1" wrap="square" lIns="91425" tIns="45700" rIns="91425" bIns="45700" anchor="t" anchorCtr="0">
            <a:spAutoFit/>
          </a:bodyPr>
          <a:lstStyle/>
          <a:p>
            <a:pPr marL="0" marR="0" lvl="0" indent="0" algn="just" rtl="0">
              <a:lnSpc>
                <a:spcPts val="15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Deixa o Vicenzo mais produtivo (otimizando o tempo);</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Entregando mais profissionalismo para o cliente;</a:t>
            </a:r>
            <a:endParaRPr/>
          </a:p>
          <a:p>
            <a:pPr marL="0" marR="0" lvl="0" indent="0" algn="just" rtl="0">
              <a:lnSpc>
                <a:spcPts val="1500"/>
              </a:lnSpc>
              <a:spcBef>
                <a:spcPts val="0"/>
              </a:spcBef>
              <a:spcAft>
                <a:spcPts val="0"/>
              </a:spcAft>
              <a:buNone/>
            </a:pPr>
            <a:r>
              <a:rPr lang="pt-BR" sz="1100" baseline="30000">
                <a:solidFill>
                  <a:schemeClr val="dk1"/>
                </a:solidFill>
                <a:latin typeface="Calibri"/>
                <a:ea typeface="Calibri"/>
                <a:cs typeface="Calibri"/>
                <a:sym typeface="Calibri"/>
              </a:rPr>
              <a:t>→ Motivamos ele a conhecer mais sobre métricas.</a:t>
            </a:r>
            <a:endParaRPr/>
          </a:p>
        </p:txBody>
      </p:sp>
      <p:sp>
        <p:nvSpPr>
          <p:cNvPr id="1419" name="Google Shape;1419;p58"/>
          <p:cNvSpPr txBox="1"/>
          <p:nvPr/>
        </p:nvSpPr>
        <p:spPr>
          <a:xfrm>
            <a:off x="1339843" y="5991106"/>
            <a:ext cx="880369" cy="301878"/>
          </a:xfrm>
          <a:prstGeom prst="rect">
            <a:avLst/>
          </a:prstGeom>
          <a:noFill/>
          <a:ln>
            <a:noFill/>
          </a:ln>
        </p:spPr>
        <p:txBody>
          <a:bodyPr spcFirstLastPara="1" wrap="square" lIns="91425" tIns="45700" rIns="91425" bIns="45700" anchor="t" anchorCtr="0">
            <a:spAutoFit/>
          </a:bodyPr>
          <a:lstStyle/>
          <a:p>
            <a:pPr marL="0" marR="0" lvl="0" indent="0" algn="l" rtl="0">
              <a:lnSpc>
                <a:spcPct val="163636"/>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OBJEÇÕES</a:t>
            </a:r>
            <a:endParaRPr sz="1200">
              <a:solidFill>
                <a:schemeClr val="dk1"/>
              </a:solidFill>
              <a:latin typeface="Open Sans ExtraBold"/>
              <a:ea typeface="Open Sans ExtraBold"/>
              <a:cs typeface="Open Sans ExtraBold"/>
              <a:sym typeface="Open Sans ExtraBold"/>
            </a:endParaRPr>
          </a:p>
        </p:txBody>
      </p:sp>
      <p:sp>
        <p:nvSpPr>
          <p:cNvPr id="1420" name="Google Shape;1420;p58"/>
          <p:cNvSpPr txBox="1"/>
          <p:nvPr/>
        </p:nvSpPr>
        <p:spPr>
          <a:xfrm>
            <a:off x="1354063" y="6275679"/>
            <a:ext cx="1534500" cy="592429"/>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Preço</a:t>
            </a:r>
            <a:endParaRPr/>
          </a:p>
          <a:p>
            <a:pPr marL="0" marR="0" lvl="0" indent="0" algn="just" rtl="0">
              <a:lnSpc>
                <a:spcPts val="1300"/>
              </a:lnSpc>
              <a:spcBef>
                <a:spcPts val="0"/>
              </a:spcBef>
              <a:spcAft>
                <a:spcPts val="0"/>
              </a:spcAft>
              <a:buNone/>
            </a:pPr>
            <a:r>
              <a:rPr lang="pt-BR" sz="1100" baseline="30000">
                <a:solidFill>
                  <a:schemeClr val="dk1"/>
                </a:solidFill>
                <a:latin typeface="Calibri"/>
                <a:ea typeface="Calibri"/>
                <a:cs typeface="Calibri"/>
                <a:sym typeface="Calibri"/>
              </a:rPr>
              <a:t>→  Falta de tempo</a:t>
            </a:r>
            <a:endParaRPr/>
          </a:p>
          <a:p>
            <a:pPr marL="0" marR="0" lvl="0" indent="0" algn="just" rtl="0">
              <a:lnSpc>
                <a:spcPts val="1300"/>
              </a:lnSpc>
              <a:spcBef>
                <a:spcPts val="0"/>
              </a:spcBef>
              <a:spcAft>
                <a:spcPts val="0"/>
              </a:spcAft>
              <a:buNone/>
            </a:pPr>
            <a:r>
              <a:rPr lang="pt-BR" sz="1100" baseline="30000">
                <a:solidFill>
                  <a:schemeClr val="dk1"/>
                </a:solidFill>
                <a:latin typeface="Calibri"/>
                <a:ea typeface="Calibri"/>
                <a:cs typeface="Calibri"/>
                <a:sym typeface="Calibri"/>
              </a:rPr>
              <a:t>→  Não enxergar valor</a:t>
            </a:r>
            <a:endParaRPr/>
          </a:p>
        </p:txBody>
      </p:sp>
      <p:sp>
        <p:nvSpPr>
          <p:cNvPr id="1421" name="Google Shape;1421;p58"/>
          <p:cNvSpPr txBox="1"/>
          <p:nvPr/>
        </p:nvSpPr>
        <p:spPr>
          <a:xfrm>
            <a:off x="1343800" y="7226171"/>
            <a:ext cx="1601400" cy="1323399"/>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100" baseline="30000">
                <a:solidFill>
                  <a:schemeClr val="dk1"/>
                </a:solidFill>
                <a:latin typeface="Calibri"/>
                <a:ea typeface="Calibri"/>
                <a:cs typeface="Calibri"/>
                <a:sym typeface="Calibri"/>
              </a:rPr>
              <a:t>Vicenzo é um cara que tem os mesmos problemas de todo mundo que está começando. A ideia é trabalhar muito bem os conteúdos para se conectar as dores dele, uma vez que ele só dará o próximo passo (contratar a ferramenta) ao se sentir seguro para isso.</a:t>
            </a:r>
            <a:endParaRPr/>
          </a:p>
        </p:txBody>
      </p:sp>
      <p:sp>
        <p:nvSpPr>
          <p:cNvPr id="1422" name="Google Shape;1422;p58"/>
          <p:cNvSpPr txBox="1"/>
          <p:nvPr/>
        </p:nvSpPr>
        <p:spPr>
          <a:xfrm>
            <a:off x="1348158" y="6938104"/>
            <a:ext cx="521297" cy="301878"/>
          </a:xfrm>
          <a:prstGeom prst="rect">
            <a:avLst/>
          </a:prstGeom>
          <a:noFill/>
          <a:ln>
            <a:noFill/>
          </a:ln>
        </p:spPr>
        <p:txBody>
          <a:bodyPr spcFirstLastPara="1" wrap="square" lIns="91425" tIns="45700" rIns="91425" bIns="45700" anchor="t" anchorCtr="0">
            <a:spAutoFit/>
          </a:bodyPr>
          <a:lstStyle/>
          <a:p>
            <a:pPr marL="0" marR="0" lvl="0" indent="0" algn="l" rtl="0">
              <a:lnSpc>
                <a:spcPct val="163636"/>
              </a:lnSpc>
              <a:spcBef>
                <a:spcPts val="0"/>
              </a:spcBef>
              <a:spcAft>
                <a:spcPts val="0"/>
              </a:spcAft>
              <a:buNone/>
            </a:pPr>
            <a:r>
              <a:rPr lang="pt-BR" sz="1100">
                <a:solidFill>
                  <a:schemeClr val="dk1"/>
                </a:solidFill>
                <a:latin typeface="Open Sans ExtraBold"/>
                <a:ea typeface="Open Sans ExtraBold"/>
                <a:cs typeface="Open Sans ExtraBold"/>
                <a:sym typeface="Open Sans ExtraBold"/>
              </a:rPr>
              <a:t>E AÍ?</a:t>
            </a:r>
            <a:endParaRPr sz="1200">
              <a:solidFill>
                <a:schemeClr val="dk1"/>
              </a:solidFill>
              <a:latin typeface="Open Sans ExtraBold"/>
              <a:ea typeface="Open Sans ExtraBold"/>
              <a:cs typeface="Open Sans ExtraBold"/>
              <a:sym typeface="Open Sans ExtraBold"/>
            </a:endParaRPr>
          </a:p>
        </p:txBody>
      </p:sp>
      <p:pic>
        <p:nvPicPr>
          <p:cNvPr id="1424" name="Google Shape;1424;p58"/>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425" name="Google Shape;1425;p5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8" name="Google Shape;92;p1">
            <a:extLst>
              <a:ext uri="{FF2B5EF4-FFF2-40B4-BE49-F238E27FC236}">
                <a16:creationId xmlns:a16="http://schemas.microsoft.com/office/drawing/2014/main" id="{AD8D0363-0FE6-4A7D-93C3-EE5F097857B2}"/>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6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49</a:t>
            </a:fld>
            <a:endParaRPr/>
          </a:p>
        </p:txBody>
      </p:sp>
      <p:sp>
        <p:nvSpPr>
          <p:cNvPr id="1431" name="Google Shape;1431;p62"/>
          <p:cNvSpPr txBox="1"/>
          <p:nvPr/>
        </p:nvSpPr>
        <p:spPr>
          <a:xfrm>
            <a:off x="1223962" y="1276332"/>
            <a:ext cx="405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ANÁLISE DE PERSONAS</a:t>
            </a:r>
            <a:endParaRPr/>
          </a:p>
        </p:txBody>
      </p:sp>
      <p:sp>
        <p:nvSpPr>
          <p:cNvPr id="1432" name="Google Shape;1432;p62"/>
          <p:cNvSpPr txBox="1"/>
          <p:nvPr/>
        </p:nvSpPr>
        <p:spPr>
          <a:xfrm>
            <a:off x="1223963" y="1645664"/>
            <a:ext cx="45450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Gertrudes tem 36 anos e é coordenadora de marketing de uma multinacional paulistana que vende cosméticos para toda a América Latina. Por lá, tudo demora e é muito burocrático, o que frustra um pouquinho a Gertrudes. Embora acumule menos funções, já que atua como intermediária na maioria dos processos, Gertrudes gosta de tudo do jeitinho dela, já que precisa prestar contas mensalmente para a diretoria da empresa sobre os indicadores das campanhas de marketing.</a:t>
            </a:r>
            <a:endParaRPr sz="1200" dirty="0"/>
          </a:p>
        </p:txBody>
      </p:sp>
      <p:sp>
        <p:nvSpPr>
          <p:cNvPr id="1433" name="Google Shape;1433;p62"/>
          <p:cNvSpPr txBox="1"/>
          <p:nvPr/>
        </p:nvSpPr>
        <p:spPr>
          <a:xfrm>
            <a:off x="1223963" y="2809929"/>
            <a:ext cx="2068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CUSTO DE AQUISIÇÃO</a:t>
            </a:r>
            <a:endParaRPr/>
          </a:p>
        </p:txBody>
      </p:sp>
      <p:sp>
        <p:nvSpPr>
          <p:cNvPr id="1434" name="Google Shape;1434;p62"/>
          <p:cNvSpPr txBox="1"/>
          <p:nvPr/>
        </p:nvSpPr>
        <p:spPr>
          <a:xfrm>
            <a:off x="1223963" y="3062492"/>
            <a:ext cx="4545000" cy="400069"/>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Aqui conseguimos ver como as diferentes personas estão distribuídas quanto ao custo de aquisição. Enquanto a Gertrudes possui um CAC maior, as demais personas seguem um padrão bastante parecido. </a:t>
            </a:r>
            <a:endParaRPr sz="1200" dirty="0"/>
          </a:p>
        </p:txBody>
      </p:sp>
      <p:graphicFrame>
        <p:nvGraphicFramePr>
          <p:cNvPr id="1435" name="Google Shape;1435;p62"/>
          <p:cNvGraphicFramePr/>
          <p:nvPr>
            <p:extLst>
              <p:ext uri="{D42A27DB-BD31-4B8C-83A1-F6EECF244321}">
                <p14:modId xmlns:p14="http://schemas.microsoft.com/office/powerpoint/2010/main" val="2668542280"/>
              </p:ext>
            </p:extLst>
          </p:nvPr>
        </p:nvGraphicFramePr>
        <p:xfrm>
          <a:off x="1215212" y="3645066"/>
          <a:ext cx="4582600" cy="24632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gridCol w="208300">
                  <a:extLst>
                    <a:ext uri="{9D8B030D-6E8A-4147-A177-3AD203B41FA5}">
                      <a16:colId xmlns:a16="http://schemas.microsoft.com/office/drawing/2014/main" val="20011"/>
                    </a:ext>
                  </a:extLst>
                </a:gridCol>
                <a:gridCol w="208300">
                  <a:extLst>
                    <a:ext uri="{9D8B030D-6E8A-4147-A177-3AD203B41FA5}">
                      <a16:colId xmlns:a16="http://schemas.microsoft.com/office/drawing/2014/main" val="20012"/>
                    </a:ext>
                  </a:extLst>
                </a:gridCol>
                <a:gridCol w="208300">
                  <a:extLst>
                    <a:ext uri="{9D8B030D-6E8A-4147-A177-3AD203B41FA5}">
                      <a16:colId xmlns:a16="http://schemas.microsoft.com/office/drawing/2014/main" val="20013"/>
                    </a:ext>
                  </a:extLst>
                </a:gridCol>
                <a:gridCol w="208300">
                  <a:extLst>
                    <a:ext uri="{9D8B030D-6E8A-4147-A177-3AD203B41FA5}">
                      <a16:colId xmlns:a16="http://schemas.microsoft.com/office/drawing/2014/main" val="20014"/>
                    </a:ext>
                  </a:extLst>
                </a:gridCol>
                <a:gridCol w="208300">
                  <a:extLst>
                    <a:ext uri="{9D8B030D-6E8A-4147-A177-3AD203B41FA5}">
                      <a16:colId xmlns:a16="http://schemas.microsoft.com/office/drawing/2014/main" val="20015"/>
                    </a:ext>
                  </a:extLst>
                </a:gridCol>
                <a:gridCol w="208300">
                  <a:extLst>
                    <a:ext uri="{9D8B030D-6E8A-4147-A177-3AD203B41FA5}">
                      <a16:colId xmlns:a16="http://schemas.microsoft.com/office/drawing/2014/main" val="20016"/>
                    </a:ext>
                  </a:extLst>
                </a:gridCol>
                <a:gridCol w="208300">
                  <a:extLst>
                    <a:ext uri="{9D8B030D-6E8A-4147-A177-3AD203B41FA5}">
                      <a16:colId xmlns:a16="http://schemas.microsoft.com/office/drawing/2014/main" val="20017"/>
                    </a:ext>
                  </a:extLst>
                </a:gridCol>
                <a:gridCol w="208300">
                  <a:extLst>
                    <a:ext uri="{9D8B030D-6E8A-4147-A177-3AD203B41FA5}">
                      <a16:colId xmlns:a16="http://schemas.microsoft.com/office/drawing/2014/main" val="20018"/>
                    </a:ext>
                  </a:extLst>
                </a:gridCol>
                <a:gridCol w="208300">
                  <a:extLst>
                    <a:ext uri="{9D8B030D-6E8A-4147-A177-3AD203B41FA5}">
                      <a16:colId xmlns:a16="http://schemas.microsoft.com/office/drawing/2014/main" val="20019"/>
                    </a:ext>
                  </a:extLst>
                </a:gridCol>
                <a:gridCol w="208300">
                  <a:extLst>
                    <a:ext uri="{9D8B030D-6E8A-4147-A177-3AD203B41FA5}">
                      <a16:colId xmlns:a16="http://schemas.microsoft.com/office/drawing/2014/main" val="20020"/>
                    </a:ext>
                  </a:extLst>
                </a:gridCol>
                <a:gridCol w="208300">
                  <a:extLst>
                    <a:ext uri="{9D8B030D-6E8A-4147-A177-3AD203B41FA5}">
                      <a16:colId xmlns:a16="http://schemas.microsoft.com/office/drawing/2014/main" val="20021"/>
                    </a:ext>
                  </a:extLst>
                </a:gridCol>
              </a:tblGrid>
              <a:tr h="246325">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1436" name="Google Shape;1436;p62"/>
          <p:cNvSpPr txBox="1"/>
          <p:nvPr/>
        </p:nvSpPr>
        <p:spPr>
          <a:xfrm>
            <a:off x="1225986" y="3924273"/>
            <a:ext cx="540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a:solidFill>
                  <a:srgbClr val="7F7F7F"/>
                </a:solidFill>
                <a:latin typeface="Montserrat Black"/>
                <a:ea typeface="Montserrat Black"/>
                <a:cs typeface="Montserrat Black"/>
                <a:sym typeface="Montserrat Black"/>
              </a:rPr>
              <a:t>MENOR</a:t>
            </a:r>
            <a:endParaRPr/>
          </a:p>
          <a:p>
            <a:pPr marL="0" marR="0" lvl="0" indent="0" algn="l" rtl="0">
              <a:spcBef>
                <a:spcPts val="0"/>
              </a:spcBef>
              <a:spcAft>
                <a:spcPts val="0"/>
              </a:spcAft>
              <a:buNone/>
            </a:pPr>
            <a:r>
              <a:rPr lang="pt-BR" sz="700">
                <a:solidFill>
                  <a:srgbClr val="7F7F7F"/>
                </a:solidFill>
                <a:latin typeface="Montserrat"/>
                <a:ea typeface="Montserrat"/>
                <a:cs typeface="Montserrat"/>
                <a:sym typeface="Montserrat"/>
              </a:rPr>
              <a:t>CAC</a:t>
            </a:r>
            <a:endParaRPr sz="700">
              <a:solidFill>
                <a:srgbClr val="7F7F7F"/>
              </a:solidFill>
              <a:latin typeface="Montserrat"/>
              <a:ea typeface="Montserrat"/>
              <a:cs typeface="Montserrat"/>
              <a:sym typeface="Montserrat"/>
            </a:endParaRPr>
          </a:p>
        </p:txBody>
      </p:sp>
      <p:sp>
        <p:nvSpPr>
          <p:cNvPr id="1437" name="Google Shape;1437;p62"/>
          <p:cNvSpPr txBox="1"/>
          <p:nvPr/>
        </p:nvSpPr>
        <p:spPr>
          <a:xfrm>
            <a:off x="5258899" y="3930640"/>
            <a:ext cx="510000" cy="415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7F7F7F"/>
                </a:solidFill>
                <a:latin typeface="Montserrat Black"/>
                <a:ea typeface="Montserrat Black"/>
                <a:cs typeface="Montserrat Black"/>
                <a:sym typeface="Montserrat Black"/>
              </a:rPr>
              <a:t>MAIOR</a:t>
            </a:r>
            <a:endParaRPr/>
          </a:p>
          <a:p>
            <a:pPr marL="0" marR="0" lvl="0" indent="0" algn="r" rtl="0">
              <a:spcBef>
                <a:spcPts val="0"/>
              </a:spcBef>
              <a:spcAft>
                <a:spcPts val="0"/>
              </a:spcAft>
              <a:buNone/>
            </a:pPr>
            <a:r>
              <a:rPr lang="pt-BR" sz="700">
                <a:solidFill>
                  <a:srgbClr val="7F7F7F"/>
                </a:solidFill>
                <a:latin typeface="Montserrat"/>
                <a:ea typeface="Montserrat"/>
                <a:cs typeface="Montserrat"/>
                <a:sym typeface="Montserrat"/>
              </a:rPr>
              <a:t>CAC</a:t>
            </a:r>
            <a:endParaRPr sz="700">
              <a:solidFill>
                <a:srgbClr val="7F7F7F"/>
              </a:solidFill>
              <a:latin typeface="Montserrat"/>
              <a:ea typeface="Montserrat"/>
              <a:cs typeface="Montserrat"/>
              <a:sym typeface="Montserrat"/>
            </a:endParaRPr>
          </a:p>
        </p:txBody>
      </p:sp>
      <p:cxnSp>
        <p:nvCxnSpPr>
          <p:cNvPr id="1438" name="Google Shape;1438;p62"/>
          <p:cNvCxnSpPr/>
          <p:nvPr/>
        </p:nvCxnSpPr>
        <p:spPr>
          <a:xfrm rot="10800000">
            <a:off x="5797334" y="3768225"/>
            <a:ext cx="132600" cy="0"/>
          </a:xfrm>
          <a:prstGeom prst="straightConnector1">
            <a:avLst/>
          </a:prstGeom>
          <a:noFill/>
          <a:ln w="9525" cap="flat" cmpd="sng">
            <a:solidFill>
              <a:srgbClr val="D8D8D8"/>
            </a:solidFill>
            <a:prstDash val="solid"/>
            <a:miter lim="800000"/>
            <a:headEnd type="stealth" w="med" len="med"/>
            <a:tailEnd type="none" w="sm" len="sm"/>
          </a:ln>
        </p:spPr>
      </p:cxnSp>
      <p:cxnSp>
        <p:nvCxnSpPr>
          <p:cNvPr id="1439" name="Google Shape;1439;p62"/>
          <p:cNvCxnSpPr/>
          <p:nvPr/>
        </p:nvCxnSpPr>
        <p:spPr>
          <a:xfrm>
            <a:off x="1089070" y="3768225"/>
            <a:ext cx="126000" cy="0"/>
          </a:xfrm>
          <a:prstGeom prst="straightConnector1">
            <a:avLst/>
          </a:prstGeom>
          <a:noFill/>
          <a:ln w="9525" cap="flat" cmpd="sng">
            <a:solidFill>
              <a:srgbClr val="D8D8D8"/>
            </a:solidFill>
            <a:prstDash val="solid"/>
            <a:miter lim="800000"/>
            <a:headEnd type="stealth" w="med" len="med"/>
            <a:tailEnd type="none" w="sm" len="sm"/>
          </a:ln>
        </p:spPr>
      </p:cxnSp>
      <p:cxnSp>
        <p:nvCxnSpPr>
          <p:cNvPr id="1440" name="Google Shape;1440;p62"/>
          <p:cNvCxnSpPr/>
          <p:nvPr/>
        </p:nvCxnSpPr>
        <p:spPr>
          <a:xfrm>
            <a:off x="1223963" y="4456975"/>
            <a:ext cx="4545000" cy="0"/>
          </a:xfrm>
          <a:prstGeom prst="straightConnector1">
            <a:avLst/>
          </a:prstGeom>
          <a:noFill/>
          <a:ln w="9525" cap="flat" cmpd="sng">
            <a:solidFill>
              <a:srgbClr val="BFBFBF"/>
            </a:solidFill>
            <a:prstDash val="dash"/>
            <a:miter lim="800000"/>
            <a:headEnd type="none" w="sm" len="sm"/>
            <a:tailEnd type="none" w="sm" len="sm"/>
          </a:ln>
        </p:spPr>
      </p:cxnSp>
      <p:pic>
        <p:nvPicPr>
          <p:cNvPr id="1441" name="Google Shape;1441;p62"/>
          <p:cNvPicPr preferRelativeResize="0"/>
          <p:nvPr/>
        </p:nvPicPr>
        <p:blipFill rotWithShape="1">
          <a:blip r:embed="rId3">
            <a:alphaModFix/>
          </a:blip>
          <a:srcRect/>
          <a:stretch/>
        </p:blipFill>
        <p:spPr>
          <a:xfrm>
            <a:off x="4433939" y="3462409"/>
            <a:ext cx="368136" cy="369126"/>
          </a:xfrm>
          <a:prstGeom prst="rect">
            <a:avLst/>
          </a:prstGeom>
          <a:noFill/>
          <a:ln>
            <a:noFill/>
          </a:ln>
        </p:spPr>
      </p:pic>
      <p:pic>
        <p:nvPicPr>
          <p:cNvPr id="1442" name="Google Shape;1442;p62"/>
          <p:cNvPicPr preferRelativeResize="0"/>
          <p:nvPr/>
        </p:nvPicPr>
        <p:blipFill rotWithShape="1">
          <a:blip r:embed="rId4">
            <a:alphaModFix/>
          </a:blip>
          <a:srcRect/>
          <a:stretch/>
        </p:blipFill>
        <p:spPr>
          <a:xfrm>
            <a:off x="2970295" y="3462409"/>
            <a:ext cx="371235" cy="369126"/>
          </a:xfrm>
          <a:prstGeom prst="rect">
            <a:avLst/>
          </a:prstGeom>
          <a:noFill/>
          <a:ln>
            <a:noFill/>
          </a:ln>
        </p:spPr>
      </p:pic>
      <p:pic>
        <p:nvPicPr>
          <p:cNvPr id="1443" name="Google Shape;1443;p62"/>
          <p:cNvPicPr preferRelativeResize="0"/>
          <p:nvPr/>
        </p:nvPicPr>
        <p:blipFill rotWithShape="1">
          <a:blip r:embed="rId5">
            <a:alphaModFix/>
          </a:blip>
          <a:srcRect/>
          <a:stretch/>
        </p:blipFill>
        <p:spPr>
          <a:xfrm>
            <a:off x="2359294" y="3475444"/>
            <a:ext cx="370946" cy="369179"/>
          </a:xfrm>
          <a:prstGeom prst="rect">
            <a:avLst/>
          </a:prstGeom>
          <a:noFill/>
          <a:ln>
            <a:noFill/>
          </a:ln>
        </p:spPr>
      </p:pic>
      <p:sp>
        <p:nvSpPr>
          <p:cNvPr id="1444" name="Google Shape;1444;p62"/>
          <p:cNvSpPr txBox="1"/>
          <p:nvPr/>
        </p:nvSpPr>
        <p:spPr>
          <a:xfrm>
            <a:off x="1223963" y="4742983"/>
            <a:ext cx="2413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VALOR VITALÍCIO DO CLIENTE</a:t>
            </a:r>
            <a:endParaRPr/>
          </a:p>
        </p:txBody>
      </p:sp>
      <p:sp>
        <p:nvSpPr>
          <p:cNvPr id="1445" name="Google Shape;1445;p62"/>
          <p:cNvSpPr txBox="1"/>
          <p:nvPr/>
        </p:nvSpPr>
        <p:spPr>
          <a:xfrm>
            <a:off x="1236000" y="4995546"/>
            <a:ext cx="4533000" cy="55395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Ao compararmos o LTV, podemos perceber que a persona Cleide possui um LTV muito maior que os demais, sendo portando uma das personas que podem ser priorizadas em nossas estratégias de comunicação.</a:t>
            </a:r>
            <a:endParaRPr sz="1200"/>
          </a:p>
        </p:txBody>
      </p:sp>
      <p:graphicFrame>
        <p:nvGraphicFramePr>
          <p:cNvPr id="1446" name="Google Shape;1446;p62"/>
          <p:cNvGraphicFramePr/>
          <p:nvPr>
            <p:extLst>
              <p:ext uri="{D42A27DB-BD31-4B8C-83A1-F6EECF244321}">
                <p14:modId xmlns:p14="http://schemas.microsoft.com/office/powerpoint/2010/main" val="3041565528"/>
              </p:ext>
            </p:extLst>
          </p:nvPr>
        </p:nvGraphicFramePr>
        <p:xfrm>
          <a:off x="1215142" y="5728432"/>
          <a:ext cx="4582600" cy="24632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gridCol w="208300">
                  <a:extLst>
                    <a:ext uri="{9D8B030D-6E8A-4147-A177-3AD203B41FA5}">
                      <a16:colId xmlns:a16="http://schemas.microsoft.com/office/drawing/2014/main" val="20011"/>
                    </a:ext>
                  </a:extLst>
                </a:gridCol>
                <a:gridCol w="208300">
                  <a:extLst>
                    <a:ext uri="{9D8B030D-6E8A-4147-A177-3AD203B41FA5}">
                      <a16:colId xmlns:a16="http://schemas.microsoft.com/office/drawing/2014/main" val="20012"/>
                    </a:ext>
                  </a:extLst>
                </a:gridCol>
                <a:gridCol w="208300">
                  <a:extLst>
                    <a:ext uri="{9D8B030D-6E8A-4147-A177-3AD203B41FA5}">
                      <a16:colId xmlns:a16="http://schemas.microsoft.com/office/drawing/2014/main" val="20013"/>
                    </a:ext>
                  </a:extLst>
                </a:gridCol>
                <a:gridCol w="208300">
                  <a:extLst>
                    <a:ext uri="{9D8B030D-6E8A-4147-A177-3AD203B41FA5}">
                      <a16:colId xmlns:a16="http://schemas.microsoft.com/office/drawing/2014/main" val="20014"/>
                    </a:ext>
                  </a:extLst>
                </a:gridCol>
                <a:gridCol w="208300">
                  <a:extLst>
                    <a:ext uri="{9D8B030D-6E8A-4147-A177-3AD203B41FA5}">
                      <a16:colId xmlns:a16="http://schemas.microsoft.com/office/drawing/2014/main" val="20015"/>
                    </a:ext>
                  </a:extLst>
                </a:gridCol>
                <a:gridCol w="208300">
                  <a:extLst>
                    <a:ext uri="{9D8B030D-6E8A-4147-A177-3AD203B41FA5}">
                      <a16:colId xmlns:a16="http://schemas.microsoft.com/office/drawing/2014/main" val="20016"/>
                    </a:ext>
                  </a:extLst>
                </a:gridCol>
                <a:gridCol w="208300">
                  <a:extLst>
                    <a:ext uri="{9D8B030D-6E8A-4147-A177-3AD203B41FA5}">
                      <a16:colId xmlns:a16="http://schemas.microsoft.com/office/drawing/2014/main" val="20017"/>
                    </a:ext>
                  </a:extLst>
                </a:gridCol>
                <a:gridCol w="208300">
                  <a:extLst>
                    <a:ext uri="{9D8B030D-6E8A-4147-A177-3AD203B41FA5}">
                      <a16:colId xmlns:a16="http://schemas.microsoft.com/office/drawing/2014/main" val="20018"/>
                    </a:ext>
                  </a:extLst>
                </a:gridCol>
                <a:gridCol w="208300">
                  <a:extLst>
                    <a:ext uri="{9D8B030D-6E8A-4147-A177-3AD203B41FA5}">
                      <a16:colId xmlns:a16="http://schemas.microsoft.com/office/drawing/2014/main" val="20019"/>
                    </a:ext>
                  </a:extLst>
                </a:gridCol>
                <a:gridCol w="208300">
                  <a:extLst>
                    <a:ext uri="{9D8B030D-6E8A-4147-A177-3AD203B41FA5}">
                      <a16:colId xmlns:a16="http://schemas.microsoft.com/office/drawing/2014/main" val="20020"/>
                    </a:ext>
                  </a:extLst>
                </a:gridCol>
                <a:gridCol w="208300">
                  <a:extLst>
                    <a:ext uri="{9D8B030D-6E8A-4147-A177-3AD203B41FA5}">
                      <a16:colId xmlns:a16="http://schemas.microsoft.com/office/drawing/2014/main" val="20021"/>
                    </a:ext>
                  </a:extLst>
                </a:gridCol>
              </a:tblGrid>
              <a:tr h="246325">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1447" name="Google Shape;1447;p62"/>
          <p:cNvSpPr txBox="1"/>
          <p:nvPr/>
        </p:nvSpPr>
        <p:spPr>
          <a:xfrm>
            <a:off x="1225916" y="6007639"/>
            <a:ext cx="540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a:solidFill>
                  <a:srgbClr val="7F7F7F"/>
                </a:solidFill>
                <a:latin typeface="Montserrat Black"/>
                <a:ea typeface="Montserrat Black"/>
                <a:cs typeface="Montserrat Black"/>
                <a:sym typeface="Montserrat Black"/>
              </a:rPr>
              <a:t>MENOR</a:t>
            </a:r>
            <a:endParaRPr/>
          </a:p>
          <a:p>
            <a:pPr marL="0" marR="0" lvl="0" indent="0" algn="l" rtl="0">
              <a:spcBef>
                <a:spcPts val="0"/>
              </a:spcBef>
              <a:spcAft>
                <a:spcPts val="0"/>
              </a:spcAft>
              <a:buNone/>
            </a:pPr>
            <a:r>
              <a:rPr lang="pt-BR" sz="700">
                <a:solidFill>
                  <a:srgbClr val="7F7F7F"/>
                </a:solidFill>
                <a:latin typeface="Montserrat"/>
                <a:ea typeface="Montserrat"/>
                <a:cs typeface="Montserrat"/>
                <a:sym typeface="Montserrat"/>
              </a:rPr>
              <a:t>LTV</a:t>
            </a:r>
            <a:endParaRPr sz="700">
              <a:solidFill>
                <a:srgbClr val="7F7F7F"/>
              </a:solidFill>
              <a:latin typeface="Montserrat"/>
              <a:ea typeface="Montserrat"/>
              <a:cs typeface="Montserrat"/>
              <a:sym typeface="Montserrat"/>
            </a:endParaRPr>
          </a:p>
        </p:txBody>
      </p:sp>
      <p:sp>
        <p:nvSpPr>
          <p:cNvPr id="1448" name="Google Shape;1448;p62"/>
          <p:cNvSpPr txBox="1"/>
          <p:nvPr/>
        </p:nvSpPr>
        <p:spPr>
          <a:xfrm>
            <a:off x="5258829" y="6014006"/>
            <a:ext cx="510000" cy="415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7F7F7F"/>
                </a:solidFill>
                <a:latin typeface="Montserrat Black"/>
                <a:ea typeface="Montserrat Black"/>
                <a:cs typeface="Montserrat Black"/>
                <a:sym typeface="Montserrat Black"/>
              </a:rPr>
              <a:t>MAIOR</a:t>
            </a:r>
            <a:endParaRPr/>
          </a:p>
          <a:p>
            <a:pPr marL="0" marR="0" lvl="0" indent="0" algn="r" rtl="0">
              <a:spcBef>
                <a:spcPts val="0"/>
              </a:spcBef>
              <a:spcAft>
                <a:spcPts val="0"/>
              </a:spcAft>
              <a:buNone/>
            </a:pPr>
            <a:r>
              <a:rPr lang="pt-BR" sz="700">
                <a:solidFill>
                  <a:srgbClr val="7F7F7F"/>
                </a:solidFill>
                <a:latin typeface="Montserrat"/>
                <a:ea typeface="Montserrat"/>
                <a:cs typeface="Montserrat"/>
                <a:sym typeface="Montserrat"/>
              </a:rPr>
              <a:t>LTV</a:t>
            </a:r>
            <a:endParaRPr sz="700">
              <a:solidFill>
                <a:srgbClr val="7F7F7F"/>
              </a:solidFill>
              <a:latin typeface="Montserrat"/>
              <a:ea typeface="Montserrat"/>
              <a:cs typeface="Montserrat"/>
              <a:sym typeface="Montserrat"/>
            </a:endParaRPr>
          </a:p>
        </p:txBody>
      </p:sp>
      <p:cxnSp>
        <p:nvCxnSpPr>
          <p:cNvPr id="1449" name="Google Shape;1449;p62"/>
          <p:cNvCxnSpPr/>
          <p:nvPr/>
        </p:nvCxnSpPr>
        <p:spPr>
          <a:xfrm rot="10800000">
            <a:off x="5797264" y="5851591"/>
            <a:ext cx="132600" cy="0"/>
          </a:xfrm>
          <a:prstGeom prst="straightConnector1">
            <a:avLst/>
          </a:prstGeom>
          <a:noFill/>
          <a:ln w="9525" cap="flat" cmpd="sng">
            <a:solidFill>
              <a:srgbClr val="D8D8D8"/>
            </a:solidFill>
            <a:prstDash val="solid"/>
            <a:miter lim="800000"/>
            <a:headEnd type="stealth" w="med" len="med"/>
            <a:tailEnd type="none" w="sm" len="sm"/>
          </a:ln>
        </p:spPr>
      </p:cxnSp>
      <p:cxnSp>
        <p:nvCxnSpPr>
          <p:cNvPr id="1450" name="Google Shape;1450;p62"/>
          <p:cNvCxnSpPr/>
          <p:nvPr/>
        </p:nvCxnSpPr>
        <p:spPr>
          <a:xfrm>
            <a:off x="1089000" y="5851591"/>
            <a:ext cx="126000" cy="0"/>
          </a:xfrm>
          <a:prstGeom prst="straightConnector1">
            <a:avLst/>
          </a:prstGeom>
          <a:noFill/>
          <a:ln w="9525" cap="flat" cmpd="sng">
            <a:solidFill>
              <a:srgbClr val="D8D8D8"/>
            </a:solidFill>
            <a:prstDash val="solid"/>
            <a:miter lim="800000"/>
            <a:headEnd type="stealth" w="med" len="med"/>
            <a:tailEnd type="none" w="sm" len="sm"/>
          </a:ln>
        </p:spPr>
      </p:cxnSp>
      <p:cxnSp>
        <p:nvCxnSpPr>
          <p:cNvPr id="1451" name="Google Shape;1451;p62"/>
          <p:cNvCxnSpPr/>
          <p:nvPr/>
        </p:nvCxnSpPr>
        <p:spPr>
          <a:xfrm>
            <a:off x="1223893" y="6527815"/>
            <a:ext cx="4545000" cy="0"/>
          </a:xfrm>
          <a:prstGeom prst="straightConnector1">
            <a:avLst/>
          </a:prstGeom>
          <a:noFill/>
          <a:ln w="9525" cap="flat" cmpd="sng">
            <a:solidFill>
              <a:srgbClr val="BFBFBF"/>
            </a:solidFill>
            <a:prstDash val="dash"/>
            <a:miter lim="800000"/>
            <a:headEnd type="none" w="sm" len="sm"/>
            <a:tailEnd type="none" w="sm" len="sm"/>
          </a:ln>
        </p:spPr>
      </p:cxnSp>
      <p:pic>
        <p:nvPicPr>
          <p:cNvPr id="1452" name="Google Shape;1452;p62"/>
          <p:cNvPicPr preferRelativeResize="0"/>
          <p:nvPr/>
        </p:nvPicPr>
        <p:blipFill rotWithShape="1">
          <a:blip r:embed="rId6">
            <a:alphaModFix/>
          </a:blip>
          <a:srcRect/>
          <a:stretch/>
        </p:blipFill>
        <p:spPr>
          <a:xfrm>
            <a:off x="2143239" y="5558531"/>
            <a:ext cx="366801" cy="366248"/>
          </a:xfrm>
          <a:prstGeom prst="rect">
            <a:avLst/>
          </a:prstGeom>
          <a:noFill/>
          <a:ln>
            <a:noFill/>
          </a:ln>
        </p:spPr>
      </p:pic>
      <p:pic>
        <p:nvPicPr>
          <p:cNvPr id="1453" name="Google Shape;1453;p62"/>
          <p:cNvPicPr preferRelativeResize="0"/>
          <p:nvPr/>
        </p:nvPicPr>
        <p:blipFill rotWithShape="1">
          <a:blip r:embed="rId3">
            <a:alphaModFix/>
          </a:blip>
          <a:srcRect/>
          <a:stretch/>
        </p:blipFill>
        <p:spPr>
          <a:xfrm>
            <a:off x="1717264" y="5545775"/>
            <a:ext cx="368136" cy="369126"/>
          </a:xfrm>
          <a:prstGeom prst="rect">
            <a:avLst/>
          </a:prstGeom>
          <a:noFill/>
          <a:ln>
            <a:noFill/>
          </a:ln>
        </p:spPr>
      </p:pic>
      <p:pic>
        <p:nvPicPr>
          <p:cNvPr id="1454" name="Google Shape;1454;p62"/>
          <p:cNvPicPr preferRelativeResize="0"/>
          <p:nvPr/>
        </p:nvPicPr>
        <p:blipFill rotWithShape="1">
          <a:blip r:embed="rId4">
            <a:alphaModFix/>
          </a:blip>
          <a:srcRect/>
          <a:stretch/>
        </p:blipFill>
        <p:spPr>
          <a:xfrm>
            <a:off x="4683615" y="5545775"/>
            <a:ext cx="371235" cy="369126"/>
          </a:xfrm>
          <a:prstGeom prst="rect">
            <a:avLst/>
          </a:prstGeom>
          <a:noFill/>
          <a:ln>
            <a:noFill/>
          </a:ln>
        </p:spPr>
      </p:pic>
      <p:pic>
        <p:nvPicPr>
          <p:cNvPr id="1455" name="Google Shape;1455;p62"/>
          <p:cNvPicPr preferRelativeResize="0"/>
          <p:nvPr/>
        </p:nvPicPr>
        <p:blipFill rotWithShape="1">
          <a:blip r:embed="rId5">
            <a:alphaModFix/>
          </a:blip>
          <a:srcRect/>
          <a:stretch/>
        </p:blipFill>
        <p:spPr>
          <a:xfrm>
            <a:off x="2402049" y="5558810"/>
            <a:ext cx="370946" cy="369179"/>
          </a:xfrm>
          <a:prstGeom prst="rect">
            <a:avLst/>
          </a:prstGeom>
          <a:noFill/>
          <a:ln>
            <a:noFill/>
          </a:ln>
        </p:spPr>
      </p:pic>
      <p:sp>
        <p:nvSpPr>
          <p:cNvPr id="1456" name="Google Shape;1456;p62"/>
          <p:cNvSpPr txBox="1"/>
          <p:nvPr/>
        </p:nvSpPr>
        <p:spPr>
          <a:xfrm>
            <a:off x="1221492" y="6795474"/>
            <a:ext cx="20709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ESFORÇO DE SUPORTE</a:t>
            </a:r>
            <a:endParaRPr/>
          </a:p>
        </p:txBody>
      </p:sp>
      <p:sp>
        <p:nvSpPr>
          <p:cNvPr id="1457" name="Google Shape;1457;p62"/>
          <p:cNvSpPr txBox="1"/>
          <p:nvPr/>
        </p:nvSpPr>
        <p:spPr>
          <a:xfrm>
            <a:off x="1223893" y="7048037"/>
            <a:ext cx="4545000" cy="55395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Comparando as personas quanto ao esforço de suporte que cada uma delas demanda, podemos observar que a persona Gertrudes demanda muito menos esforço que as demais, que estão próximas enre si.</a:t>
            </a:r>
            <a:endParaRPr sz="1200"/>
          </a:p>
        </p:txBody>
      </p:sp>
      <p:graphicFrame>
        <p:nvGraphicFramePr>
          <p:cNvPr id="1458" name="Google Shape;1458;p62"/>
          <p:cNvGraphicFramePr/>
          <p:nvPr>
            <p:extLst>
              <p:ext uri="{D42A27DB-BD31-4B8C-83A1-F6EECF244321}">
                <p14:modId xmlns:p14="http://schemas.microsoft.com/office/powerpoint/2010/main" val="1020327887"/>
              </p:ext>
            </p:extLst>
          </p:nvPr>
        </p:nvGraphicFramePr>
        <p:xfrm>
          <a:off x="1215142" y="7643137"/>
          <a:ext cx="4582600" cy="24632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gridCol w="208300">
                  <a:extLst>
                    <a:ext uri="{9D8B030D-6E8A-4147-A177-3AD203B41FA5}">
                      <a16:colId xmlns:a16="http://schemas.microsoft.com/office/drawing/2014/main" val="20011"/>
                    </a:ext>
                  </a:extLst>
                </a:gridCol>
                <a:gridCol w="208300">
                  <a:extLst>
                    <a:ext uri="{9D8B030D-6E8A-4147-A177-3AD203B41FA5}">
                      <a16:colId xmlns:a16="http://schemas.microsoft.com/office/drawing/2014/main" val="20012"/>
                    </a:ext>
                  </a:extLst>
                </a:gridCol>
                <a:gridCol w="208300">
                  <a:extLst>
                    <a:ext uri="{9D8B030D-6E8A-4147-A177-3AD203B41FA5}">
                      <a16:colId xmlns:a16="http://schemas.microsoft.com/office/drawing/2014/main" val="20013"/>
                    </a:ext>
                  </a:extLst>
                </a:gridCol>
                <a:gridCol w="208300">
                  <a:extLst>
                    <a:ext uri="{9D8B030D-6E8A-4147-A177-3AD203B41FA5}">
                      <a16:colId xmlns:a16="http://schemas.microsoft.com/office/drawing/2014/main" val="20014"/>
                    </a:ext>
                  </a:extLst>
                </a:gridCol>
                <a:gridCol w="208300">
                  <a:extLst>
                    <a:ext uri="{9D8B030D-6E8A-4147-A177-3AD203B41FA5}">
                      <a16:colId xmlns:a16="http://schemas.microsoft.com/office/drawing/2014/main" val="20015"/>
                    </a:ext>
                  </a:extLst>
                </a:gridCol>
                <a:gridCol w="208300">
                  <a:extLst>
                    <a:ext uri="{9D8B030D-6E8A-4147-A177-3AD203B41FA5}">
                      <a16:colId xmlns:a16="http://schemas.microsoft.com/office/drawing/2014/main" val="20016"/>
                    </a:ext>
                  </a:extLst>
                </a:gridCol>
                <a:gridCol w="208300">
                  <a:extLst>
                    <a:ext uri="{9D8B030D-6E8A-4147-A177-3AD203B41FA5}">
                      <a16:colId xmlns:a16="http://schemas.microsoft.com/office/drawing/2014/main" val="20017"/>
                    </a:ext>
                  </a:extLst>
                </a:gridCol>
                <a:gridCol w="208300">
                  <a:extLst>
                    <a:ext uri="{9D8B030D-6E8A-4147-A177-3AD203B41FA5}">
                      <a16:colId xmlns:a16="http://schemas.microsoft.com/office/drawing/2014/main" val="20018"/>
                    </a:ext>
                  </a:extLst>
                </a:gridCol>
                <a:gridCol w="208300">
                  <a:extLst>
                    <a:ext uri="{9D8B030D-6E8A-4147-A177-3AD203B41FA5}">
                      <a16:colId xmlns:a16="http://schemas.microsoft.com/office/drawing/2014/main" val="20019"/>
                    </a:ext>
                  </a:extLst>
                </a:gridCol>
                <a:gridCol w="208300">
                  <a:extLst>
                    <a:ext uri="{9D8B030D-6E8A-4147-A177-3AD203B41FA5}">
                      <a16:colId xmlns:a16="http://schemas.microsoft.com/office/drawing/2014/main" val="20020"/>
                    </a:ext>
                  </a:extLst>
                </a:gridCol>
                <a:gridCol w="208300">
                  <a:extLst>
                    <a:ext uri="{9D8B030D-6E8A-4147-A177-3AD203B41FA5}">
                      <a16:colId xmlns:a16="http://schemas.microsoft.com/office/drawing/2014/main" val="20021"/>
                    </a:ext>
                  </a:extLst>
                </a:gridCol>
              </a:tblGrid>
              <a:tr h="246325">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1459" name="Google Shape;1459;p62"/>
          <p:cNvSpPr txBox="1"/>
          <p:nvPr/>
        </p:nvSpPr>
        <p:spPr>
          <a:xfrm>
            <a:off x="1225916" y="7922344"/>
            <a:ext cx="1008600" cy="4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a:solidFill>
                  <a:srgbClr val="7F7F7F"/>
                </a:solidFill>
                <a:latin typeface="Montserrat Black"/>
                <a:ea typeface="Montserrat Black"/>
                <a:cs typeface="Montserrat Black"/>
                <a:sym typeface="Montserrat Black"/>
              </a:rPr>
              <a:t>MENOR ESFORÇO</a:t>
            </a:r>
            <a:endParaRPr/>
          </a:p>
          <a:p>
            <a:pPr marL="0" marR="0" lvl="0" indent="0" algn="l" rtl="0">
              <a:spcBef>
                <a:spcPts val="0"/>
              </a:spcBef>
              <a:spcAft>
                <a:spcPts val="0"/>
              </a:spcAft>
              <a:buNone/>
            </a:pPr>
            <a:r>
              <a:rPr lang="pt-BR" sz="700">
                <a:solidFill>
                  <a:srgbClr val="7F7F7F"/>
                </a:solidFill>
                <a:latin typeface="Montserrat"/>
                <a:ea typeface="Montserrat"/>
                <a:cs typeface="Montserrat"/>
                <a:sym typeface="Montserrat"/>
              </a:rPr>
              <a:t>DE SUPORTE</a:t>
            </a:r>
            <a:endParaRPr sz="700">
              <a:solidFill>
                <a:srgbClr val="7F7F7F"/>
              </a:solidFill>
              <a:latin typeface="Montserrat"/>
              <a:ea typeface="Montserrat"/>
              <a:cs typeface="Montserrat"/>
              <a:sym typeface="Montserrat"/>
            </a:endParaRPr>
          </a:p>
        </p:txBody>
      </p:sp>
      <p:sp>
        <p:nvSpPr>
          <p:cNvPr id="1460" name="Google Shape;1460;p62"/>
          <p:cNvSpPr txBox="1"/>
          <p:nvPr/>
        </p:nvSpPr>
        <p:spPr>
          <a:xfrm>
            <a:off x="4790752" y="7928711"/>
            <a:ext cx="978300" cy="415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7F7F7F"/>
                </a:solidFill>
                <a:latin typeface="Montserrat Black"/>
                <a:ea typeface="Montserrat Black"/>
                <a:cs typeface="Montserrat Black"/>
                <a:sym typeface="Montserrat Black"/>
              </a:rPr>
              <a:t>MAIOR ESFORÇO</a:t>
            </a:r>
            <a:endParaRPr/>
          </a:p>
          <a:p>
            <a:pPr marL="0" marR="0" lvl="0" indent="0" algn="r" rtl="0">
              <a:spcBef>
                <a:spcPts val="0"/>
              </a:spcBef>
              <a:spcAft>
                <a:spcPts val="0"/>
              </a:spcAft>
              <a:buNone/>
            </a:pPr>
            <a:r>
              <a:rPr lang="pt-BR" sz="700">
                <a:solidFill>
                  <a:srgbClr val="7F7F7F"/>
                </a:solidFill>
                <a:latin typeface="Montserrat"/>
                <a:ea typeface="Montserrat"/>
                <a:cs typeface="Montserrat"/>
                <a:sym typeface="Montserrat"/>
              </a:rPr>
              <a:t>DE SUPORTE</a:t>
            </a:r>
            <a:endParaRPr sz="700">
              <a:solidFill>
                <a:srgbClr val="7F7F7F"/>
              </a:solidFill>
              <a:latin typeface="Montserrat"/>
              <a:ea typeface="Montserrat"/>
              <a:cs typeface="Montserrat"/>
              <a:sym typeface="Montserrat"/>
            </a:endParaRPr>
          </a:p>
        </p:txBody>
      </p:sp>
      <p:cxnSp>
        <p:nvCxnSpPr>
          <p:cNvPr id="1461" name="Google Shape;1461;p62"/>
          <p:cNvCxnSpPr/>
          <p:nvPr/>
        </p:nvCxnSpPr>
        <p:spPr>
          <a:xfrm rot="10800000">
            <a:off x="5797264" y="7766296"/>
            <a:ext cx="132600" cy="0"/>
          </a:xfrm>
          <a:prstGeom prst="straightConnector1">
            <a:avLst/>
          </a:prstGeom>
          <a:noFill/>
          <a:ln w="9525" cap="flat" cmpd="sng">
            <a:solidFill>
              <a:srgbClr val="D8D8D8"/>
            </a:solidFill>
            <a:prstDash val="solid"/>
            <a:miter lim="800000"/>
            <a:headEnd type="stealth" w="med" len="med"/>
            <a:tailEnd type="none" w="sm" len="sm"/>
          </a:ln>
        </p:spPr>
      </p:cxnSp>
      <p:cxnSp>
        <p:nvCxnSpPr>
          <p:cNvPr id="1462" name="Google Shape;1462;p62"/>
          <p:cNvCxnSpPr/>
          <p:nvPr/>
        </p:nvCxnSpPr>
        <p:spPr>
          <a:xfrm>
            <a:off x="1089000" y="7766296"/>
            <a:ext cx="126000" cy="0"/>
          </a:xfrm>
          <a:prstGeom prst="straightConnector1">
            <a:avLst/>
          </a:prstGeom>
          <a:noFill/>
          <a:ln w="9525" cap="flat" cmpd="sng">
            <a:solidFill>
              <a:srgbClr val="D8D8D8"/>
            </a:solidFill>
            <a:prstDash val="solid"/>
            <a:miter lim="800000"/>
            <a:headEnd type="stealth" w="med" len="med"/>
            <a:tailEnd type="none" w="sm" len="sm"/>
          </a:ln>
        </p:spPr>
      </p:cxnSp>
      <p:pic>
        <p:nvPicPr>
          <p:cNvPr id="1463" name="Google Shape;1463;p62"/>
          <p:cNvPicPr preferRelativeResize="0"/>
          <p:nvPr/>
        </p:nvPicPr>
        <p:blipFill rotWithShape="1">
          <a:blip r:embed="rId6">
            <a:alphaModFix/>
          </a:blip>
          <a:srcRect/>
          <a:stretch/>
        </p:blipFill>
        <p:spPr>
          <a:xfrm>
            <a:off x="4431043" y="7473236"/>
            <a:ext cx="366801" cy="366248"/>
          </a:xfrm>
          <a:prstGeom prst="rect">
            <a:avLst/>
          </a:prstGeom>
          <a:noFill/>
          <a:ln>
            <a:noFill/>
          </a:ln>
        </p:spPr>
      </p:pic>
      <p:pic>
        <p:nvPicPr>
          <p:cNvPr id="1464" name="Google Shape;1464;p62"/>
          <p:cNvPicPr preferRelativeResize="0"/>
          <p:nvPr/>
        </p:nvPicPr>
        <p:blipFill rotWithShape="1">
          <a:blip r:embed="rId3">
            <a:alphaModFix/>
          </a:blip>
          <a:srcRect/>
          <a:stretch/>
        </p:blipFill>
        <p:spPr>
          <a:xfrm>
            <a:off x="2075573" y="7460480"/>
            <a:ext cx="368136" cy="369126"/>
          </a:xfrm>
          <a:prstGeom prst="rect">
            <a:avLst/>
          </a:prstGeom>
          <a:noFill/>
          <a:ln>
            <a:noFill/>
          </a:ln>
        </p:spPr>
      </p:pic>
      <p:pic>
        <p:nvPicPr>
          <p:cNvPr id="1465" name="Google Shape;1465;p62"/>
          <p:cNvPicPr preferRelativeResize="0"/>
          <p:nvPr/>
        </p:nvPicPr>
        <p:blipFill rotWithShape="1">
          <a:blip r:embed="rId4">
            <a:alphaModFix/>
          </a:blip>
          <a:srcRect/>
          <a:stretch/>
        </p:blipFill>
        <p:spPr>
          <a:xfrm>
            <a:off x="4693857" y="7460480"/>
            <a:ext cx="371235" cy="369126"/>
          </a:xfrm>
          <a:prstGeom prst="rect">
            <a:avLst/>
          </a:prstGeom>
          <a:noFill/>
          <a:ln>
            <a:noFill/>
          </a:ln>
        </p:spPr>
      </p:pic>
      <p:pic>
        <p:nvPicPr>
          <p:cNvPr id="1466" name="Google Shape;1466;p62"/>
          <p:cNvPicPr preferRelativeResize="0"/>
          <p:nvPr/>
        </p:nvPicPr>
        <p:blipFill rotWithShape="1">
          <a:blip r:embed="rId5">
            <a:alphaModFix/>
          </a:blip>
          <a:srcRect/>
          <a:stretch/>
        </p:blipFill>
        <p:spPr>
          <a:xfrm>
            <a:off x="3772578" y="7473515"/>
            <a:ext cx="370946" cy="369179"/>
          </a:xfrm>
          <a:prstGeom prst="rect">
            <a:avLst/>
          </a:prstGeom>
          <a:noFill/>
          <a:ln>
            <a:noFill/>
          </a:ln>
        </p:spPr>
      </p:pic>
      <p:pic>
        <p:nvPicPr>
          <p:cNvPr id="1467" name="Google Shape;1467;p62"/>
          <p:cNvPicPr preferRelativeResize="0"/>
          <p:nvPr/>
        </p:nvPicPr>
        <p:blipFill rotWithShape="1">
          <a:blip r:embed="rId6">
            <a:alphaModFix/>
          </a:blip>
          <a:srcRect/>
          <a:stretch/>
        </p:blipFill>
        <p:spPr>
          <a:xfrm>
            <a:off x="3270663" y="3475165"/>
            <a:ext cx="366801" cy="366248"/>
          </a:xfrm>
          <a:prstGeom prst="rect">
            <a:avLst/>
          </a:prstGeom>
          <a:noFill/>
          <a:ln>
            <a:noFill/>
          </a:ln>
        </p:spPr>
      </p:pic>
      <p:pic>
        <p:nvPicPr>
          <p:cNvPr id="1469" name="Google Shape;1469;p62"/>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1470" name="Google Shape;1470;p6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43" name="Google Shape;92;p1">
            <a:extLst>
              <a:ext uri="{FF2B5EF4-FFF2-40B4-BE49-F238E27FC236}">
                <a16:creationId xmlns:a16="http://schemas.microsoft.com/office/drawing/2014/main" id="{E6500B39-6555-4ABF-ACDB-37F4CFBF6525}"/>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a:t>
            </a:fld>
            <a:endParaRPr/>
          </a:p>
        </p:txBody>
      </p:sp>
      <p:pic>
        <p:nvPicPr>
          <p:cNvPr id="233" name="Google Shape;233;p5"/>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34" name="Google Shape;234;p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35" name="Google Shape;235;p5"/>
          <p:cNvSpPr txBox="1"/>
          <p:nvPr/>
        </p:nvSpPr>
        <p:spPr>
          <a:xfrm>
            <a:off x="1232129" y="1170219"/>
            <a:ext cx="4545000" cy="1246455"/>
          </a:xfrm>
          <a:prstGeom prst="rect">
            <a:avLst/>
          </a:prstGeom>
          <a:noFill/>
          <a:ln>
            <a:noFill/>
          </a:ln>
        </p:spPr>
        <p:txBody>
          <a:bodyPr spcFirstLastPara="1" wrap="square" lIns="91425" tIns="45700" rIns="91425" bIns="45700" anchor="t" anchorCtr="0">
            <a:spAutoFit/>
          </a:bodyPr>
          <a:lstStyle/>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Blog | Pinterest</a:t>
            </a:r>
            <a:endParaRPr sz="1100" dirty="0"/>
          </a:p>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Facebook | Twitter</a:t>
            </a:r>
            <a:endParaRPr sz="1100" dirty="0"/>
          </a:p>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LinkedIn | Youtube</a:t>
            </a:r>
            <a:endParaRPr sz="1100" dirty="0"/>
          </a:p>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Newsletter | Telegram</a:t>
            </a:r>
            <a:endParaRPr sz="1100" dirty="0"/>
          </a:p>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Reclame Aqui | </a:t>
            </a:r>
            <a:r>
              <a:rPr lang="pt-BR" sz="1100" baseline="30000" dirty="0" err="1">
                <a:solidFill>
                  <a:schemeClr val="dk1"/>
                </a:solidFill>
                <a:latin typeface="Calibri"/>
                <a:ea typeface="Calibri"/>
                <a:cs typeface="Calibri"/>
                <a:sym typeface="Calibri"/>
              </a:rPr>
              <a:t>TikTok</a:t>
            </a:r>
            <a:endParaRPr sz="1100" baseline="30000" dirty="0">
              <a:solidFill>
                <a:schemeClr val="dk1"/>
              </a:solidFill>
              <a:latin typeface="Calibri"/>
              <a:ea typeface="Calibri"/>
              <a:cs typeface="Calibri"/>
              <a:sym typeface="Calibri"/>
            </a:endParaRPr>
          </a:p>
          <a:p>
            <a:pPr marL="0" marR="0" lvl="0" indent="0" algn="just" rtl="0">
              <a:lnSpc>
                <a:spcPts val="1530"/>
              </a:lnSpc>
              <a:spcBef>
                <a:spcPts val="0"/>
              </a:spcBef>
              <a:spcAft>
                <a:spcPts val="0"/>
              </a:spcAft>
              <a:buNone/>
            </a:pPr>
            <a:r>
              <a:rPr lang="pt-BR" sz="1100" baseline="30000" dirty="0">
                <a:solidFill>
                  <a:schemeClr val="dk1"/>
                </a:solidFill>
                <a:latin typeface="Calibri"/>
                <a:ea typeface="Calibri"/>
                <a:cs typeface="Calibri"/>
                <a:sym typeface="Calibri"/>
              </a:rPr>
              <a:t>                       Podcast | WhatsApp</a:t>
            </a:r>
            <a:endParaRPr sz="1100" dirty="0"/>
          </a:p>
        </p:txBody>
      </p:sp>
      <p:sp>
        <p:nvSpPr>
          <p:cNvPr id="236" name="Google Shape;236;p5"/>
          <p:cNvSpPr txBox="1"/>
          <p:nvPr/>
        </p:nvSpPr>
        <p:spPr>
          <a:xfrm>
            <a:off x="5454545" y="1172282"/>
            <a:ext cx="322200" cy="12351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69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71</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73</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74</a:t>
            </a:r>
            <a:endParaRPr/>
          </a:p>
        </p:txBody>
      </p:sp>
      <p:cxnSp>
        <p:nvCxnSpPr>
          <p:cNvPr id="237" name="Google Shape;237;p5"/>
          <p:cNvCxnSpPr/>
          <p:nvPr/>
        </p:nvCxnSpPr>
        <p:spPr>
          <a:xfrm>
            <a:off x="2351550" y="1293325"/>
            <a:ext cx="3207000" cy="0"/>
          </a:xfrm>
          <a:prstGeom prst="straightConnector1">
            <a:avLst/>
          </a:prstGeom>
          <a:noFill/>
          <a:ln w="9525" cap="flat" cmpd="sng">
            <a:solidFill>
              <a:srgbClr val="D8D8D8"/>
            </a:solidFill>
            <a:prstDash val="dot"/>
            <a:miter lim="800000"/>
            <a:headEnd type="none" w="sm" len="sm"/>
            <a:tailEnd type="none" w="sm" len="sm"/>
          </a:ln>
        </p:spPr>
      </p:cxnSp>
      <p:cxnSp>
        <p:nvCxnSpPr>
          <p:cNvPr id="238" name="Google Shape;238;p5"/>
          <p:cNvCxnSpPr/>
          <p:nvPr/>
        </p:nvCxnSpPr>
        <p:spPr>
          <a:xfrm>
            <a:off x="2446800" y="1498275"/>
            <a:ext cx="3111600" cy="0"/>
          </a:xfrm>
          <a:prstGeom prst="straightConnector1">
            <a:avLst/>
          </a:prstGeom>
          <a:noFill/>
          <a:ln w="9525" cap="flat" cmpd="sng">
            <a:solidFill>
              <a:srgbClr val="D8D8D8"/>
            </a:solidFill>
            <a:prstDash val="dot"/>
            <a:miter lim="800000"/>
            <a:headEnd type="none" w="sm" len="sm"/>
            <a:tailEnd type="none" w="sm" len="sm"/>
          </a:ln>
        </p:spPr>
      </p:cxnSp>
      <p:cxnSp>
        <p:nvCxnSpPr>
          <p:cNvPr id="239" name="Google Shape;239;p5"/>
          <p:cNvCxnSpPr/>
          <p:nvPr/>
        </p:nvCxnSpPr>
        <p:spPr>
          <a:xfrm>
            <a:off x="2484900" y="1694625"/>
            <a:ext cx="3073500" cy="0"/>
          </a:xfrm>
          <a:prstGeom prst="straightConnector1">
            <a:avLst/>
          </a:prstGeom>
          <a:noFill/>
          <a:ln w="9525" cap="flat" cmpd="sng">
            <a:solidFill>
              <a:srgbClr val="D8D8D8"/>
            </a:solidFill>
            <a:prstDash val="dot"/>
            <a:miter lim="800000"/>
            <a:headEnd type="none" w="sm" len="sm"/>
            <a:tailEnd type="none" w="sm" len="sm"/>
          </a:ln>
        </p:spPr>
      </p:cxnSp>
      <p:cxnSp>
        <p:nvCxnSpPr>
          <p:cNvPr id="240" name="Google Shape;240;p5"/>
          <p:cNvCxnSpPr/>
          <p:nvPr/>
        </p:nvCxnSpPr>
        <p:spPr>
          <a:xfrm>
            <a:off x="2565850" y="1890950"/>
            <a:ext cx="2992500" cy="0"/>
          </a:xfrm>
          <a:prstGeom prst="straightConnector1">
            <a:avLst/>
          </a:prstGeom>
          <a:noFill/>
          <a:ln w="9525" cap="flat" cmpd="sng">
            <a:solidFill>
              <a:srgbClr val="D8D8D8"/>
            </a:solidFill>
            <a:prstDash val="dot"/>
            <a:miter lim="800000"/>
            <a:headEnd type="none" w="sm" len="sm"/>
            <a:tailEnd type="none" w="sm" len="sm"/>
          </a:ln>
        </p:spPr>
      </p:cxnSp>
      <p:cxnSp>
        <p:nvCxnSpPr>
          <p:cNvPr id="241" name="Google Shape;241;p5"/>
          <p:cNvCxnSpPr/>
          <p:nvPr/>
        </p:nvCxnSpPr>
        <p:spPr>
          <a:xfrm>
            <a:off x="2608725" y="2092075"/>
            <a:ext cx="2963400" cy="0"/>
          </a:xfrm>
          <a:prstGeom prst="straightConnector1">
            <a:avLst/>
          </a:prstGeom>
          <a:noFill/>
          <a:ln w="9525" cap="flat" cmpd="sng">
            <a:solidFill>
              <a:srgbClr val="D8D8D8"/>
            </a:solidFill>
            <a:prstDash val="dot"/>
            <a:miter lim="800000"/>
            <a:headEnd type="none" w="sm" len="sm"/>
            <a:tailEnd type="none" w="sm" len="sm"/>
          </a:ln>
        </p:spPr>
      </p:cxnSp>
      <p:cxnSp>
        <p:nvCxnSpPr>
          <p:cNvPr id="242" name="Google Shape;242;p5"/>
          <p:cNvCxnSpPr/>
          <p:nvPr/>
        </p:nvCxnSpPr>
        <p:spPr>
          <a:xfrm>
            <a:off x="2527750" y="2293175"/>
            <a:ext cx="3030600" cy="0"/>
          </a:xfrm>
          <a:prstGeom prst="straightConnector1">
            <a:avLst/>
          </a:prstGeom>
          <a:noFill/>
          <a:ln w="9525" cap="flat" cmpd="sng">
            <a:solidFill>
              <a:srgbClr val="D8D8D8"/>
            </a:solidFill>
            <a:prstDash val="dot"/>
            <a:miter lim="800000"/>
            <a:headEnd type="none" w="sm" len="sm"/>
            <a:tailEnd type="none" w="sm" len="sm"/>
          </a:ln>
        </p:spPr>
      </p:cxnSp>
      <p:sp>
        <p:nvSpPr>
          <p:cNvPr id="243" name="Google Shape;243;p5"/>
          <p:cNvSpPr txBox="1"/>
          <p:nvPr/>
        </p:nvSpPr>
        <p:spPr>
          <a:xfrm>
            <a:off x="1220596" y="2852512"/>
            <a:ext cx="12251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CONTEÚDO</a:t>
            </a:r>
            <a:endParaRPr/>
          </a:p>
        </p:txBody>
      </p:sp>
      <p:sp>
        <p:nvSpPr>
          <p:cNvPr id="244" name="Google Shape;244;p5"/>
          <p:cNvSpPr txBox="1"/>
          <p:nvPr/>
        </p:nvSpPr>
        <p:spPr>
          <a:xfrm>
            <a:off x="1223963" y="3121823"/>
            <a:ext cx="4545000" cy="203897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Arquétipo de marca</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Arquétipo do sábio</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Arquétipo do cuidador</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Tom de Voz</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Matriz de formatos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Referências visuais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Pilares de conteúdo</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O que fazer</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O que não fazer</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Sugestão editorial</a:t>
            </a:r>
            <a:endParaRPr dirty="0"/>
          </a:p>
        </p:txBody>
      </p:sp>
      <p:sp>
        <p:nvSpPr>
          <p:cNvPr id="245" name="Google Shape;245;p5"/>
          <p:cNvSpPr txBox="1"/>
          <p:nvPr/>
        </p:nvSpPr>
        <p:spPr>
          <a:xfrm>
            <a:off x="5446379" y="3129511"/>
            <a:ext cx="322200" cy="20142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76</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78</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79</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80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82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83</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84</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85</a:t>
            </a:r>
            <a:endParaRPr/>
          </a:p>
        </p:txBody>
      </p:sp>
      <p:cxnSp>
        <p:nvCxnSpPr>
          <p:cNvPr id="246" name="Google Shape;246;p5"/>
          <p:cNvCxnSpPr/>
          <p:nvPr/>
        </p:nvCxnSpPr>
        <p:spPr>
          <a:xfrm>
            <a:off x="2011600" y="3260413"/>
            <a:ext cx="3538800" cy="0"/>
          </a:xfrm>
          <a:prstGeom prst="straightConnector1">
            <a:avLst/>
          </a:prstGeom>
          <a:noFill/>
          <a:ln w="9525" cap="flat" cmpd="sng">
            <a:solidFill>
              <a:srgbClr val="D8D8D8"/>
            </a:solidFill>
            <a:prstDash val="dot"/>
            <a:miter lim="800000"/>
            <a:headEnd type="none" w="sm" len="sm"/>
            <a:tailEnd type="none" w="sm" len="sm"/>
          </a:ln>
        </p:spPr>
      </p:cxnSp>
      <p:cxnSp>
        <p:nvCxnSpPr>
          <p:cNvPr id="247" name="Google Shape;247;p5"/>
          <p:cNvCxnSpPr/>
          <p:nvPr/>
        </p:nvCxnSpPr>
        <p:spPr>
          <a:xfrm>
            <a:off x="2449750" y="3441575"/>
            <a:ext cx="3100800" cy="0"/>
          </a:xfrm>
          <a:prstGeom prst="straightConnector1">
            <a:avLst/>
          </a:prstGeom>
          <a:noFill/>
          <a:ln w="9525" cap="flat" cmpd="sng">
            <a:solidFill>
              <a:srgbClr val="D8D8D8"/>
            </a:solidFill>
            <a:prstDash val="dot"/>
            <a:miter lim="800000"/>
            <a:headEnd type="none" w="sm" len="sm"/>
            <a:tailEnd type="none" w="sm" len="sm"/>
          </a:ln>
        </p:spPr>
      </p:cxnSp>
      <p:cxnSp>
        <p:nvCxnSpPr>
          <p:cNvPr id="248" name="Google Shape;248;p5"/>
          <p:cNvCxnSpPr/>
          <p:nvPr/>
        </p:nvCxnSpPr>
        <p:spPr>
          <a:xfrm>
            <a:off x="2561675" y="3642725"/>
            <a:ext cx="2988600" cy="0"/>
          </a:xfrm>
          <a:prstGeom prst="straightConnector1">
            <a:avLst/>
          </a:prstGeom>
          <a:noFill/>
          <a:ln w="9525" cap="flat" cmpd="sng">
            <a:solidFill>
              <a:srgbClr val="D8D8D8"/>
            </a:solidFill>
            <a:prstDash val="dot"/>
            <a:miter lim="800000"/>
            <a:headEnd type="none" w="sm" len="sm"/>
            <a:tailEnd type="none" w="sm" len="sm"/>
          </a:ln>
        </p:spPr>
      </p:cxnSp>
      <p:cxnSp>
        <p:nvCxnSpPr>
          <p:cNvPr id="249" name="Google Shape;249;p5"/>
          <p:cNvCxnSpPr/>
          <p:nvPr/>
        </p:nvCxnSpPr>
        <p:spPr>
          <a:xfrm>
            <a:off x="1725850" y="3834700"/>
            <a:ext cx="3824400" cy="0"/>
          </a:xfrm>
          <a:prstGeom prst="straightConnector1">
            <a:avLst/>
          </a:prstGeom>
          <a:noFill/>
          <a:ln w="9525" cap="flat" cmpd="sng">
            <a:solidFill>
              <a:srgbClr val="D8D8D8"/>
            </a:solidFill>
            <a:prstDash val="dot"/>
            <a:miter lim="800000"/>
            <a:headEnd type="none" w="sm" len="sm"/>
            <a:tailEnd type="none" w="sm" len="sm"/>
          </a:ln>
        </p:spPr>
      </p:cxnSp>
      <p:cxnSp>
        <p:nvCxnSpPr>
          <p:cNvPr id="250" name="Google Shape;250;p5"/>
          <p:cNvCxnSpPr/>
          <p:nvPr/>
        </p:nvCxnSpPr>
        <p:spPr>
          <a:xfrm>
            <a:off x="1999700" y="4028850"/>
            <a:ext cx="3550500" cy="0"/>
          </a:xfrm>
          <a:prstGeom prst="straightConnector1">
            <a:avLst/>
          </a:prstGeom>
          <a:noFill/>
          <a:ln w="9525" cap="flat" cmpd="sng">
            <a:solidFill>
              <a:srgbClr val="D8D8D8"/>
            </a:solidFill>
            <a:prstDash val="dot"/>
            <a:miter lim="800000"/>
            <a:headEnd type="none" w="sm" len="sm"/>
            <a:tailEnd type="none" w="sm" len="sm"/>
          </a:ln>
        </p:spPr>
      </p:cxnSp>
      <p:cxnSp>
        <p:nvCxnSpPr>
          <p:cNvPr id="251" name="Google Shape;251;p5"/>
          <p:cNvCxnSpPr/>
          <p:nvPr/>
        </p:nvCxnSpPr>
        <p:spPr>
          <a:xfrm>
            <a:off x="1980650" y="4221763"/>
            <a:ext cx="3576900" cy="0"/>
          </a:xfrm>
          <a:prstGeom prst="straightConnector1">
            <a:avLst/>
          </a:prstGeom>
          <a:noFill/>
          <a:ln w="9525" cap="flat" cmpd="sng">
            <a:solidFill>
              <a:srgbClr val="D8D8D8"/>
            </a:solidFill>
            <a:prstDash val="dot"/>
            <a:miter lim="800000"/>
            <a:headEnd type="none" w="sm" len="sm"/>
            <a:tailEnd type="none" w="sm" len="sm"/>
          </a:ln>
        </p:spPr>
      </p:cxnSp>
      <p:cxnSp>
        <p:nvCxnSpPr>
          <p:cNvPr id="252" name="Google Shape;252;p5"/>
          <p:cNvCxnSpPr/>
          <p:nvPr/>
        </p:nvCxnSpPr>
        <p:spPr>
          <a:xfrm>
            <a:off x="2023525" y="4417225"/>
            <a:ext cx="3526800" cy="0"/>
          </a:xfrm>
          <a:prstGeom prst="straightConnector1">
            <a:avLst/>
          </a:prstGeom>
          <a:noFill/>
          <a:ln w="9525" cap="flat" cmpd="sng">
            <a:solidFill>
              <a:srgbClr val="D8D8D8"/>
            </a:solidFill>
            <a:prstDash val="dot"/>
            <a:miter lim="800000"/>
            <a:headEnd type="none" w="sm" len="sm"/>
            <a:tailEnd type="none" w="sm" len="sm"/>
          </a:ln>
        </p:spPr>
      </p:cxnSp>
      <p:cxnSp>
        <p:nvCxnSpPr>
          <p:cNvPr id="253" name="Google Shape;253;p5"/>
          <p:cNvCxnSpPr/>
          <p:nvPr/>
        </p:nvCxnSpPr>
        <p:spPr>
          <a:xfrm>
            <a:off x="2194975" y="4609050"/>
            <a:ext cx="3355200" cy="0"/>
          </a:xfrm>
          <a:prstGeom prst="straightConnector1">
            <a:avLst/>
          </a:prstGeom>
          <a:noFill/>
          <a:ln w="9525" cap="flat" cmpd="sng">
            <a:solidFill>
              <a:srgbClr val="D8D8D8"/>
            </a:solidFill>
            <a:prstDash val="dot"/>
            <a:miter lim="800000"/>
            <a:headEnd type="none" w="sm" len="sm"/>
            <a:tailEnd type="none" w="sm" len="sm"/>
          </a:ln>
        </p:spPr>
      </p:cxnSp>
      <p:cxnSp>
        <p:nvCxnSpPr>
          <p:cNvPr id="254" name="Google Shape;254;p5"/>
          <p:cNvCxnSpPr/>
          <p:nvPr/>
        </p:nvCxnSpPr>
        <p:spPr>
          <a:xfrm>
            <a:off x="2337850" y="4800825"/>
            <a:ext cx="3212400" cy="0"/>
          </a:xfrm>
          <a:prstGeom prst="straightConnector1">
            <a:avLst/>
          </a:prstGeom>
          <a:noFill/>
          <a:ln w="9525" cap="flat" cmpd="sng">
            <a:solidFill>
              <a:srgbClr val="D8D8D8"/>
            </a:solidFill>
            <a:prstDash val="dot"/>
            <a:miter lim="800000"/>
            <a:headEnd type="none" w="sm" len="sm"/>
            <a:tailEnd type="none" w="sm" len="sm"/>
          </a:ln>
        </p:spPr>
      </p:cxnSp>
      <p:cxnSp>
        <p:nvCxnSpPr>
          <p:cNvPr id="255" name="Google Shape;255;p5"/>
          <p:cNvCxnSpPr/>
          <p:nvPr/>
        </p:nvCxnSpPr>
        <p:spPr>
          <a:xfrm>
            <a:off x="1963975" y="4993738"/>
            <a:ext cx="3586200" cy="0"/>
          </a:xfrm>
          <a:prstGeom prst="straightConnector1">
            <a:avLst/>
          </a:prstGeom>
          <a:noFill/>
          <a:ln w="9525" cap="flat" cmpd="sng">
            <a:solidFill>
              <a:srgbClr val="D8D8D8"/>
            </a:solidFill>
            <a:prstDash val="dot"/>
            <a:miter lim="800000"/>
            <a:headEnd type="none" w="sm" len="sm"/>
            <a:tailEnd type="none" w="sm" len="sm"/>
          </a:ln>
        </p:spPr>
      </p:cxnSp>
      <p:sp>
        <p:nvSpPr>
          <p:cNvPr id="256" name="Google Shape;256;p5"/>
          <p:cNvSpPr txBox="1"/>
          <p:nvPr/>
        </p:nvSpPr>
        <p:spPr>
          <a:xfrm>
            <a:off x="1220596" y="5719066"/>
            <a:ext cx="136139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ORÇAMENTO</a:t>
            </a:r>
            <a:endParaRPr/>
          </a:p>
        </p:txBody>
      </p:sp>
      <p:sp>
        <p:nvSpPr>
          <p:cNvPr id="257" name="Google Shape;257;p5"/>
          <p:cNvSpPr txBox="1"/>
          <p:nvPr/>
        </p:nvSpPr>
        <p:spPr>
          <a:xfrm>
            <a:off x="1223963" y="5988377"/>
            <a:ext cx="4545000" cy="67629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O orçamento</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Distribuição de anúncios patrocinados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Distribuição de outros investimentos</a:t>
            </a:r>
            <a:endParaRPr dirty="0"/>
          </a:p>
        </p:txBody>
      </p:sp>
      <p:sp>
        <p:nvSpPr>
          <p:cNvPr id="258" name="Google Shape;258;p5"/>
          <p:cNvSpPr txBox="1"/>
          <p:nvPr/>
        </p:nvSpPr>
        <p:spPr>
          <a:xfrm>
            <a:off x="5446379" y="5996065"/>
            <a:ext cx="322200" cy="6510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91</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92</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93</a:t>
            </a:r>
            <a:endParaRPr/>
          </a:p>
        </p:txBody>
      </p:sp>
      <p:cxnSp>
        <p:nvCxnSpPr>
          <p:cNvPr id="259" name="Google Shape;259;p5"/>
          <p:cNvCxnSpPr/>
          <p:nvPr/>
        </p:nvCxnSpPr>
        <p:spPr>
          <a:xfrm>
            <a:off x="1783000" y="6126225"/>
            <a:ext cx="3767400" cy="0"/>
          </a:xfrm>
          <a:prstGeom prst="straightConnector1">
            <a:avLst/>
          </a:prstGeom>
          <a:noFill/>
          <a:ln w="9525" cap="flat" cmpd="sng">
            <a:solidFill>
              <a:srgbClr val="D8D8D8"/>
            </a:solidFill>
            <a:prstDash val="dot"/>
            <a:miter lim="800000"/>
            <a:headEnd type="none" w="sm" len="sm"/>
            <a:tailEnd type="none" w="sm" len="sm"/>
          </a:ln>
        </p:spPr>
      </p:cxnSp>
      <p:cxnSp>
        <p:nvCxnSpPr>
          <p:cNvPr id="260" name="Google Shape;260;p5"/>
          <p:cNvCxnSpPr/>
          <p:nvPr/>
        </p:nvCxnSpPr>
        <p:spPr>
          <a:xfrm>
            <a:off x="3087925" y="6320788"/>
            <a:ext cx="2462400" cy="0"/>
          </a:xfrm>
          <a:prstGeom prst="straightConnector1">
            <a:avLst/>
          </a:prstGeom>
          <a:noFill/>
          <a:ln w="9525" cap="flat" cmpd="sng">
            <a:solidFill>
              <a:srgbClr val="D8D8D8"/>
            </a:solidFill>
            <a:prstDash val="dot"/>
            <a:miter lim="800000"/>
            <a:headEnd type="none" w="sm" len="sm"/>
            <a:tailEnd type="none" w="sm" len="sm"/>
          </a:ln>
        </p:spPr>
      </p:cxnSp>
      <p:cxnSp>
        <p:nvCxnSpPr>
          <p:cNvPr id="261" name="Google Shape;261;p5"/>
          <p:cNvCxnSpPr/>
          <p:nvPr/>
        </p:nvCxnSpPr>
        <p:spPr>
          <a:xfrm>
            <a:off x="3049825" y="6523575"/>
            <a:ext cx="2500500" cy="0"/>
          </a:xfrm>
          <a:prstGeom prst="straightConnector1">
            <a:avLst/>
          </a:prstGeom>
          <a:noFill/>
          <a:ln w="9525" cap="flat" cmpd="sng">
            <a:solidFill>
              <a:srgbClr val="D8D8D8"/>
            </a:solidFill>
            <a:prstDash val="dot"/>
            <a:miter lim="800000"/>
            <a:headEnd type="none" w="sm" len="sm"/>
            <a:tailEnd type="none" w="sm" len="sm"/>
          </a:ln>
        </p:spPr>
      </p:cxnSp>
      <p:sp>
        <p:nvSpPr>
          <p:cNvPr id="262" name="Google Shape;262;p5"/>
          <p:cNvSpPr txBox="1"/>
          <p:nvPr/>
        </p:nvSpPr>
        <p:spPr>
          <a:xfrm>
            <a:off x="1228256" y="7005679"/>
            <a:ext cx="16180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O PLANO DE AÇÃO</a:t>
            </a:r>
            <a:endParaRPr/>
          </a:p>
        </p:txBody>
      </p:sp>
      <p:sp>
        <p:nvSpPr>
          <p:cNvPr id="263" name="Google Shape;263;p5"/>
          <p:cNvSpPr txBox="1"/>
          <p:nvPr/>
        </p:nvSpPr>
        <p:spPr>
          <a:xfrm>
            <a:off x="1231623" y="7274990"/>
            <a:ext cx="4545000" cy="1260305"/>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Cronograma e plano de ação</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Ideias de ações</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Primeiro trimestre</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Segundo trimestre</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Terceiro trimestre</a:t>
            </a:r>
            <a:endParaRPr dirty="0"/>
          </a:p>
          <a:p>
            <a:pPr marL="0" marR="0" lvl="0" indent="0" algn="just" rtl="0">
              <a:lnSpc>
                <a:spcPct val="115000"/>
              </a:lnSpc>
              <a:spcBef>
                <a:spcPts val="0"/>
              </a:spcBef>
              <a:spcAft>
                <a:spcPts val="0"/>
              </a:spcAft>
              <a:buNone/>
            </a:pPr>
            <a:r>
              <a:rPr lang="pt-BR" sz="1100" baseline="30000" dirty="0">
                <a:solidFill>
                  <a:schemeClr val="dk1"/>
                </a:solidFill>
                <a:latin typeface="Calibri"/>
                <a:ea typeface="Calibri"/>
                <a:cs typeface="Calibri"/>
                <a:sym typeface="Calibri"/>
              </a:rPr>
              <a:t>                      Quarto trimestre</a:t>
            </a:r>
            <a:endParaRPr dirty="0"/>
          </a:p>
        </p:txBody>
      </p:sp>
      <p:sp>
        <p:nvSpPr>
          <p:cNvPr id="264" name="Google Shape;264;p5"/>
          <p:cNvSpPr txBox="1"/>
          <p:nvPr/>
        </p:nvSpPr>
        <p:spPr>
          <a:xfrm>
            <a:off x="5446379" y="7282678"/>
            <a:ext cx="329700" cy="1235100"/>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95</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96</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107</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110</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113</a:t>
            </a:r>
            <a:endParaRPr/>
          </a:p>
          <a:p>
            <a:pPr marL="0" marR="0" lvl="0" indent="0" algn="r" rtl="0">
              <a:lnSpc>
                <a:spcPct val="115000"/>
              </a:lnSpc>
              <a:spcBef>
                <a:spcPts val="0"/>
              </a:spcBef>
              <a:spcAft>
                <a:spcPts val="0"/>
              </a:spcAft>
              <a:buNone/>
            </a:pPr>
            <a:r>
              <a:rPr lang="pt-BR" sz="1100" baseline="30000">
                <a:solidFill>
                  <a:schemeClr val="dk1"/>
                </a:solidFill>
                <a:latin typeface="Calibri"/>
                <a:ea typeface="Calibri"/>
                <a:cs typeface="Calibri"/>
                <a:sym typeface="Calibri"/>
              </a:rPr>
              <a:t>116</a:t>
            </a:r>
            <a:endParaRPr/>
          </a:p>
        </p:txBody>
      </p:sp>
      <p:cxnSp>
        <p:nvCxnSpPr>
          <p:cNvPr id="265" name="Google Shape;265;p5"/>
          <p:cNvCxnSpPr/>
          <p:nvPr/>
        </p:nvCxnSpPr>
        <p:spPr>
          <a:xfrm>
            <a:off x="2309275" y="7413750"/>
            <a:ext cx="3248700" cy="0"/>
          </a:xfrm>
          <a:prstGeom prst="straightConnector1">
            <a:avLst/>
          </a:prstGeom>
          <a:noFill/>
          <a:ln w="9525" cap="flat" cmpd="sng">
            <a:solidFill>
              <a:srgbClr val="D8D8D8"/>
            </a:solidFill>
            <a:prstDash val="dot"/>
            <a:miter lim="800000"/>
            <a:headEnd type="none" w="sm" len="sm"/>
            <a:tailEnd type="none" w="sm" len="sm"/>
          </a:ln>
        </p:spPr>
      </p:cxnSp>
      <p:cxnSp>
        <p:nvCxnSpPr>
          <p:cNvPr id="266" name="Google Shape;266;p5"/>
          <p:cNvCxnSpPr/>
          <p:nvPr/>
        </p:nvCxnSpPr>
        <p:spPr>
          <a:xfrm>
            <a:off x="1861600" y="7602975"/>
            <a:ext cx="3682500" cy="0"/>
          </a:xfrm>
          <a:prstGeom prst="straightConnector1">
            <a:avLst/>
          </a:prstGeom>
          <a:noFill/>
          <a:ln w="9525" cap="flat" cmpd="sng">
            <a:solidFill>
              <a:srgbClr val="D8D8D8"/>
            </a:solidFill>
            <a:prstDash val="dot"/>
            <a:miter lim="800000"/>
            <a:headEnd type="none" w="sm" len="sm"/>
            <a:tailEnd type="none" w="sm" len="sm"/>
          </a:ln>
        </p:spPr>
      </p:cxnSp>
      <p:cxnSp>
        <p:nvCxnSpPr>
          <p:cNvPr id="267" name="Google Shape;267;p5"/>
          <p:cNvCxnSpPr/>
          <p:nvPr/>
        </p:nvCxnSpPr>
        <p:spPr>
          <a:xfrm>
            <a:off x="2433100" y="7794550"/>
            <a:ext cx="3065700" cy="0"/>
          </a:xfrm>
          <a:prstGeom prst="straightConnector1">
            <a:avLst/>
          </a:prstGeom>
          <a:noFill/>
          <a:ln w="9525" cap="flat" cmpd="sng">
            <a:solidFill>
              <a:srgbClr val="D8D8D8"/>
            </a:solidFill>
            <a:prstDash val="dot"/>
            <a:miter lim="800000"/>
            <a:headEnd type="none" w="sm" len="sm"/>
            <a:tailEnd type="none" w="sm" len="sm"/>
          </a:ln>
        </p:spPr>
      </p:cxnSp>
      <p:cxnSp>
        <p:nvCxnSpPr>
          <p:cNvPr id="268" name="Google Shape;268;p5"/>
          <p:cNvCxnSpPr/>
          <p:nvPr/>
        </p:nvCxnSpPr>
        <p:spPr>
          <a:xfrm>
            <a:off x="2445000" y="7993325"/>
            <a:ext cx="3054000" cy="0"/>
          </a:xfrm>
          <a:prstGeom prst="straightConnector1">
            <a:avLst/>
          </a:prstGeom>
          <a:noFill/>
          <a:ln w="9525" cap="flat" cmpd="sng">
            <a:solidFill>
              <a:srgbClr val="D8D8D8"/>
            </a:solidFill>
            <a:prstDash val="dot"/>
            <a:miter lim="800000"/>
            <a:headEnd type="none" w="sm" len="sm"/>
            <a:tailEnd type="none" w="sm" len="sm"/>
          </a:ln>
        </p:spPr>
      </p:cxnSp>
      <p:cxnSp>
        <p:nvCxnSpPr>
          <p:cNvPr id="269" name="Google Shape;269;p5"/>
          <p:cNvCxnSpPr/>
          <p:nvPr/>
        </p:nvCxnSpPr>
        <p:spPr>
          <a:xfrm>
            <a:off x="2430700" y="8189700"/>
            <a:ext cx="3068100" cy="0"/>
          </a:xfrm>
          <a:prstGeom prst="straightConnector1">
            <a:avLst/>
          </a:prstGeom>
          <a:noFill/>
          <a:ln w="9525" cap="flat" cmpd="sng">
            <a:solidFill>
              <a:srgbClr val="D8D8D8"/>
            </a:solidFill>
            <a:prstDash val="dot"/>
            <a:miter lim="800000"/>
            <a:headEnd type="none" w="sm" len="sm"/>
            <a:tailEnd type="none" w="sm" len="sm"/>
          </a:ln>
        </p:spPr>
      </p:cxnSp>
      <p:cxnSp>
        <p:nvCxnSpPr>
          <p:cNvPr id="270" name="Google Shape;270;p5"/>
          <p:cNvCxnSpPr/>
          <p:nvPr/>
        </p:nvCxnSpPr>
        <p:spPr>
          <a:xfrm>
            <a:off x="2402125" y="8376525"/>
            <a:ext cx="3103800" cy="0"/>
          </a:xfrm>
          <a:prstGeom prst="straightConnector1">
            <a:avLst/>
          </a:prstGeom>
          <a:noFill/>
          <a:ln w="9525" cap="flat" cmpd="sng">
            <a:solidFill>
              <a:srgbClr val="D8D8D8"/>
            </a:solidFill>
            <a:prstDash val="dot"/>
            <a:miter lim="800000"/>
            <a:headEnd type="none" w="sm" len="sm"/>
            <a:tailEnd type="none" w="sm" len="sm"/>
          </a:ln>
        </p:spPr>
      </p:cxnSp>
      <p:pic>
        <p:nvPicPr>
          <p:cNvPr id="271" name="Google Shape;271;p5"/>
          <p:cNvPicPr preferRelativeResize="0"/>
          <p:nvPr/>
        </p:nvPicPr>
        <p:blipFill rotWithShape="1">
          <a:blip r:embed="rId4">
            <a:alphaModFix/>
          </a:blip>
          <a:srcRect/>
          <a:stretch/>
        </p:blipFill>
        <p:spPr>
          <a:xfrm>
            <a:off x="2425602" y="2886862"/>
            <a:ext cx="189354" cy="189354"/>
          </a:xfrm>
          <a:prstGeom prst="rect">
            <a:avLst/>
          </a:prstGeom>
          <a:noFill/>
          <a:ln>
            <a:noFill/>
          </a:ln>
        </p:spPr>
      </p:pic>
      <p:pic>
        <p:nvPicPr>
          <p:cNvPr id="272" name="Google Shape;272;p5"/>
          <p:cNvPicPr preferRelativeResize="0"/>
          <p:nvPr/>
        </p:nvPicPr>
        <p:blipFill rotWithShape="1">
          <a:blip r:embed="rId5">
            <a:alphaModFix/>
          </a:blip>
          <a:srcRect/>
          <a:stretch/>
        </p:blipFill>
        <p:spPr>
          <a:xfrm>
            <a:off x="2546571" y="5726393"/>
            <a:ext cx="194403" cy="194403"/>
          </a:xfrm>
          <a:prstGeom prst="rect">
            <a:avLst/>
          </a:prstGeom>
          <a:noFill/>
          <a:ln>
            <a:noFill/>
          </a:ln>
        </p:spPr>
      </p:pic>
      <p:pic>
        <p:nvPicPr>
          <p:cNvPr id="273" name="Google Shape;273;p5"/>
          <p:cNvPicPr preferRelativeResize="0"/>
          <p:nvPr/>
        </p:nvPicPr>
        <p:blipFill rotWithShape="1">
          <a:blip r:embed="rId6">
            <a:alphaModFix/>
          </a:blip>
          <a:srcRect/>
          <a:stretch/>
        </p:blipFill>
        <p:spPr>
          <a:xfrm>
            <a:off x="2798646" y="7013724"/>
            <a:ext cx="251304" cy="251304"/>
          </a:xfrm>
          <a:prstGeom prst="rect">
            <a:avLst/>
          </a:prstGeom>
          <a:noFill/>
          <a:ln>
            <a:noFill/>
          </a:ln>
        </p:spPr>
      </p:pic>
      <p:cxnSp>
        <p:nvCxnSpPr>
          <p:cNvPr id="274" name="Google Shape;274;p5"/>
          <p:cNvCxnSpPr/>
          <p:nvPr/>
        </p:nvCxnSpPr>
        <p:spPr>
          <a:xfrm>
            <a:off x="1327113" y="3366625"/>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75" name="Google Shape;275;p5"/>
          <p:cNvCxnSpPr/>
          <p:nvPr/>
        </p:nvCxnSpPr>
        <p:spPr>
          <a:xfrm>
            <a:off x="1327113" y="357375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76" name="Google Shape;276;p5"/>
          <p:cNvCxnSpPr/>
          <p:nvPr/>
        </p:nvCxnSpPr>
        <p:spPr>
          <a:xfrm>
            <a:off x="1327112" y="452505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77" name="Google Shape;277;p5"/>
          <p:cNvCxnSpPr/>
          <p:nvPr/>
        </p:nvCxnSpPr>
        <p:spPr>
          <a:xfrm>
            <a:off x="1327112" y="4719348"/>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78" name="Google Shape;278;p5"/>
          <p:cNvCxnSpPr/>
          <p:nvPr/>
        </p:nvCxnSpPr>
        <p:spPr>
          <a:xfrm>
            <a:off x="1327137" y="6231575"/>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79" name="Google Shape;279;p5"/>
          <p:cNvCxnSpPr/>
          <p:nvPr/>
        </p:nvCxnSpPr>
        <p:spPr>
          <a:xfrm>
            <a:off x="1327137" y="642850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0" name="Google Shape;280;p5"/>
          <p:cNvCxnSpPr/>
          <p:nvPr/>
        </p:nvCxnSpPr>
        <p:spPr>
          <a:xfrm>
            <a:off x="1331637" y="7707650"/>
            <a:ext cx="3810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1" name="Google Shape;281;p5"/>
          <p:cNvCxnSpPr/>
          <p:nvPr/>
        </p:nvCxnSpPr>
        <p:spPr>
          <a:xfrm>
            <a:off x="1326774" y="7907874"/>
            <a:ext cx="3810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2" name="Google Shape;282;p5"/>
          <p:cNvCxnSpPr/>
          <p:nvPr/>
        </p:nvCxnSpPr>
        <p:spPr>
          <a:xfrm>
            <a:off x="1326774" y="8108082"/>
            <a:ext cx="3810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3" name="Google Shape;283;p5"/>
          <p:cNvCxnSpPr/>
          <p:nvPr/>
        </p:nvCxnSpPr>
        <p:spPr>
          <a:xfrm>
            <a:off x="1321911" y="8292276"/>
            <a:ext cx="3810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4" name="Google Shape;284;p5"/>
          <p:cNvCxnSpPr/>
          <p:nvPr/>
        </p:nvCxnSpPr>
        <p:spPr>
          <a:xfrm>
            <a:off x="1311513" y="1226225"/>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5" name="Google Shape;285;p5"/>
          <p:cNvCxnSpPr/>
          <p:nvPr/>
        </p:nvCxnSpPr>
        <p:spPr>
          <a:xfrm>
            <a:off x="1311513" y="141195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6" name="Google Shape;286;p5"/>
          <p:cNvCxnSpPr/>
          <p:nvPr/>
        </p:nvCxnSpPr>
        <p:spPr>
          <a:xfrm>
            <a:off x="1311513" y="160960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7" name="Google Shape;287;p5"/>
          <p:cNvCxnSpPr/>
          <p:nvPr/>
        </p:nvCxnSpPr>
        <p:spPr>
          <a:xfrm>
            <a:off x="1311513" y="1807250"/>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8" name="Google Shape;288;p5"/>
          <p:cNvCxnSpPr/>
          <p:nvPr/>
        </p:nvCxnSpPr>
        <p:spPr>
          <a:xfrm>
            <a:off x="1311513" y="1992975"/>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cxnSp>
        <p:nvCxnSpPr>
          <p:cNvPr id="289" name="Google Shape;289;p5"/>
          <p:cNvCxnSpPr/>
          <p:nvPr/>
        </p:nvCxnSpPr>
        <p:spPr>
          <a:xfrm>
            <a:off x="1311513" y="2190625"/>
            <a:ext cx="390600" cy="45000"/>
          </a:xfrm>
          <a:prstGeom prst="bentConnector3">
            <a:avLst>
              <a:gd name="adj1" fmla="val -16"/>
            </a:avLst>
          </a:prstGeom>
          <a:noFill/>
          <a:ln w="9525" cap="flat" cmpd="sng">
            <a:solidFill>
              <a:srgbClr val="BFBFBF"/>
            </a:solidFill>
            <a:prstDash val="solid"/>
            <a:miter lim="800000"/>
            <a:headEnd type="none" w="sm" len="sm"/>
            <a:tailEnd type="stealth" w="sm" len="sm"/>
          </a:ln>
        </p:spPr>
      </p:cxnSp>
      <p:sp>
        <p:nvSpPr>
          <p:cNvPr id="61" name="Google Shape;92;p1">
            <a:extLst>
              <a:ext uri="{FF2B5EF4-FFF2-40B4-BE49-F238E27FC236}">
                <a16:creationId xmlns:a16="http://schemas.microsoft.com/office/drawing/2014/main" id="{F107DE92-3EF2-4102-BE42-DF3D07A110A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6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50</a:t>
            </a:fld>
            <a:endParaRPr/>
          </a:p>
        </p:txBody>
      </p:sp>
      <p:sp>
        <p:nvSpPr>
          <p:cNvPr id="1476" name="Google Shape;1476;p64"/>
          <p:cNvSpPr txBox="1"/>
          <p:nvPr/>
        </p:nvSpPr>
        <p:spPr>
          <a:xfrm>
            <a:off x="1221562" y="1265318"/>
            <a:ext cx="207078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TAMANHO DE MERCADO</a:t>
            </a:r>
            <a:endParaRPr/>
          </a:p>
        </p:txBody>
      </p:sp>
      <p:sp>
        <p:nvSpPr>
          <p:cNvPr id="1477" name="Google Shape;1477;p64"/>
          <p:cNvSpPr txBox="1"/>
          <p:nvPr/>
        </p:nvSpPr>
        <p:spPr>
          <a:xfrm>
            <a:off x="1223963" y="1517881"/>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Aqui, vamos medir qual o tamanho dos mercados que podemos explorar no futuro. Embora sejam personas importantes, temos poucas </a:t>
            </a:r>
            <a:r>
              <a:rPr lang="pt-BR" sz="1200" baseline="30000" dirty="0" err="1">
                <a:solidFill>
                  <a:schemeClr val="dk1"/>
                </a:solidFill>
                <a:latin typeface="Calibri"/>
                <a:ea typeface="Calibri"/>
                <a:cs typeface="Calibri"/>
                <a:sym typeface="Calibri"/>
              </a:rPr>
              <a:t>Cleides</a:t>
            </a:r>
            <a:r>
              <a:rPr lang="pt-BR" sz="1200" baseline="30000" dirty="0">
                <a:solidFill>
                  <a:schemeClr val="dk1"/>
                </a:solidFill>
                <a:latin typeface="Calibri"/>
                <a:ea typeface="Calibri"/>
                <a:cs typeface="Calibri"/>
                <a:sym typeface="Calibri"/>
              </a:rPr>
              <a:t> por aí. Personas como Gertrudes e </a:t>
            </a:r>
            <a:r>
              <a:rPr lang="pt-BR" sz="1200" baseline="30000" dirty="0" err="1">
                <a:solidFill>
                  <a:schemeClr val="dk1"/>
                </a:solidFill>
                <a:latin typeface="Calibri"/>
                <a:ea typeface="Calibri"/>
                <a:cs typeface="Calibri"/>
                <a:sym typeface="Calibri"/>
              </a:rPr>
              <a:t>Vicenzos</a:t>
            </a:r>
            <a:r>
              <a:rPr lang="pt-BR" sz="1200" baseline="30000" dirty="0">
                <a:solidFill>
                  <a:schemeClr val="dk1"/>
                </a:solidFill>
                <a:latin typeface="Calibri"/>
                <a:ea typeface="Calibri"/>
                <a:cs typeface="Calibri"/>
                <a:sym typeface="Calibri"/>
              </a:rPr>
              <a:t> fazem parte de um universo muito maior a ser explorado em algum momento pelo Reportei.</a:t>
            </a:r>
            <a:endParaRPr sz="1200" dirty="0"/>
          </a:p>
        </p:txBody>
      </p:sp>
      <p:graphicFrame>
        <p:nvGraphicFramePr>
          <p:cNvPr id="1478" name="Google Shape;1478;p64"/>
          <p:cNvGraphicFramePr/>
          <p:nvPr>
            <p:extLst>
              <p:ext uri="{D42A27DB-BD31-4B8C-83A1-F6EECF244321}">
                <p14:modId xmlns:p14="http://schemas.microsoft.com/office/powerpoint/2010/main" val="87715509"/>
              </p:ext>
            </p:extLst>
          </p:nvPr>
        </p:nvGraphicFramePr>
        <p:xfrm>
          <a:off x="1215212" y="2390532"/>
          <a:ext cx="4582600" cy="24632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gridCol w="208300">
                  <a:extLst>
                    <a:ext uri="{9D8B030D-6E8A-4147-A177-3AD203B41FA5}">
                      <a16:colId xmlns:a16="http://schemas.microsoft.com/office/drawing/2014/main" val="20011"/>
                    </a:ext>
                  </a:extLst>
                </a:gridCol>
                <a:gridCol w="208300">
                  <a:extLst>
                    <a:ext uri="{9D8B030D-6E8A-4147-A177-3AD203B41FA5}">
                      <a16:colId xmlns:a16="http://schemas.microsoft.com/office/drawing/2014/main" val="20012"/>
                    </a:ext>
                  </a:extLst>
                </a:gridCol>
                <a:gridCol w="208300">
                  <a:extLst>
                    <a:ext uri="{9D8B030D-6E8A-4147-A177-3AD203B41FA5}">
                      <a16:colId xmlns:a16="http://schemas.microsoft.com/office/drawing/2014/main" val="20013"/>
                    </a:ext>
                  </a:extLst>
                </a:gridCol>
                <a:gridCol w="208300">
                  <a:extLst>
                    <a:ext uri="{9D8B030D-6E8A-4147-A177-3AD203B41FA5}">
                      <a16:colId xmlns:a16="http://schemas.microsoft.com/office/drawing/2014/main" val="20014"/>
                    </a:ext>
                  </a:extLst>
                </a:gridCol>
                <a:gridCol w="208300">
                  <a:extLst>
                    <a:ext uri="{9D8B030D-6E8A-4147-A177-3AD203B41FA5}">
                      <a16:colId xmlns:a16="http://schemas.microsoft.com/office/drawing/2014/main" val="20015"/>
                    </a:ext>
                  </a:extLst>
                </a:gridCol>
                <a:gridCol w="208300">
                  <a:extLst>
                    <a:ext uri="{9D8B030D-6E8A-4147-A177-3AD203B41FA5}">
                      <a16:colId xmlns:a16="http://schemas.microsoft.com/office/drawing/2014/main" val="20016"/>
                    </a:ext>
                  </a:extLst>
                </a:gridCol>
                <a:gridCol w="208300">
                  <a:extLst>
                    <a:ext uri="{9D8B030D-6E8A-4147-A177-3AD203B41FA5}">
                      <a16:colId xmlns:a16="http://schemas.microsoft.com/office/drawing/2014/main" val="20017"/>
                    </a:ext>
                  </a:extLst>
                </a:gridCol>
                <a:gridCol w="208300">
                  <a:extLst>
                    <a:ext uri="{9D8B030D-6E8A-4147-A177-3AD203B41FA5}">
                      <a16:colId xmlns:a16="http://schemas.microsoft.com/office/drawing/2014/main" val="20018"/>
                    </a:ext>
                  </a:extLst>
                </a:gridCol>
                <a:gridCol w="208300">
                  <a:extLst>
                    <a:ext uri="{9D8B030D-6E8A-4147-A177-3AD203B41FA5}">
                      <a16:colId xmlns:a16="http://schemas.microsoft.com/office/drawing/2014/main" val="20019"/>
                    </a:ext>
                  </a:extLst>
                </a:gridCol>
                <a:gridCol w="208300">
                  <a:extLst>
                    <a:ext uri="{9D8B030D-6E8A-4147-A177-3AD203B41FA5}">
                      <a16:colId xmlns:a16="http://schemas.microsoft.com/office/drawing/2014/main" val="20020"/>
                    </a:ext>
                  </a:extLst>
                </a:gridCol>
                <a:gridCol w="208300">
                  <a:extLst>
                    <a:ext uri="{9D8B030D-6E8A-4147-A177-3AD203B41FA5}">
                      <a16:colId xmlns:a16="http://schemas.microsoft.com/office/drawing/2014/main" val="20021"/>
                    </a:ext>
                  </a:extLst>
                </a:gridCol>
              </a:tblGrid>
              <a:tr h="246325">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4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1479" name="Google Shape;1479;p64"/>
          <p:cNvSpPr txBox="1"/>
          <p:nvPr/>
        </p:nvSpPr>
        <p:spPr>
          <a:xfrm>
            <a:off x="1225986" y="2669739"/>
            <a:ext cx="101662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700">
                <a:solidFill>
                  <a:srgbClr val="7F7F7F"/>
                </a:solidFill>
                <a:latin typeface="Montserrat Black"/>
                <a:ea typeface="Montserrat Black"/>
                <a:cs typeface="Montserrat Black"/>
                <a:sym typeface="Montserrat Black"/>
              </a:rPr>
              <a:t>MAIOR MERCADO</a:t>
            </a:r>
            <a:endParaRPr sz="700">
              <a:solidFill>
                <a:srgbClr val="7F7F7F"/>
              </a:solidFill>
              <a:latin typeface="Montserrat"/>
              <a:ea typeface="Montserrat"/>
              <a:cs typeface="Montserrat"/>
              <a:sym typeface="Montserrat"/>
            </a:endParaRPr>
          </a:p>
        </p:txBody>
      </p:sp>
      <p:sp>
        <p:nvSpPr>
          <p:cNvPr id="1480" name="Google Shape;1480;p64"/>
          <p:cNvSpPr txBox="1"/>
          <p:nvPr/>
        </p:nvSpPr>
        <p:spPr>
          <a:xfrm>
            <a:off x="4721893" y="2676106"/>
            <a:ext cx="1047082"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700">
                <a:solidFill>
                  <a:srgbClr val="7F7F7F"/>
                </a:solidFill>
                <a:latin typeface="Montserrat Black"/>
                <a:ea typeface="Montserrat Black"/>
                <a:cs typeface="Montserrat Black"/>
                <a:sym typeface="Montserrat Black"/>
              </a:rPr>
              <a:t>MENOR MERCADO</a:t>
            </a:r>
            <a:endParaRPr sz="700">
              <a:solidFill>
                <a:srgbClr val="7F7F7F"/>
              </a:solidFill>
              <a:latin typeface="Montserrat"/>
              <a:ea typeface="Montserrat"/>
              <a:cs typeface="Montserrat"/>
              <a:sym typeface="Montserrat"/>
            </a:endParaRPr>
          </a:p>
        </p:txBody>
      </p:sp>
      <p:cxnSp>
        <p:nvCxnSpPr>
          <p:cNvPr id="1481" name="Google Shape;1481;p64"/>
          <p:cNvCxnSpPr/>
          <p:nvPr/>
        </p:nvCxnSpPr>
        <p:spPr>
          <a:xfrm rot="10800000">
            <a:off x="5797372" y="2513691"/>
            <a:ext cx="132562" cy="0"/>
          </a:xfrm>
          <a:prstGeom prst="straightConnector1">
            <a:avLst/>
          </a:prstGeom>
          <a:noFill/>
          <a:ln w="9525" cap="flat" cmpd="sng">
            <a:solidFill>
              <a:srgbClr val="D8D8D8"/>
            </a:solidFill>
            <a:prstDash val="solid"/>
            <a:miter lim="800000"/>
            <a:headEnd type="stealth" w="med" len="med"/>
            <a:tailEnd type="none" w="sm" len="sm"/>
          </a:ln>
        </p:spPr>
      </p:cxnSp>
      <p:cxnSp>
        <p:nvCxnSpPr>
          <p:cNvPr id="1482" name="Google Shape;1482;p64"/>
          <p:cNvCxnSpPr/>
          <p:nvPr/>
        </p:nvCxnSpPr>
        <p:spPr>
          <a:xfrm>
            <a:off x="1089070" y="2513691"/>
            <a:ext cx="126142" cy="0"/>
          </a:xfrm>
          <a:prstGeom prst="straightConnector1">
            <a:avLst/>
          </a:prstGeom>
          <a:noFill/>
          <a:ln w="9525" cap="flat" cmpd="sng">
            <a:solidFill>
              <a:srgbClr val="D8D8D8"/>
            </a:solidFill>
            <a:prstDash val="solid"/>
            <a:miter lim="800000"/>
            <a:headEnd type="stealth" w="med" len="med"/>
            <a:tailEnd type="none" w="sm" len="sm"/>
          </a:ln>
        </p:spPr>
      </p:cxnSp>
      <p:cxnSp>
        <p:nvCxnSpPr>
          <p:cNvPr id="1483" name="Google Shape;1483;p64"/>
          <p:cNvCxnSpPr/>
          <p:nvPr/>
        </p:nvCxnSpPr>
        <p:spPr>
          <a:xfrm>
            <a:off x="1223963" y="3240019"/>
            <a:ext cx="4545012" cy="0"/>
          </a:xfrm>
          <a:prstGeom prst="straightConnector1">
            <a:avLst/>
          </a:prstGeom>
          <a:noFill/>
          <a:ln w="9525" cap="flat" cmpd="sng">
            <a:solidFill>
              <a:srgbClr val="BFBFBF"/>
            </a:solidFill>
            <a:prstDash val="dash"/>
            <a:miter lim="800000"/>
            <a:headEnd type="none" w="sm" len="sm"/>
            <a:tailEnd type="none" w="sm" len="sm"/>
          </a:ln>
        </p:spPr>
      </p:cxnSp>
      <p:pic>
        <p:nvPicPr>
          <p:cNvPr id="1484" name="Google Shape;1484;p64"/>
          <p:cNvPicPr preferRelativeResize="0"/>
          <p:nvPr/>
        </p:nvPicPr>
        <p:blipFill rotWithShape="1">
          <a:blip r:embed="rId3">
            <a:alphaModFix/>
          </a:blip>
          <a:srcRect/>
          <a:stretch/>
        </p:blipFill>
        <p:spPr>
          <a:xfrm>
            <a:off x="2086428" y="2220631"/>
            <a:ext cx="366801" cy="366248"/>
          </a:xfrm>
          <a:prstGeom prst="rect">
            <a:avLst/>
          </a:prstGeom>
          <a:noFill/>
          <a:ln>
            <a:noFill/>
          </a:ln>
        </p:spPr>
      </p:pic>
      <p:pic>
        <p:nvPicPr>
          <p:cNvPr id="1485" name="Google Shape;1485;p64"/>
          <p:cNvPicPr preferRelativeResize="0"/>
          <p:nvPr/>
        </p:nvPicPr>
        <p:blipFill rotWithShape="1">
          <a:blip r:embed="rId4">
            <a:alphaModFix/>
          </a:blip>
          <a:srcRect/>
          <a:stretch/>
        </p:blipFill>
        <p:spPr>
          <a:xfrm>
            <a:off x="4805250" y="2207875"/>
            <a:ext cx="368136" cy="369126"/>
          </a:xfrm>
          <a:prstGeom prst="rect">
            <a:avLst/>
          </a:prstGeom>
          <a:noFill/>
          <a:ln>
            <a:noFill/>
          </a:ln>
        </p:spPr>
      </p:pic>
      <p:pic>
        <p:nvPicPr>
          <p:cNvPr id="1486" name="Google Shape;1486;p64"/>
          <p:cNvPicPr preferRelativeResize="0"/>
          <p:nvPr/>
        </p:nvPicPr>
        <p:blipFill rotWithShape="1">
          <a:blip r:embed="rId5">
            <a:alphaModFix/>
          </a:blip>
          <a:srcRect/>
          <a:stretch/>
        </p:blipFill>
        <p:spPr>
          <a:xfrm>
            <a:off x="1592281" y="2207875"/>
            <a:ext cx="371235" cy="369126"/>
          </a:xfrm>
          <a:prstGeom prst="rect">
            <a:avLst/>
          </a:prstGeom>
          <a:noFill/>
          <a:ln>
            <a:noFill/>
          </a:ln>
        </p:spPr>
      </p:pic>
      <p:pic>
        <p:nvPicPr>
          <p:cNvPr id="1487" name="Google Shape;1487;p64"/>
          <p:cNvPicPr preferRelativeResize="0"/>
          <p:nvPr/>
        </p:nvPicPr>
        <p:blipFill rotWithShape="1">
          <a:blip r:embed="rId6">
            <a:alphaModFix/>
          </a:blip>
          <a:srcRect/>
          <a:stretch/>
        </p:blipFill>
        <p:spPr>
          <a:xfrm>
            <a:off x="2868429" y="2220910"/>
            <a:ext cx="370946" cy="369179"/>
          </a:xfrm>
          <a:prstGeom prst="rect">
            <a:avLst/>
          </a:prstGeom>
          <a:noFill/>
          <a:ln>
            <a:noFill/>
          </a:ln>
        </p:spPr>
      </p:pic>
      <p:sp>
        <p:nvSpPr>
          <p:cNvPr id="1488" name="Google Shape;1488;p64"/>
          <p:cNvSpPr txBox="1"/>
          <p:nvPr/>
        </p:nvSpPr>
        <p:spPr>
          <a:xfrm>
            <a:off x="1223962" y="3645214"/>
            <a:ext cx="4050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COMPORTAMENTO</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DAS PERSONAS</a:t>
            </a:r>
            <a:endParaRPr/>
          </a:p>
        </p:txBody>
      </p:sp>
      <p:sp>
        <p:nvSpPr>
          <p:cNvPr id="1489" name="Google Shape;1489;p64"/>
          <p:cNvSpPr txBox="1"/>
          <p:nvPr/>
        </p:nvSpPr>
        <p:spPr>
          <a:xfrm>
            <a:off x="1217662" y="4290707"/>
            <a:ext cx="4543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Ao avaliarmos as variáveis consideradas para analisar o mercado, podemos observar diferentes comportamentos das personas. Essas diferenças refletem as suas características em relação aos hábitos de compra, preferências, necessidades, desejos e poder de compra, entre outros. Kotler e Armstrong apresentaram em 2015 os padrões mais comuns de serem observados na população:</a:t>
            </a:r>
            <a:endParaRPr sz="1200">
              <a:solidFill>
                <a:schemeClr val="dk1"/>
              </a:solidFill>
              <a:latin typeface="Calibri"/>
              <a:ea typeface="Calibri"/>
              <a:cs typeface="Calibri"/>
              <a:sym typeface="Calibri"/>
            </a:endParaRPr>
          </a:p>
        </p:txBody>
      </p:sp>
      <p:sp>
        <p:nvSpPr>
          <p:cNvPr id="1490" name="Google Shape;1490;p64"/>
          <p:cNvSpPr/>
          <p:nvPr/>
        </p:nvSpPr>
        <p:spPr>
          <a:xfrm>
            <a:off x="3529055" y="6470666"/>
            <a:ext cx="1339944" cy="4626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91" name="Google Shape;1491;p64"/>
          <p:cNvCxnSpPr/>
          <p:nvPr/>
        </p:nvCxnSpPr>
        <p:spPr>
          <a:xfrm rot="10800000">
            <a:off x="4869000" y="6470080"/>
            <a:ext cx="0" cy="463248"/>
          </a:xfrm>
          <a:prstGeom prst="straightConnector1">
            <a:avLst/>
          </a:prstGeom>
          <a:noFill/>
          <a:ln w="9525" cap="flat" cmpd="sng">
            <a:solidFill>
              <a:srgbClr val="D8D8D8"/>
            </a:solidFill>
            <a:prstDash val="solid"/>
            <a:miter lim="800000"/>
            <a:headEnd type="none" w="sm" len="sm"/>
            <a:tailEnd type="none" w="sm" len="sm"/>
          </a:ln>
        </p:spPr>
      </p:cxnSp>
      <p:sp>
        <p:nvSpPr>
          <p:cNvPr id="1492" name="Google Shape;1492;p64"/>
          <p:cNvSpPr/>
          <p:nvPr/>
        </p:nvSpPr>
        <p:spPr>
          <a:xfrm>
            <a:off x="1223950" y="6923593"/>
            <a:ext cx="4554600" cy="167217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3" name="Google Shape;1493;p64"/>
          <p:cNvSpPr txBox="1"/>
          <p:nvPr/>
        </p:nvSpPr>
        <p:spPr>
          <a:xfrm>
            <a:off x="1505858" y="7215009"/>
            <a:ext cx="39909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Os padrões de comportamentos e preferências conglomeradas são os mais comuns de se encontrar no mercado. Em geral, isso significa que </a:t>
            </a:r>
            <a:r>
              <a:rPr lang="pt-BR" sz="1200" b="1" baseline="30000" dirty="0">
                <a:solidFill>
                  <a:schemeClr val="dk1"/>
                </a:solidFill>
                <a:latin typeface="Calibri"/>
                <a:ea typeface="Calibri"/>
                <a:cs typeface="Calibri"/>
                <a:sym typeface="Calibri"/>
              </a:rPr>
              <a:t>foram identificados agrupamentos no mercado em relação ao comportamento das personas</a:t>
            </a:r>
            <a:r>
              <a:rPr lang="pt-BR" sz="1200" baseline="30000" dirty="0">
                <a:solidFill>
                  <a:schemeClr val="dk1"/>
                </a:solidFill>
                <a:latin typeface="Calibri"/>
                <a:ea typeface="Calibri"/>
                <a:cs typeface="Calibri"/>
                <a:sym typeface="Calibri"/>
              </a:rPr>
              <a:t>, ou seja, diferentes personas compartilham de características muito parecidas com outros grupos. Isso facilita muito o nosso processo de construção de discurso e conteúdo, uma vez que uma mesma abordagem consegue comunicar com mais de um público.</a:t>
            </a:r>
            <a:endParaRPr sz="1200" dirty="0"/>
          </a:p>
        </p:txBody>
      </p:sp>
      <p:sp>
        <p:nvSpPr>
          <p:cNvPr id="1494" name="Google Shape;1494;p64"/>
          <p:cNvSpPr txBox="1"/>
          <p:nvPr/>
        </p:nvSpPr>
        <p:spPr>
          <a:xfrm>
            <a:off x="2464736" y="6648443"/>
            <a:ext cx="975451" cy="214995"/>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HOMOGÊNEOS</a:t>
            </a:r>
            <a:endParaRPr sz="1200" baseline="30000">
              <a:solidFill>
                <a:schemeClr val="dk1"/>
              </a:solidFill>
              <a:latin typeface="Open Sans ExtraBold"/>
              <a:ea typeface="Open Sans ExtraBold"/>
              <a:cs typeface="Open Sans ExtraBold"/>
              <a:sym typeface="Open Sans ExtraBold"/>
            </a:endParaRPr>
          </a:p>
        </p:txBody>
      </p:sp>
      <p:cxnSp>
        <p:nvCxnSpPr>
          <p:cNvPr id="1495" name="Google Shape;1495;p64"/>
          <p:cNvCxnSpPr/>
          <p:nvPr/>
        </p:nvCxnSpPr>
        <p:spPr>
          <a:xfrm rot="10800000">
            <a:off x="3529056" y="6472339"/>
            <a:ext cx="0" cy="460989"/>
          </a:xfrm>
          <a:prstGeom prst="straightConnector1">
            <a:avLst/>
          </a:prstGeom>
          <a:noFill/>
          <a:ln w="9525" cap="flat" cmpd="sng">
            <a:solidFill>
              <a:srgbClr val="D8D8D8"/>
            </a:solidFill>
            <a:prstDash val="solid"/>
            <a:miter lim="800000"/>
            <a:headEnd type="none" w="sm" len="sm"/>
            <a:tailEnd type="none" w="sm" len="sm"/>
          </a:ln>
        </p:spPr>
      </p:cxnSp>
      <p:sp>
        <p:nvSpPr>
          <p:cNvPr id="1496" name="Google Shape;1496;p64"/>
          <p:cNvSpPr txBox="1"/>
          <p:nvPr/>
        </p:nvSpPr>
        <p:spPr>
          <a:xfrm>
            <a:off x="4969789" y="6648443"/>
            <a:ext cx="673899" cy="214995"/>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DIFUSOS</a:t>
            </a:r>
            <a:endParaRPr sz="1200" baseline="30000">
              <a:solidFill>
                <a:schemeClr val="dk1"/>
              </a:solidFill>
              <a:latin typeface="Open Sans ExtraBold"/>
              <a:ea typeface="Open Sans ExtraBold"/>
              <a:cs typeface="Open Sans ExtraBold"/>
              <a:sym typeface="Open Sans ExtraBold"/>
            </a:endParaRPr>
          </a:p>
        </p:txBody>
      </p:sp>
      <p:cxnSp>
        <p:nvCxnSpPr>
          <p:cNvPr id="1497" name="Google Shape;1497;p64"/>
          <p:cNvCxnSpPr/>
          <p:nvPr/>
        </p:nvCxnSpPr>
        <p:spPr>
          <a:xfrm rot="10800000">
            <a:off x="2349000" y="6470080"/>
            <a:ext cx="0" cy="463248"/>
          </a:xfrm>
          <a:prstGeom prst="straightConnector1">
            <a:avLst/>
          </a:prstGeom>
          <a:noFill/>
          <a:ln w="9525" cap="flat" cmpd="sng">
            <a:solidFill>
              <a:srgbClr val="D8D8D8"/>
            </a:solidFill>
            <a:prstDash val="solid"/>
            <a:miter lim="800000"/>
            <a:headEnd type="none" w="sm" len="sm"/>
            <a:tailEnd type="none" w="sm" len="sm"/>
          </a:ln>
        </p:spPr>
      </p:cxnSp>
      <p:cxnSp>
        <p:nvCxnSpPr>
          <p:cNvPr id="1498" name="Google Shape;1498;p64"/>
          <p:cNvCxnSpPr/>
          <p:nvPr/>
        </p:nvCxnSpPr>
        <p:spPr>
          <a:xfrm>
            <a:off x="2349000" y="6507658"/>
            <a:ext cx="3419974" cy="1"/>
          </a:xfrm>
          <a:prstGeom prst="straightConnector1">
            <a:avLst/>
          </a:prstGeom>
          <a:noFill/>
          <a:ln w="9525" cap="flat" cmpd="sng">
            <a:solidFill>
              <a:srgbClr val="D8D8D8"/>
            </a:solidFill>
            <a:prstDash val="solid"/>
            <a:miter lim="800000"/>
            <a:headEnd type="none" w="sm" len="sm"/>
            <a:tailEnd type="none" w="sm" len="sm"/>
          </a:ln>
        </p:spPr>
      </p:cxnSp>
      <p:cxnSp>
        <p:nvCxnSpPr>
          <p:cNvPr id="1499" name="Google Shape;1499;p64"/>
          <p:cNvCxnSpPr/>
          <p:nvPr/>
        </p:nvCxnSpPr>
        <p:spPr>
          <a:xfrm rot="10800000">
            <a:off x="5768974" y="6470080"/>
            <a:ext cx="0" cy="463248"/>
          </a:xfrm>
          <a:prstGeom prst="straightConnector1">
            <a:avLst/>
          </a:prstGeom>
          <a:noFill/>
          <a:ln w="9525" cap="flat" cmpd="sng">
            <a:solidFill>
              <a:srgbClr val="D8D8D8"/>
            </a:solidFill>
            <a:prstDash val="solid"/>
            <a:miter lim="800000"/>
            <a:headEnd type="none" w="sm" len="sm"/>
            <a:tailEnd type="none" w="sm" len="sm"/>
          </a:ln>
        </p:spPr>
      </p:cxnSp>
      <p:sp>
        <p:nvSpPr>
          <p:cNvPr id="1500" name="Google Shape;1500;p64"/>
          <p:cNvSpPr txBox="1"/>
          <p:nvPr/>
        </p:nvSpPr>
        <p:spPr>
          <a:xfrm>
            <a:off x="3613791" y="6648443"/>
            <a:ext cx="1170472" cy="214995"/>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CONGLOMERADOS</a:t>
            </a:r>
            <a:endParaRPr sz="1200" baseline="30000">
              <a:solidFill>
                <a:schemeClr val="dk1"/>
              </a:solidFill>
              <a:latin typeface="Open Sans ExtraBold"/>
              <a:ea typeface="Open Sans ExtraBold"/>
              <a:cs typeface="Open Sans ExtraBold"/>
              <a:sym typeface="Open Sans ExtraBold"/>
            </a:endParaRPr>
          </a:p>
        </p:txBody>
      </p:sp>
      <p:cxnSp>
        <p:nvCxnSpPr>
          <p:cNvPr id="1501" name="Google Shape;1501;p64"/>
          <p:cNvCxnSpPr/>
          <p:nvPr/>
        </p:nvCxnSpPr>
        <p:spPr>
          <a:xfrm rot="10800000">
            <a:off x="1311707" y="5276485"/>
            <a:ext cx="0" cy="657270"/>
          </a:xfrm>
          <a:prstGeom prst="straightConnector1">
            <a:avLst/>
          </a:prstGeom>
          <a:noFill/>
          <a:ln w="12700" cap="flat" cmpd="sng">
            <a:solidFill>
              <a:schemeClr val="dk1"/>
            </a:solidFill>
            <a:prstDash val="solid"/>
            <a:miter lim="800000"/>
            <a:headEnd type="none" w="sm" len="sm"/>
            <a:tailEnd type="triangle" w="med" len="med"/>
          </a:ln>
        </p:spPr>
      </p:cxnSp>
      <p:cxnSp>
        <p:nvCxnSpPr>
          <p:cNvPr id="1502" name="Google Shape;1502;p64"/>
          <p:cNvCxnSpPr/>
          <p:nvPr/>
        </p:nvCxnSpPr>
        <p:spPr>
          <a:xfrm>
            <a:off x="1311706" y="5933755"/>
            <a:ext cx="1059797" cy="0"/>
          </a:xfrm>
          <a:prstGeom prst="straightConnector1">
            <a:avLst/>
          </a:prstGeom>
          <a:noFill/>
          <a:ln w="12700" cap="flat" cmpd="sng">
            <a:solidFill>
              <a:schemeClr val="dk1"/>
            </a:solidFill>
            <a:prstDash val="solid"/>
            <a:miter lim="800000"/>
            <a:headEnd type="none" w="sm" len="sm"/>
            <a:tailEnd type="triangle" w="med" len="med"/>
          </a:ln>
        </p:spPr>
      </p:cxnSp>
      <p:sp>
        <p:nvSpPr>
          <p:cNvPr id="1503" name="Google Shape;1503;p64"/>
          <p:cNvSpPr/>
          <p:nvPr/>
        </p:nvSpPr>
        <p:spPr>
          <a:xfrm>
            <a:off x="1691740" y="563508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4" name="Google Shape;1504;p64"/>
          <p:cNvSpPr/>
          <p:nvPr/>
        </p:nvSpPr>
        <p:spPr>
          <a:xfrm>
            <a:off x="1736740" y="554304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5" name="Google Shape;1505;p64"/>
          <p:cNvSpPr/>
          <p:nvPr/>
        </p:nvSpPr>
        <p:spPr>
          <a:xfrm>
            <a:off x="1672689" y="5571620"/>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6" name="Google Shape;1506;p64"/>
          <p:cNvSpPr/>
          <p:nvPr/>
        </p:nvSpPr>
        <p:spPr>
          <a:xfrm>
            <a:off x="1608638" y="5677325"/>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7" name="Google Shape;1507;p64"/>
          <p:cNvSpPr/>
          <p:nvPr/>
        </p:nvSpPr>
        <p:spPr>
          <a:xfrm>
            <a:off x="1696503" y="5708036"/>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8" name="Google Shape;1508;p64"/>
          <p:cNvSpPr/>
          <p:nvPr/>
        </p:nvSpPr>
        <p:spPr>
          <a:xfrm>
            <a:off x="1767941" y="5637317"/>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9" name="Google Shape;1509;p64"/>
          <p:cNvSpPr/>
          <p:nvPr/>
        </p:nvSpPr>
        <p:spPr>
          <a:xfrm>
            <a:off x="1793401" y="556827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0" name="Google Shape;1510;p64"/>
          <p:cNvSpPr txBox="1"/>
          <p:nvPr/>
        </p:nvSpPr>
        <p:spPr>
          <a:xfrm>
            <a:off x="1224007" y="6010611"/>
            <a:ext cx="1018004" cy="291747"/>
          </a:xfrm>
          <a:prstGeom prst="rect">
            <a:avLst/>
          </a:prstGeom>
          <a:noFill/>
          <a:ln>
            <a:noFill/>
          </a:ln>
        </p:spPr>
        <p:txBody>
          <a:bodyPr spcFirstLastPara="1" wrap="square" lIns="91425" tIns="45700" rIns="91425" bIns="45700" anchor="t" anchorCtr="0">
            <a:spAutoFit/>
          </a:bodyPr>
          <a:lstStyle/>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COMPORTAMENTOS</a:t>
            </a:r>
            <a:endParaRPr/>
          </a:p>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HOMOGÊNEOS</a:t>
            </a:r>
            <a:endParaRPr sz="900" baseline="30000">
              <a:solidFill>
                <a:schemeClr val="dk1"/>
              </a:solidFill>
              <a:latin typeface="Open Sans ExtraBold"/>
              <a:ea typeface="Open Sans ExtraBold"/>
              <a:cs typeface="Open Sans ExtraBold"/>
              <a:sym typeface="Open Sans ExtraBold"/>
            </a:endParaRPr>
          </a:p>
        </p:txBody>
      </p:sp>
      <p:cxnSp>
        <p:nvCxnSpPr>
          <p:cNvPr id="1511" name="Google Shape;1511;p64"/>
          <p:cNvCxnSpPr/>
          <p:nvPr/>
        </p:nvCxnSpPr>
        <p:spPr>
          <a:xfrm rot="10800000">
            <a:off x="2978040" y="5276485"/>
            <a:ext cx="1" cy="666397"/>
          </a:xfrm>
          <a:prstGeom prst="straightConnector1">
            <a:avLst/>
          </a:prstGeom>
          <a:noFill/>
          <a:ln w="12700" cap="flat" cmpd="sng">
            <a:solidFill>
              <a:schemeClr val="dk1"/>
            </a:solidFill>
            <a:prstDash val="solid"/>
            <a:miter lim="800000"/>
            <a:headEnd type="none" w="sm" len="sm"/>
            <a:tailEnd type="triangle" w="med" len="med"/>
          </a:ln>
        </p:spPr>
      </p:cxnSp>
      <p:cxnSp>
        <p:nvCxnSpPr>
          <p:cNvPr id="1512" name="Google Shape;1512;p64"/>
          <p:cNvCxnSpPr/>
          <p:nvPr/>
        </p:nvCxnSpPr>
        <p:spPr>
          <a:xfrm>
            <a:off x="2978040" y="5942882"/>
            <a:ext cx="1059797" cy="0"/>
          </a:xfrm>
          <a:prstGeom prst="straightConnector1">
            <a:avLst/>
          </a:prstGeom>
          <a:noFill/>
          <a:ln w="12700" cap="flat" cmpd="sng">
            <a:solidFill>
              <a:schemeClr val="dk1"/>
            </a:solidFill>
            <a:prstDash val="solid"/>
            <a:miter lim="800000"/>
            <a:headEnd type="none" w="sm" len="sm"/>
            <a:tailEnd type="triangle" w="med" len="med"/>
          </a:ln>
        </p:spPr>
      </p:cxnSp>
      <p:sp>
        <p:nvSpPr>
          <p:cNvPr id="1513" name="Google Shape;1513;p64"/>
          <p:cNvSpPr/>
          <p:nvPr/>
        </p:nvSpPr>
        <p:spPr>
          <a:xfrm>
            <a:off x="3358074" y="569781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4" name="Google Shape;1514;p64"/>
          <p:cNvSpPr/>
          <p:nvPr/>
        </p:nvSpPr>
        <p:spPr>
          <a:xfrm>
            <a:off x="3320376" y="5224646"/>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5" name="Google Shape;1515;p64"/>
          <p:cNvSpPr/>
          <p:nvPr/>
        </p:nvSpPr>
        <p:spPr>
          <a:xfrm>
            <a:off x="3256325" y="5253222"/>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6" name="Google Shape;1516;p64"/>
          <p:cNvSpPr/>
          <p:nvPr/>
        </p:nvSpPr>
        <p:spPr>
          <a:xfrm>
            <a:off x="3274972" y="5740055"/>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7" name="Google Shape;1517;p64"/>
          <p:cNvSpPr/>
          <p:nvPr/>
        </p:nvSpPr>
        <p:spPr>
          <a:xfrm>
            <a:off x="3362837" y="5770766"/>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8" name="Google Shape;1518;p64"/>
          <p:cNvSpPr/>
          <p:nvPr/>
        </p:nvSpPr>
        <p:spPr>
          <a:xfrm>
            <a:off x="3434275" y="5700047"/>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9" name="Google Shape;1519;p64"/>
          <p:cNvSpPr/>
          <p:nvPr/>
        </p:nvSpPr>
        <p:spPr>
          <a:xfrm>
            <a:off x="3377037" y="5249876"/>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0" name="Google Shape;1520;p64"/>
          <p:cNvSpPr txBox="1"/>
          <p:nvPr/>
        </p:nvSpPr>
        <p:spPr>
          <a:xfrm>
            <a:off x="2890340" y="6019738"/>
            <a:ext cx="1059797" cy="291747"/>
          </a:xfrm>
          <a:prstGeom prst="rect">
            <a:avLst/>
          </a:prstGeom>
          <a:noFill/>
          <a:ln>
            <a:noFill/>
          </a:ln>
        </p:spPr>
        <p:txBody>
          <a:bodyPr spcFirstLastPara="1" wrap="square" lIns="91425" tIns="45700" rIns="91425" bIns="45700" anchor="t" anchorCtr="0">
            <a:spAutoFit/>
          </a:bodyPr>
          <a:lstStyle/>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COMPORTAMENTOS</a:t>
            </a:r>
            <a:endParaRPr/>
          </a:p>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CONGLOMERADOS</a:t>
            </a:r>
            <a:endParaRPr sz="900" baseline="30000">
              <a:solidFill>
                <a:schemeClr val="dk1"/>
              </a:solidFill>
              <a:latin typeface="Open Sans ExtraBold"/>
              <a:ea typeface="Open Sans ExtraBold"/>
              <a:cs typeface="Open Sans ExtraBold"/>
              <a:sym typeface="Open Sans ExtraBold"/>
            </a:endParaRPr>
          </a:p>
        </p:txBody>
      </p:sp>
      <p:sp>
        <p:nvSpPr>
          <p:cNvPr id="1521" name="Google Shape;1521;p64"/>
          <p:cNvSpPr/>
          <p:nvPr/>
        </p:nvSpPr>
        <p:spPr>
          <a:xfrm>
            <a:off x="3323061" y="529493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2" name="Google Shape;1522;p64"/>
          <p:cNvSpPr/>
          <p:nvPr/>
        </p:nvSpPr>
        <p:spPr>
          <a:xfrm>
            <a:off x="3744444" y="5484081"/>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3" name="Google Shape;1523;p64"/>
          <p:cNvSpPr/>
          <p:nvPr/>
        </p:nvSpPr>
        <p:spPr>
          <a:xfrm>
            <a:off x="3680393" y="5512657"/>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4" name="Google Shape;1524;p64"/>
          <p:cNvSpPr/>
          <p:nvPr/>
        </p:nvSpPr>
        <p:spPr>
          <a:xfrm>
            <a:off x="3801105" y="5509311"/>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5" name="Google Shape;1525;p64"/>
          <p:cNvSpPr/>
          <p:nvPr/>
        </p:nvSpPr>
        <p:spPr>
          <a:xfrm>
            <a:off x="3747129" y="5554369"/>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26" name="Google Shape;1526;p64"/>
          <p:cNvCxnSpPr/>
          <p:nvPr/>
        </p:nvCxnSpPr>
        <p:spPr>
          <a:xfrm rot="10800000">
            <a:off x="4664204" y="5385602"/>
            <a:ext cx="0" cy="557280"/>
          </a:xfrm>
          <a:prstGeom prst="straightConnector1">
            <a:avLst/>
          </a:prstGeom>
          <a:noFill/>
          <a:ln w="12700" cap="flat" cmpd="sng">
            <a:solidFill>
              <a:schemeClr val="dk1"/>
            </a:solidFill>
            <a:prstDash val="solid"/>
            <a:miter lim="800000"/>
            <a:headEnd type="none" w="sm" len="sm"/>
            <a:tailEnd type="triangle" w="med" len="med"/>
          </a:ln>
        </p:spPr>
      </p:cxnSp>
      <p:cxnSp>
        <p:nvCxnSpPr>
          <p:cNvPr id="1527" name="Google Shape;1527;p64"/>
          <p:cNvCxnSpPr/>
          <p:nvPr/>
        </p:nvCxnSpPr>
        <p:spPr>
          <a:xfrm>
            <a:off x="4664203" y="5942882"/>
            <a:ext cx="1059797" cy="0"/>
          </a:xfrm>
          <a:prstGeom prst="straightConnector1">
            <a:avLst/>
          </a:prstGeom>
          <a:noFill/>
          <a:ln w="12700" cap="flat" cmpd="sng">
            <a:solidFill>
              <a:schemeClr val="dk1"/>
            </a:solidFill>
            <a:prstDash val="solid"/>
            <a:miter lim="800000"/>
            <a:headEnd type="none" w="sm" len="sm"/>
            <a:tailEnd type="triangle" w="med" len="med"/>
          </a:ln>
        </p:spPr>
      </p:cxnSp>
      <p:sp>
        <p:nvSpPr>
          <p:cNvPr id="1528" name="Google Shape;1528;p64"/>
          <p:cNvSpPr/>
          <p:nvPr/>
        </p:nvSpPr>
        <p:spPr>
          <a:xfrm>
            <a:off x="4942488" y="5321485"/>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9" name="Google Shape;1529;p64"/>
          <p:cNvSpPr/>
          <p:nvPr/>
        </p:nvSpPr>
        <p:spPr>
          <a:xfrm>
            <a:off x="4961135" y="5776452"/>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0" name="Google Shape;1530;p64"/>
          <p:cNvSpPr/>
          <p:nvPr/>
        </p:nvSpPr>
        <p:spPr>
          <a:xfrm>
            <a:off x="5121441" y="5669762"/>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1" name="Google Shape;1531;p64"/>
          <p:cNvSpPr txBox="1"/>
          <p:nvPr/>
        </p:nvSpPr>
        <p:spPr>
          <a:xfrm>
            <a:off x="4576503" y="6019738"/>
            <a:ext cx="1018001" cy="291747"/>
          </a:xfrm>
          <a:prstGeom prst="rect">
            <a:avLst/>
          </a:prstGeom>
          <a:noFill/>
          <a:ln>
            <a:noFill/>
          </a:ln>
        </p:spPr>
        <p:txBody>
          <a:bodyPr spcFirstLastPara="1" wrap="square" lIns="91425" tIns="45700" rIns="91425" bIns="45700" anchor="t" anchorCtr="0">
            <a:spAutoFit/>
          </a:bodyPr>
          <a:lstStyle/>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COMPORTAMENTOS</a:t>
            </a:r>
            <a:endParaRPr/>
          </a:p>
          <a:p>
            <a:pPr marL="0" marR="0" lvl="0" indent="0" algn="l" rtl="0">
              <a:lnSpc>
                <a:spcPct val="88888"/>
              </a:lnSpc>
              <a:spcBef>
                <a:spcPts val="0"/>
              </a:spcBef>
              <a:spcAft>
                <a:spcPts val="0"/>
              </a:spcAft>
              <a:buNone/>
            </a:pPr>
            <a:r>
              <a:rPr lang="pt-BR" sz="900" baseline="30000">
                <a:solidFill>
                  <a:schemeClr val="dk1"/>
                </a:solidFill>
                <a:latin typeface="Open Sans ExtraBold"/>
                <a:ea typeface="Open Sans ExtraBold"/>
                <a:cs typeface="Open Sans ExtraBold"/>
                <a:sym typeface="Open Sans ExtraBold"/>
              </a:rPr>
              <a:t>DIFUSOS</a:t>
            </a:r>
            <a:endParaRPr sz="900" baseline="30000">
              <a:solidFill>
                <a:schemeClr val="dk1"/>
              </a:solidFill>
              <a:latin typeface="Open Sans ExtraBold"/>
              <a:ea typeface="Open Sans ExtraBold"/>
              <a:cs typeface="Open Sans ExtraBold"/>
              <a:sym typeface="Open Sans ExtraBold"/>
            </a:endParaRPr>
          </a:p>
        </p:txBody>
      </p:sp>
      <p:sp>
        <p:nvSpPr>
          <p:cNvPr id="1532" name="Google Shape;1532;p64"/>
          <p:cNvSpPr/>
          <p:nvPr/>
        </p:nvSpPr>
        <p:spPr>
          <a:xfrm>
            <a:off x="5413884" y="5362124"/>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3" name="Google Shape;1533;p64"/>
          <p:cNvSpPr/>
          <p:nvPr/>
        </p:nvSpPr>
        <p:spPr>
          <a:xfrm>
            <a:off x="5366556" y="5580920"/>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4" name="Google Shape;1534;p64"/>
          <p:cNvSpPr/>
          <p:nvPr/>
        </p:nvSpPr>
        <p:spPr>
          <a:xfrm rot="-476176">
            <a:off x="5433514" y="5805712"/>
            <a:ext cx="45719" cy="45719"/>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37" name="Google Shape;1537;p64"/>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1538" name="Google Shape;1538;p64"/>
          <p:cNvSpPr txBox="1"/>
          <p:nvPr/>
        </p:nvSpPr>
        <p:spPr>
          <a:xfrm>
            <a:off x="1228162" y="9361493"/>
            <a:ext cx="4540813" cy="1958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66" name="Google Shape;92;p1">
            <a:extLst>
              <a:ext uri="{FF2B5EF4-FFF2-40B4-BE49-F238E27FC236}">
                <a16:creationId xmlns:a16="http://schemas.microsoft.com/office/drawing/2014/main" id="{2BB89A07-AF24-4279-9C2A-A9464789D489}"/>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65"/>
          <p:cNvSpPr/>
          <p:nvPr/>
        </p:nvSpPr>
        <p:spPr>
          <a:xfrm>
            <a:off x="1225097" y="4759510"/>
            <a:ext cx="4543800" cy="2094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4" name="Google Shape;1544;p65"/>
          <p:cNvSpPr/>
          <p:nvPr/>
        </p:nvSpPr>
        <p:spPr>
          <a:xfrm>
            <a:off x="1225097" y="2491745"/>
            <a:ext cx="4543800" cy="20943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5" name="Google Shape;1545;p6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51</a:t>
            </a:fld>
            <a:endParaRPr/>
          </a:p>
        </p:txBody>
      </p:sp>
      <p:sp>
        <p:nvSpPr>
          <p:cNvPr id="1546" name="Google Shape;1546;p65"/>
          <p:cNvSpPr txBox="1"/>
          <p:nvPr/>
        </p:nvSpPr>
        <p:spPr>
          <a:xfrm>
            <a:off x="1223962" y="1230215"/>
            <a:ext cx="405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PERFIL DE CLIENTE IDEAL (ICP)</a:t>
            </a:r>
            <a:endParaRPr/>
          </a:p>
        </p:txBody>
      </p:sp>
      <p:sp>
        <p:nvSpPr>
          <p:cNvPr id="1547" name="Google Shape;1547;p65"/>
          <p:cNvSpPr txBox="1"/>
          <p:nvPr/>
        </p:nvSpPr>
        <p:spPr>
          <a:xfrm>
            <a:off x="1582664" y="2688482"/>
            <a:ext cx="2629800" cy="2925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CARACTERÍSTICAS QUE PROCURAMOS</a:t>
            </a:r>
            <a:endParaRPr/>
          </a:p>
        </p:txBody>
      </p:sp>
      <p:sp>
        <p:nvSpPr>
          <p:cNvPr id="1548" name="Google Shape;1548;p65"/>
          <p:cNvSpPr txBox="1"/>
          <p:nvPr/>
        </p:nvSpPr>
        <p:spPr>
          <a:xfrm>
            <a:off x="1217662" y="1570312"/>
            <a:ext cx="4543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perfil de cliente ideal, também conhecido como ICP (Ideal </a:t>
            </a:r>
            <a:r>
              <a:rPr lang="pt-BR" sz="1200" baseline="30000" dirty="0" err="1">
                <a:solidFill>
                  <a:schemeClr val="dk1"/>
                </a:solidFill>
                <a:latin typeface="Calibri"/>
                <a:ea typeface="Calibri"/>
                <a:cs typeface="Calibri"/>
                <a:sym typeface="Calibri"/>
              </a:rPr>
              <a:t>Customer</a:t>
            </a:r>
            <a:r>
              <a:rPr lang="pt-BR" sz="1200" baseline="30000" dirty="0">
                <a:solidFill>
                  <a:schemeClr val="dk1"/>
                </a:solidFill>
                <a:latin typeface="Calibri"/>
                <a:ea typeface="Calibri"/>
                <a:cs typeface="Calibri"/>
                <a:sym typeface="Calibri"/>
              </a:rPr>
              <a:t> Profile), é a metodologia que busca entender quem é o seu “melhor cliente”. Ou seja, quem tem o perfil que mais se encaixa com os serviços ou produtos da sua empresa. Esse “desenho do melhor cliente” acaba guiando decisões estratégicas do time de vendas. No caso do Reportei, podemos definir o ICP da seguinte maneira:</a:t>
            </a:r>
            <a:endParaRPr sz="1200" dirty="0">
              <a:solidFill>
                <a:schemeClr val="dk1"/>
              </a:solidFill>
              <a:latin typeface="Calibri"/>
              <a:ea typeface="Calibri"/>
              <a:cs typeface="Calibri"/>
              <a:sym typeface="Calibri"/>
            </a:endParaRPr>
          </a:p>
        </p:txBody>
      </p:sp>
      <p:sp>
        <p:nvSpPr>
          <p:cNvPr id="1549" name="Google Shape;1549;p65"/>
          <p:cNvSpPr txBox="1"/>
          <p:nvPr/>
        </p:nvSpPr>
        <p:spPr>
          <a:xfrm>
            <a:off x="1582664" y="4971184"/>
            <a:ext cx="2629800" cy="292500"/>
          </a:xfrm>
          <a:prstGeom prst="rect">
            <a:avLst/>
          </a:prstGeom>
          <a:noFill/>
          <a:ln>
            <a:noFill/>
          </a:ln>
        </p:spPr>
        <p:txBody>
          <a:bodyPr spcFirstLastPara="1" wrap="square" lIns="91425" tIns="45700" rIns="91425" bIns="45700" anchor="t" anchorCtr="0">
            <a:spAutoFit/>
          </a:bodyPr>
          <a:lstStyle/>
          <a:p>
            <a:pPr marL="0" marR="0" lvl="0" indent="0" algn="l" rtl="0">
              <a:lnSpc>
                <a:spcPct val="92857"/>
              </a:lnSpc>
              <a:spcBef>
                <a:spcPts val="0"/>
              </a:spcBef>
              <a:spcAft>
                <a:spcPts val="0"/>
              </a:spcAft>
              <a:buNone/>
            </a:pPr>
            <a:r>
              <a:rPr lang="pt-BR" sz="1400" baseline="30000">
                <a:solidFill>
                  <a:schemeClr val="dk1"/>
                </a:solidFill>
                <a:latin typeface="Open Sans ExtraBold"/>
                <a:ea typeface="Open Sans ExtraBold"/>
                <a:cs typeface="Open Sans ExtraBold"/>
                <a:sym typeface="Open Sans ExtraBold"/>
              </a:rPr>
              <a:t>CARACTERÍSTICAS QUE FUGIMOS</a:t>
            </a:r>
            <a:endParaRPr/>
          </a:p>
        </p:txBody>
      </p:sp>
      <p:pic>
        <p:nvPicPr>
          <p:cNvPr id="1550" name="Google Shape;1550;p65"/>
          <p:cNvPicPr preferRelativeResize="0"/>
          <p:nvPr/>
        </p:nvPicPr>
        <p:blipFill rotWithShape="1">
          <a:blip r:embed="rId3">
            <a:alphaModFix/>
          </a:blip>
          <a:srcRect/>
          <a:stretch/>
        </p:blipFill>
        <p:spPr>
          <a:xfrm>
            <a:off x="1438600" y="2713823"/>
            <a:ext cx="187275" cy="187275"/>
          </a:xfrm>
          <a:prstGeom prst="rect">
            <a:avLst/>
          </a:prstGeom>
          <a:noFill/>
          <a:ln>
            <a:noFill/>
          </a:ln>
        </p:spPr>
      </p:pic>
      <p:pic>
        <p:nvPicPr>
          <p:cNvPr id="1551" name="Google Shape;1551;p65"/>
          <p:cNvPicPr preferRelativeResize="0"/>
          <p:nvPr/>
        </p:nvPicPr>
        <p:blipFill rotWithShape="1">
          <a:blip r:embed="rId4">
            <a:alphaModFix/>
          </a:blip>
          <a:srcRect/>
          <a:stretch/>
        </p:blipFill>
        <p:spPr>
          <a:xfrm>
            <a:off x="1445372" y="5001004"/>
            <a:ext cx="188401" cy="188401"/>
          </a:xfrm>
          <a:prstGeom prst="rect">
            <a:avLst/>
          </a:prstGeom>
          <a:noFill/>
          <a:ln>
            <a:noFill/>
          </a:ln>
        </p:spPr>
      </p:pic>
      <p:sp>
        <p:nvSpPr>
          <p:cNvPr id="1552" name="Google Shape;1552;p65"/>
          <p:cNvSpPr txBox="1"/>
          <p:nvPr/>
        </p:nvSpPr>
        <p:spPr>
          <a:xfrm>
            <a:off x="2349000" y="7302307"/>
            <a:ext cx="3322200" cy="134904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Uma vez que analisemos as características que “procuramos e fugimos”, é possível traçar alguns paralelos de comportamento com as personas que desenhamos previamente. Assim sendo, podemos dizer que as personas que melhor se encaixam nestas características, são: </a:t>
            </a:r>
            <a:r>
              <a:rPr lang="pt-BR" sz="1200" b="1" baseline="30000">
                <a:solidFill>
                  <a:schemeClr val="dk1"/>
                </a:solidFill>
                <a:latin typeface="Calibri"/>
                <a:ea typeface="Calibri"/>
                <a:cs typeface="Calibri"/>
                <a:sym typeface="Calibri"/>
              </a:rPr>
              <a:t>Vicenzo</a:t>
            </a:r>
            <a:r>
              <a:rPr lang="pt-BR" sz="1200" baseline="30000">
                <a:solidFill>
                  <a:schemeClr val="dk1"/>
                </a:solidFill>
                <a:latin typeface="Calibri"/>
                <a:ea typeface="Calibri"/>
                <a:cs typeface="Calibri"/>
                <a:sym typeface="Calibri"/>
              </a:rPr>
              <a:t> e </a:t>
            </a:r>
            <a:r>
              <a:rPr lang="pt-BR" sz="1200" b="1" baseline="30000">
                <a:solidFill>
                  <a:schemeClr val="dk1"/>
                </a:solidFill>
                <a:latin typeface="Calibri"/>
                <a:ea typeface="Calibri"/>
                <a:cs typeface="Calibri"/>
                <a:sym typeface="Calibri"/>
              </a:rPr>
              <a:t>Cleide</a:t>
            </a:r>
            <a:r>
              <a:rPr lang="pt-BR" sz="1200" baseline="30000">
                <a:solidFill>
                  <a:schemeClr val="dk1"/>
                </a:solidFill>
                <a:latin typeface="Calibri"/>
                <a:ea typeface="Calibri"/>
                <a:cs typeface="Calibri"/>
                <a:sym typeface="Calibri"/>
              </a:rPr>
              <a:t>. Embora nem sempre tenhamos nosso ICP representado neles, é possível encontrar subgrupos onde estas características sejam verdadeiras. Vamos focar nelas.</a:t>
            </a:r>
            <a:endParaRPr sz="1200" baseline="30000">
              <a:solidFill>
                <a:schemeClr val="dk1"/>
              </a:solidFill>
              <a:latin typeface="Calibri"/>
              <a:ea typeface="Calibri"/>
              <a:cs typeface="Calibri"/>
              <a:sym typeface="Calibri"/>
            </a:endParaRPr>
          </a:p>
        </p:txBody>
      </p:sp>
      <p:sp>
        <p:nvSpPr>
          <p:cNvPr id="1553" name="Google Shape;1553;p65"/>
          <p:cNvSpPr txBox="1"/>
          <p:nvPr/>
        </p:nvSpPr>
        <p:spPr>
          <a:xfrm>
            <a:off x="2349000" y="7089701"/>
            <a:ext cx="25185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AS PERSONAS QUE SE ENCAIXAM NO ICP</a:t>
            </a:r>
            <a:endParaRPr/>
          </a:p>
        </p:txBody>
      </p:sp>
      <p:pic>
        <p:nvPicPr>
          <p:cNvPr id="1554" name="Google Shape;1554;p65"/>
          <p:cNvPicPr preferRelativeResize="0"/>
          <p:nvPr/>
        </p:nvPicPr>
        <p:blipFill rotWithShape="1">
          <a:blip r:embed="rId5">
            <a:alphaModFix/>
          </a:blip>
          <a:srcRect/>
          <a:stretch/>
        </p:blipFill>
        <p:spPr>
          <a:xfrm>
            <a:off x="1356708" y="7297916"/>
            <a:ext cx="585980" cy="583189"/>
          </a:xfrm>
          <a:prstGeom prst="rect">
            <a:avLst/>
          </a:prstGeom>
          <a:noFill/>
          <a:ln>
            <a:noFill/>
          </a:ln>
        </p:spPr>
      </p:pic>
      <p:pic>
        <p:nvPicPr>
          <p:cNvPr id="1555" name="Google Shape;1555;p65"/>
          <p:cNvPicPr preferRelativeResize="0"/>
          <p:nvPr/>
        </p:nvPicPr>
        <p:blipFill rotWithShape="1">
          <a:blip r:embed="rId6">
            <a:alphaModFix/>
          </a:blip>
          <a:srcRect/>
          <a:stretch/>
        </p:blipFill>
        <p:spPr>
          <a:xfrm>
            <a:off x="1649469" y="7658463"/>
            <a:ext cx="586437" cy="583105"/>
          </a:xfrm>
          <a:prstGeom prst="rect">
            <a:avLst/>
          </a:prstGeom>
          <a:noFill/>
          <a:ln>
            <a:noFill/>
          </a:ln>
        </p:spPr>
      </p:pic>
      <p:sp>
        <p:nvSpPr>
          <p:cNvPr id="1556" name="Google Shape;1556;p65"/>
          <p:cNvSpPr txBox="1"/>
          <p:nvPr/>
        </p:nvSpPr>
        <p:spPr>
          <a:xfrm>
            <a:off x="1356709" y="2937848"/>
            <a:ext cx="1982400" cy="1502935"/>
          </a:xfrm>
          <a:prstGeom prst="rect">
            <a:avLst/>
          </a:prstGeom>
          <a:noFill/>
          <a:ln>
            <a:noFill/>
          </a:ln>
        </p:spPr>
        <p:txBody>
          <a:bodyPr spcFirstLastPara="1" wrap="square" lIns="91425" tIns="45700" rIns="91425" bIns="45700" anchor="t" anchorCtr="0">
            <a:spAutoFit/>
          </a:bodyPr>
          <a:lstStyle/>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Maturidade tecnológica mediana</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Ao menos 5 clientes no Reportei</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Utilizar cartões de crédito para pagamento</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Visão estratégica / paixão por planejar</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Visão de médio e longo prazo</a:t>
            </a:r>
            <a:endParaRPr dirty="0"/>
          </a:p>
        </p:txBody>
      </p:sp>
      <p:sp>
        <p:nvSpPr>
          <p:cNvPr id="1557" name="Google Shape;1557;p65"/>
          <p:cNvSpPr txBox="1"/>
          <p:nvPr/>
        </p:nvSpPr>
        <p:spPr>
          <a:xfrm>
            <a:off x="3473999" y="2937848"/>
            <a:ext cx="2070000" cy="1502935"/>
          </a:xfrm>
          <a:prstGeom prst="rect">
            <a:avLst/>
          </a:prstGeom>
          <a:noFill/>
          <a:ln>
            <a:noFill/>
          </a:ln>
        </p:spPr>
        <p:txBody>
          <a:bodyPr spcFirstLastPara="1" wrap="square" lIns="91425" tIns="45700" rIns="91425" bIns="45700" anchor="t" anchorCtr="0">
            <a:spAutoFit/>
          </a:bodyPr>
          <a:lstStyle/>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Empresas que estejam crescendo</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Entenda o mínimo sobre gestão de negócios</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Alto potencial de recomendação</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Resolvedores de problemas (saibam se virar)</a:t>
            </a:r>
            <a:endParaRPr dirty="0"/>
          </a:p>
          <a:p>
            <a:pPr marL="0" marR="0" lvl="0" indent="0" algn="just" rtl="0">
              <a:lnSpc>
                <a:spcPts val="22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Que tenham o mínimo de ambição</a:t>
            </a:r>
            <a:endParaRPr dirty="0"/>
          </a:p>
        </p:txBody>
      </p:sp>
      <p:grpSp>
        <p:nvGrpSpPr>
          <p:cNvPr id="1558" name="Google Shape;1558;p65"/>
          <p:cNvGrpSpPr/>
          <p:nvPr/>
        </p:nvGrpSpPr>
        <p:grpSpPr>
          <a:xfrm>
            <a:off x="1404576" y="3248562"/>
            <a:ext cx="1889528" cy="852371"/>
            <a:chOff x="1404550" y="3667052"/>
            <a:chExt cx="4185000" cy="852371"/>
          </a:xfrm>
        </p:grpSpPr>
        <p:cxnSp>
          <p:nvCxnSpPr>
            <p:cNvPr id="1559" name="Google Shape;1559;p65"/>
            <p:cNvCxnSpPr/>
            <p:nvPr/>
          </p:nvCxnSpPr>
          <p:spPr>
            <a:xfrm>
              <a:off x="1404550" y="3667052"/>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0" name="Google Shape;1560;p65"/>
            <p:cNvCxnSpPr/>
            <p:nvPr/>
          </p:nvCxnSpPr>
          <p:spPr>
            <a:xfrm>
              <a:off x="1404550" y="3956103"/>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1" name="Google Shape;1561;p65"/>
            <p:cNvCxnSpPr/>
            <p:nvPr/>
          </p:nvCxnSpPr>
          <p:spPr>
            <a:xfrm>
              <a:off x="1404550" y="4228237"/>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2" name="Google Shape;1562;p65"/>
            <p:cNvCxnSpPr/>
            <p:nvPr/>
          </p:nvCxnSpPr>
          <p:spPr>
            <a:xfrm>
              <a:off x="1404550" y="4519423"/>
              <a:ext cx="4185000" cy="0"/>
            </a:xfrm>
            <a:prstGeom prst="straightConnector1">
              <a:avLst/>
            </a:prstGeom>
            <a:noFill/>
            <a:ln w="9525" cap="flat" cmpd="sng">
              <a:solidFill>
                <a:srgbClr val="BFBFBF"/>
              </a:solidFill>
              <a:prstDash val="dash"/>
              <a:miter lim="800000"/>
              <a:headEnd type="none" w="sm" len="sm"/>
              <a:tailEnd type="none" w="sm" len="sm"/>
            </a:ln>
          </p:spPr>
        </p:cxnSp>
      </p:grpSp>
      <p:grpSp>
        <p:nvGrpSpPr>
          <p:cNvPr id="1563" name="Google Shape;1563;p65"/>
          <p:cNvGrpSpPr/>
          <p:nvPr/>
        </p:nvGrpSpPr>
        <p:grpSpPr>
          <a:xfrm>
            <a:off x="3529872" y="3248256"/>
            <a:ext cx="1889528" cy="852371"/>
            <a:chOff x="1404550" y="3667052"/>
            <a:chExt cx="4185000" cy="852371"/>
          </a:xfrm>
        </p:grpSpPr>
        <p:cxnSp>
          <p:nvCxnSpPr>
            <p:cNvPr id="1564" name="Google Shape;1564;p65"/>
            <p:cNvCxnSpPr/>
            <p:nvPr/>
          </p:nvCxnSpPr>
          <p:spPr>
            <a:xfrm>
              <a:off x="1404550" y="3667052"/>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5" name="Google Shape;1565;p65"/>
            <p:cNvCxnSpPr/>
            <p:nvPr/>
          </p:nvCxnSpPr>
          <p:spPr>
            <a:xfrm>
              <a:off x="1404550" y="3956103"/>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6" name="Google Shape;1566;p65"/>
            <p:cNvCxnSpPr/>
            <p:nvPr/>
          </p:nvCxnSpPr>
          <p:spPr>
            <a:xfrm>
              <a:off x="1404550" y="4228237"/>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67" name="Google Shape;1567;p65"/>
            <p:cNvCxnSpPr/>
            <p:nvPr/>
          </p:nvCxnSpPr>
          <p:spPr>
            <a:xfrm>
              <a:off x="1404550" y="4519423"/>
              <a:ext cx="4185000" cy="0"/>
            </a:xfrm>
            <a:prstGeom prst="straightConnector1">
              <a:avLst/>
            </a:prstGeom>
            <a:noFill/>
            <a:ln w="9525" cap="flat" cmpd="sng">
              <a:solidFill>
                <a:srgbClr val="BFBFBF"/>
              </a:solidFill>
              <a:prstDash val="dash"/>
              <a:miter lim="800000"/>
              <a:headEnd type="none" w="sm" len="sm"/>
              <a:tailEnd type="none" w="sm" len="sm"/>
            </a:ln>
          </p:spPr>
        </p:cxnSp>
      </p:grpSp>
      <p:sp>
        <p:nvSpPr>
          <p:cNvPr id="1568" name="Google Shape;1568;p65"/>
          <p:cNvSpPr txBox="1"/>
          <p:nvPr/>
        </p:nvSpPr>
        <p:spPr>
          <a:xfrm>
            <a:off x="1356709" y="5209510"/>
            <a:ext cx="1982400" cy="1502935"/>
          </a:xfrm>
          <a:prstGeom prst="rect">
            <a:avLst/>
          </a:prstGeom>
          <a:noFill/>
          <a:ln>
            <a:noFill/>
          </a:ln>
        </p:spPr>
        <p:txBody>
          <a:bodyPr spcFirstLastPara="1" wrap="square" lIns="91425" tIns="45700" rIns="91425" bIns="45700" anchor="t" anchorCtr="0">
            <a:spAutoFit/>
          </a:bodyPr>
          <a:lstStyle/>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Maturidade tecnológica muito baixa</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Cliente que se diz especialista</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Paga boleto na lotérica</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Empresas sem visão estratégica</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Acham que social media é fazer post</a:t>
            </a:r>
            <a:endParaRPr/>
          </a:p>
        </p:txBody>
      </p:sp>
      <p:sp>
        <p:nvSpPr>
          <p:cNvPr id="1569" name="Google Shape;1569;p65"/>
          <p:cNvSpPr txBox="1"/>
          <p:nvPr/>
        </p:nvSpPr>
        <p:spPr>
          <a:xfrm>
            <a:off x="3473999" y="5209510"/>
            <a:ext cx="2070000" cy="1502935"/>
          </a:xfrm>
          <a:prstGeom prst="rect">
            <a:avLst/>
          </a:prstGeom>
          <a:noFill/>
          <a:ln>
            <a:noFill/>
          </a:ln>
        </p:spPr>
        <p:txBody>
          <a:bodyPr spcFirstLastPara="1" wrap="square" lIns="91425" tIns="45700" rIns="91425" bIns="45700" anchor="t" anchorCtr="0">
            <a:spAutoFit/>
          </a:bodyPr>
          <a:lstStyle/>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Emitem o relatório por obrigação (s/ análise)</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Empresas que estejam estagnadas</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Empresas que estejam desesperadas </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Clientes detratores</a:t>
            </a:r>
            <a:endParaRPr/>
          </a:p>
          <a:p>
            <a:pPr marL="0" marR="0" lvl="0" indent="0" algn="just" rtl="0">
              <a:lnSpc>
                <a:spcPts val="22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Clientes mal educados</a:t>
            </a:r>
            <a:endParaRPr/>
          </a:p>
        </p:txBody>
      </p:sp>
      <p:grpSp>
        <p:nvGrpSpPr>
          <p:cNvPr id="1570" name="Google Shape;1570;p65"/>
          <p:cNvGrpSpPr/>
          <p:nvPr/>
        </p:nvGrpSpPr>
        <p:grpSpPr>
          <a:xfrm>
            <a:off x="1404576" y="5520224"/>
            <a:ext cx="1889528" cy="852371"/>
            <a:chOff x="1404550" y="3667052"/>
            <a:chExt cx="4185000" cy="852371"/>
          </a:xfrm>
        </p:grpSpPr>
        <p:cxnSp>
          <p:nvCxnSpPr>
            <p:cNvPr id="1571" name="Google Shape;1571;p65"/>
            <p:cNvCxnSpPr/>
            <p:nvPr/>
          </p:nvCxnSpPr>
          <p:spPr>
            <a:xfrm>
              <a:off x="1404550" y="3667052"/>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2" name="Google Shape;1572;p65"/>
            <p:cNvCxnSpPr/>
            <p:nvPr/>
          </p:nvCxnSpPr>
          <p:spPr>
            <a:xfrm>
              <a:off x="1404550" y="3956103"/>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3" name="Google Shape;1573;p65"/>
            <p:cNvCxnSpPr/>
            <p:nvPr/>
          </p:nvCxnSpPr>
          <p:spPr>
            <a:xfrm>
              <a:off x="1404550" y="4228237"/>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4" name="Google Shape;1574;p65"/>
            <p:cNvCxnSpPr/>
            <p:nvPr/>
          </p:nvCxnSpPr>
          <p:spPr>
            <a:xfrm>
              <a:off x="1404550" y="4519423"/>
              <a:ext cx="4185000" cy="0"/>
            </a:xfrm>
            <a:prstGeom prst="straightConnector1">
              <a:avLst/>
            </a:prstGeom>
            <a:noFill/>
            <a:ln w="9525" cap="flat" cmpd="sng">
              <a:solidFill>
                <a:srgbClr val="BFBFBF"/>
              </a:solidFill>
              <a:prstDash val="dash"/>
              <a:miter lim="800000"/>
              <a:headEnd type="none" w="sm" len="sm"/>
              <a:tailEnd type="none" w="sm" len="sm"/>
            </a:ln>
          </p:spPr>
        </p:cxnSp>
      </p:grpSp>
      <p:grpSp>
        <p:nvGrpSpPr>
          <p:cNvPr id="1575" name="Google Shape;1575;p65"/>
          <p:cNvGrpSpPr/>
          <p:nvPr/>
        </p:nvGrpSpPr>
        <p:grpSpPr>
          <a:xfrm>
            <a:off x="3529872" y="5519918"/>
            <a:ext cx="1889528" cy="852371"/>
            <a:chOff x="1404550" y="3667052"/>
            <a:chExt cx="4185000" cy="852371"/>
          </a:xfrm>
        </p:grpSpPr>
        <p:cxnSp>
          <p:nvCxnSpPr>
            <p:cNvPr id="1576" name="Google Shape;1576;p65"/>
            <p:cNvCxnSpPr/>
            <p:nvPr/>
          </p:nvCxnSpPr>
          <p:spPr>
            <a:xfrm>
              <a:off x="1404550" y="3667052"/>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7" name="Google Shape;1577;p65"/>
            <p:cNvCxnSpPr/>
            <p:nvPr/>
          </p:nvCxnSpPr>
          <p:spPr>
            <a:xfrm>
              <a:off x="1404550" y="3956103"/>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8" name="Google Shape;1578;p65"/>
            <p:cNvCxnSpPr/>
            <p:nvPr/>
          </p:nvCxnSpPr>
          <p:spPr>
            <a:xfrm>
              <a:off x="1404550" y="4228237"/>
              <a:ext cx="4185000" cy="0"/>
            </a:xfrm>
            <a:prstGeom prst="straightConnector1">
              <a:avLst/>
            </a:prstGeom>
            <a:noFill/>
            <a:ln w="9525" cap="flat" cmpd="sng">
              <a:solidFill>
                <a:srgbClr val="BFBFBF"/>
              </a:solidFill>
              <a:prstDash val="dash"/>
              <a:miter lim="800000"/>
              <a:headEnd type="none" w="sm" len="sm"/>
              <a:tailEnd type="none" w="sm" len="sm"/>
            </a:ln>
          </p:spPr>
        </p:cxnSp>
        <p:cxnSp>
          <p:nvCxnSpPr>
            <p:cNvPr id="1579" name="Google Shape;1579;p65"/>
            <p:cNvCxnSpPr/>
            <p:nvPr/>
          </p:nvCxnSpPr>
          <p:spPr>
            <a:xfrm>
              <a:off x="1404550" y="4519423"/>
              <a:ext cx="4185000" cy="0"/>
            </a:xfrm>
            <a:prstGeom prst="straightConnector1">
              <a:avLst/>
            </a:prstGeom>
            <a:noFill/>
            <a:ln w="9525" cap="flat" cmpd="sng">
              <a:solidFill>
                <a:srgbClr val="BFBFBF"/>
              </a:solidFill>
              <a:prstDash val="dash"/>
              <a:miter lim="800000"/>
              <a:headEnd type="none" w="sm" len="sm"/>
              <a:tailEnd type="none" w="sm" len="sm"/>
            </a:ln>
          </p:spPr>
        </p:cxnSp>
      </p:grpSp>
      <p:pic>
        <p:nvPicPr>
          <p:cNvPr id="1581" name="Google Shape;1581;p65"/>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1582" name="Google Shape;1582;p6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42" name="Google Shape;92;p1">
            <a:extLst>
              <a:ext uri="{FF2B5EF4-FFF2-40B4-BE49-F238E27FC236}">
                <a16:creationId xmlns:a16="http://schemas.microsoft.com/office/drawing/2014/main" id="{88277E1D-DC10-48A1-B917-FBB9E1B0ADB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6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52</a:t>
            </a:fld>
            <a:endParaRPr/>
          </a:p>
        </p:txBody>
      </p:sp>
      <p:sp>
        <p:nvSpPr>
          <p:cNvPr id="1588" name="Google Shape;1588;p66"/>
          <p:cNvSpPr txBox="1"/>
          <p:nvPr/>
        </p:nvSpPr>
        <p:spPr>
          <a:xfrm>
            <a:off x="1223964" y="1210459"/>
            <a:ext cx="305310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chemeClr val="dk1"/>
                </a:solidFill>
                <a:latin typeface="Open Sans ExtraBold"/>
                <a:ea typeface="Open Sans ExtraBold"/>
                <a:cs typeface="Open Sans ExtraBold"/>
                <a:sym typeface="Open Sans ExtraBold"/>
              </a:rPr>
              <a:t>JORNADA DE COMPRA</a:t>
            </a:r>
            <a:endParaRPr/>
          </a:p>
        </p:txBody>
      </p:sp>
      <p:sp>
        <p:nvSpPr>
          <p:cNvPr id="1589" name="Google Shape;1589;p66"/>
          <p:cNvSpPr txBox="1"/>
          <p:nvPr/>
        </p:nvSpPr>
        <p:spPr>
          <a:xfrm>
            <a:off x="1217661" y="1610569"/>
            <a:ext cx="4532179"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jornada de compra é o caminho que um potencial cliente percorre antes da decisão de compra. Ao entender seus hábitos de consumo e monitorar o que ele está buscando na internet, é possível descobrir em qual momento da compra ele se encontra. Com isso, dedicar esforço para conduzi-lo de maneira eficiente à conclusão do negócio. Aqui no Reportei, podemos desenhar a jornada de compra da seguinte maneira:</a:t>
            </a:r>
            <a:endParaRPr sz="1200" dirty="0">
              <a:solidFill>
                <a:schemeClr val="dk1"/>
              </a:solidFill>
              <a:latin typeface="Calibri"/>
              <a:ea typeface="Calibri"/>
              <a:cs typeface="Calibri"/>
              <a:sym typeface="Calibri"/>
            </a:endParaRPr>
          </a:p>
        </p:txBody>
      </p:sp>
      <p:sp>
        <p:nvSpPr>
          <p:cNvPr id="1590" name="Google Shape;1590;p66"/>
          <p:cNvSpPr txBox="1"/>
          <p:nvPr/>
        </p:nvSpPr>
        <p:spPr>
          <a:xfrm>
            <a:off x="1891980" y="2758594"/>
            <a:ext cx="17047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DESCOBERTA</a:t>
            </a:r>
            <a:endParaRPr/>
          </a:p>
        </p:txBody>
      </p:sp>
      <p:sp>
        <p:nvSpPr>
          <p:cNvPr id="1591" name="Google Shape;1591;p66"/>
          <p:cNvSpPr txBox="1"/>
          <p:nvPr/>
        </p:nvSpPr>
        <p:spPr>
          <a:xfrm>
            <a:off x="1886692" y="2995866"/>
            <a:ext cx="2312023" cy="400069"/>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200" baseline="30000">
                <a:solidFill>
                  <a:schemeClr val="dk1"/>
                </a:solidFill>
                <a:latin typeface="Calibri"/>
                <a:ea typeface="Calibri"/>
                <a:cs typeface="Calibri"/>
                <a:sym typeface="Calibri"/>
              </a:rPr>
              <a:t>Primeiro, o cliente descobre a marca do Reportei através de contatos de topo de funil.</a:t>
            </a:r>
            <a:endParaRPr sz="1200">
              <a:solidFill>
                <a:schemeClr val="dk1"/>
              </a:solidFill>
              <a:latin typeface="Calibri"/>
              <a:ea typeface="Calibri"/>
              <a:cs typeface="Calibri"/>
              <a:sym typeface="Calibri"/>
            </a:endParaRPr>
          </a:p>
        </p:txBody>
      </p:sp>
      <p:pic>
        <p:nvPicPr>
          <p:cNvPr id="1592" name="Google Shape;1592;p66"/>
          <p:cNvPicPr preferRelativeResize="0"/>
          <p:nvPr/>
        </p:nvPicPr>
        <p:blipFill rotWithShape="1">
          <a:blip r:embed="rId3">
            <a:alphaModFix/>
          </a:blip>
          <a:srcRect/>
          <a:stretch/>
        </p:blipFill>
        <p:spPr>
          <a:xfrm>
            <a:off x="3232559" y="3895529"/>
            <a:ext cx="646467" cy="646467"/>
          </a:xfrm>
          <a:prstGeom prst="rect">
            <a:avLst/>
          </a:prstGeom>
          <a:noFill/>
          <a:ln>
            <a:noFill/>
          </a:ln>
        </p:spPr>
      </p:pic>
      <p:sp>
        <p:nvSpPr>
          <p:cNvPr id="1593" name="Google Shape;1593;p66"/>
          <p:cNvSpPr txBox="1"/>
          <p:nvPr/>
        </p:nvSpPr>
        <p:spPr>
          <a:xfrm>
            <a:off x="3884313" y="3568861"/>
            <a:ext cx="17047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RECONHECIMENTO</a:t>
            </a:r>
            <a:endParaRPr/>
          </a:p>
        </p:txBody>
      </p:sp>
      <p:sp>
        <p:nvSpPr>
          <p:cNvPr id="1594" name="Google Shape;1594;p66"/>
          <p:cNvSpPr txBox="1"/>
          <p:nvPr/>
        </p:nvSpPr>
        <p:spPr>
          <a:xfrm>
            <a:off x="3879025" y="3806133"/>
            <a:ext cx="1838642" cy="861734"/>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Ao consumir os conteúdos, o cliente reconhecerá suas próprias dores, que ficam cada vez mais latejantes conforme ele se aprofunda no aprendizado.</a:t>
            </a:r>
            <a:endParaRPr sz="1200">
              <a:solidFill>
                <a:schemeClr val="dk1"/>
              </a:solidFill>
              <a:latin typeface="Calibri"/>
              <a:ea typeface="Calibri"/>
              <a:cs typeface="Calibri"/>
              <a:sym typeface="Calibri"/>
            </a:endParaRPr>
          </a:p>
        </p:txBody>
      </p:sp>
      <p:sp>
        <p:nvSpPr>
          <p:cNvPr id="1595" name="Google Shape;1595;p66"/>
          <p:cNvSpPr txBox="1"/>
          <p:nvPr/>
        </p:nvSpPr>
        <p:spPr>
          <a:xfrm>
            <a:off x="1859288" y="4878406"/>
            <a:ext cx="17047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INTERESSE</a:t>
            </a:r>
            <a:endParaRPr/>
          </a:p>
        </p:txBody>
      </p:sp>
      <p:sp>
        <p:nvSpPr>
          <p:cNvPr id="1596" name="Google Shape;1596;p66"/>
          <p:cNvSpPr txBox="1"/>
          <p:nvPr/>
        </p:nvSpPr>
        <p:spPr>
          <a:xfrm>
            <a:off x="1853999" y="5115678"/>
            <a:ext cx="1881812" cy="707846"/>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O cliente então passa a ter interesse na resolução do problema, pesquisando mais e consumindo conteúdos mais densos, de meio de funil.</a:t>
            </a:r>
            <a:endParaRPr sz="1200" dirty="0">
              <a:solidFill>
                <a:schemeClr val="dk1"/>
              </a:solidFill>
              <a:latin typeface="Calibri"/>
              <a:ea typeface="Calibri"/>
              <a:cs typeface="Calibri"/>
              <a:sym typeface="Calibri"/>
            </a:endParaRPr>
          </a:p>
        </p:txBody>
      </p:sp>
      <p:sp>
        <p:nvSpPr>
          <p:cNvPr id="1597" name="Google Shape;1597;p66"/>
          <p:cNvSpPr txBox="1"/>
          <p:nvPr/>
        </p:nvSpPr>
        <p:spPr>
          <a:xfrm>
            <a:off x="3884313" y="6061121"/>
            <a:ext cx="17047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INTENÇÃO</a:t>
            </a:r>
            <a:endParaRPr/>
          </a:p>
        </p:txBody>
      </p:sp>
      <p:sp>
        <p:nvSpPr>
          <p:cNvPr id="1598" name="Google Shape;1598;p66"/>
          <p:cNvSpPr txBox="1"/>
          <p:nvPr/>
        </p:nvSpPr>
        <p:spPr>
          <a:xfrm>
            <a:off x="3879026" y="6298393"/>
            <a:ext cx="1838642" cy="707846"/>
          </a:xfrm>
          <a:prstGeom prst="rect">
            <a:avLst/>
          </a:prstGeom>
          <a:noFill/>
          <a:ln>
            <a:noFill/>
          </a:ln>
        </p:spPr>
        <p:txBody>
          <a:bodyPr spcFirstLastPara="1" wrap="square" lIns="91425" tIns="45700" rIns="91425" bIns="45700" anchor="t" anchorCtr="0">
            <a:spAutoFit/>
          </a:bodyPr>
          <a:lstStyle/>
          <a:p>
            <a:pPr marL="0" marR="0" lvl="0" indent="0" algn="l"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Ao ser convencido pelos conteúdos, o cliente realiza o </a:t>
            </a:r>
            <a:r>
              <a:rPr lang="pt-BR" sz="1200" baseline="30000" dirty="0" err="1">
                <a:solidFill>
                  <a:schemeClr val="dk1"/>
                </a:solidFill>
                <a:latin typeface="Calibri"/>
                <a:ea typeface="Calibri"/>
                <a:cs typeface="Calibri"/>
                <a:sym typeface="Calibri"/>
              </a:rPr>
              <a:t>trial</a:t>
            </a:r>
            <a:r>
              <a:rPr lang="pt-BR" sz="1200" baseline="30000" dirty="0">
                <a:solidFill>
                  <a:schemeClr val="dk1"/>
                </a:solidFill>
                <a:latin typeface="Calibri"/>
                <a:ea typeface="Calibri"/>
                <a:cs typeface="Calibri"/>
                <a:sym typeface="Calibri"/>
              </a:rPr>
              <a:t> de 7 dias na ferramenta, oficializando sua intenção de compra.</a:t>
            </a:r>
            <a:endParaRPr sz="1200" dirty="0">
              <a:solidFill>
                <a:schemeClr val="dk1"/>
              </a:solidFill>
              <a:latin typeface="Calibri"/>
              <a:ea typeface="Calibri"/>
              <a:cs typeface="Calibri"/>
              <a:sym typeface="Calibri"/>
            </a:endParaRPr>
          </a:p>
        </p:txBody>
      </p:sp>
      <p:sp>
        <p:nvSpPr>
          <p:cNvPr id="1599" name="Google Shape;1599;p66"/>
          <p:cNvSpPr txBox="1"/>
          <p:nvPr/>
        </p:nvSpPr>
        <p:spPr>
          <a:xfrm>
            <a:off x="1894604" y="7169256"/>
            <a:ext cx="170471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COMPRA</a:t>
            </a:r>
            <a:endParaRPr/>
          </a:p>
        </p:txBody>
      </p:sp>
      <p:sp>
        <p:nvSpPr>
          <p:cNvPr id="1600" name="Google Shape;1600;p66"/>
          <p:cNvSpPr txBox="1"/>
          <p:nvPr/>
        </p:nvSpPr>
        <p:spPr>
          <a:xfrm>
            <a:off x="1894604" y="7411901"/>
            <a:ext cx="1702089" cy="707846"/>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Que se concretiza com a compra propriamente dita. No nosso caso, a escolha por um plano que ajude o cliente.</a:t>
            </a:r>
            <a:endParaRPr sz="1200" dirty="0">
              <a:solidFill>
                <a:schemeClr val="dk1"/>
              </a:solidFill>
              <a:latin typeface="Calibri"/>
              <a:ea typeface="Calibri"/>
              <a:cs typeface="Calibri"/>
              <a:sym typeface="Calibri"/>
            </a:endParaRPr>
          </a:p>
        </p:txBody>
      </p:sp>
      <p:sp>
        <p:nvSpPr>
          <p:cNvPr id="1601" name="Google Shape;1601;p66"/>
          <p:cNvSpPr/>
          <p:nvPr/>
        </p:nvSpPr>
        <p:spPr>
          <a:xfrm>
            <a:off x="1562206" y="3409633"/>
            <a:ext cx="1551819" cy="898476"/>
          </a:xfrm>
          <a:custGeom>
            <a:avLst/>
            <a:gdLst/>
            <a:ahLst/>
            <a:cxnLst/>
            <a:rect l="l" t="t" r="r" b="b"/>
            <a:pathLst>
              <a:path w="895350" h="666750" extrusionOk="0">
                <a:moveTo>
                  <a:pt x="0" y="0"/>
                </a:moveTo>
                <a:lnTo>
                  <a:pt x="0" y="666750"/>
                </a:lnTo>
                <a:lnTo>
                  <a:pt x="895350" y="666750"/>
                </a:lnTo>
              </a:path>
            </a:pathLst>
          </a:custGeom>
          <a:noFill/>
          <a:ln w="19050" cap="flat" cmpd="sng">
            <a:solidFill>
              <a:srgbClr val="BFBFBF"/>
            </a:solidFill>
            <a:prstDash val="dot"/>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2" name="Google Shape;1602;p66"/>
          <p:cNvSpPr/>
          <p:nvPr/>
        </p:nvSpPr>
        <p:spPr>
          <a:xfrm>
            <a:off x="4585733" y="4662375"/>
            <a:ext cx="1003293" cy="927831"/>
          </a:xfrm>
          <a:custGeom>
            <a:avLst/>
            <a:gdLst/>
            <a:ahLst/>
            <a:cxnLst/>
            <a:rect l="l" t="t" r="r" b="b"/>
            <a:pathLst>
              <a:path w="923925" h="723900" extrusionOk="0">
                <a:moveTo>
                  <a:pt x="923925" y="0"/>
                </a:moveTo>
                <a:lnTo>
                  <a:pt x="923925" y="723900"/>
                </a:lnTo>
                <a:lnTo>
                  <a:pt x="0" y="723900"/>
                </a:lnTo>
              </a:path>
            </a:pathLst>
          </a:custGeom>
          <a:noFill/>
          <a:ln w="19050" cap="flat" cmpd="sng">
            <a:solidFill>
              <a:srgbClr val="BFBFBF"/>
            </a:solidFill>
            <a:prstDash val="dot"/>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3" name="Google Shape;1603;p66"/>
          <p:cNvSpPr/>
          <p:nvPr/>
        </p:nvSpPr>
        <p:spPr>
          <a:xfrm>
            <a:off x="1570306" y="5929629"/>
            <a:ext cx="1551819" cy="882125"/>
          </a:xfrm>
          <a:custGeom>
            <a:avLst/>
            <a:gdLst/>
            <a:ahLst/>
            <a:cxnLst/>
            <a:rect l="l" t="t" r="r" b="b"/>
            <a:pathLst>
              <a:path w="895350" h="666750" extrusionOk="0">
                <a:moveTo>
                  <a:pt x="0" y="0"/>
                </a:moveTo>
                <a:lnTo>
                  <a:pt x="0" y="666750"/>
                </a:lnTo>
                <a:lnTo>
                  <a:pt x="895350" y="666750"/>
                </a:lnTo>
              </a:path>
            </a:pathLst>
          </a:custGeom>
          <a:noFill/>
          <a:ln w="19050" cap="flat" cmpd="sng">
            <a:solidFill>
              <a:srgbClr val="BFBFBF"/>
            </a:solidFill>
            <a:prstDash val="dot"/>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4" name="Google Shape;1604;p66"/>
          <p:cNvSpPr/>
          <p:nvPr/>
        </p:nvSpPr>
        <p:spPr>
          <a:xfrm>
            <a:off x="3386795" y="6996128"/>
            <a:ext cx="2132380" cy="1265861"/>
          </a:xfrm>
          <a:custGeom>
            <a:avLst/>
            <a:gdLst/>
            <a:ahLst/>
            <a:cxnLst/>
            <a:rect l="l" t="t" r="r" b="b"/>
            <a:pathLst>
              <a:path w="923925" h="723900" extrusionOk="0">
                <a:moveTo>
                  <a:pt x="923925" y="0"/>
                </a:moveTo>
                <a:lnTo>
                  <a:pt x="923925" y="723900"/>
                </a:lnTo>
                <a:lnTo>
                  <a:pt x="0" y="723900"/>
                </a:lnTo>
              </a:path>
            </a:pathLst>
          </a:custGeom>
          <a:noFill/>
          <a:ln w="19050" cap="flat" cmpd="sng">
            <a:solidFill>
              <a:srgbClr val="BFBFBF"/>
            </a:solidFill>
            <a:prstDash val="dot"/>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5" name="Google Shape;1605;p66"/>
          <p:cNvPicPr preferRelativeResize="0"/>
          <p:nvPr/>
        </p:nvPicPr>
        <p:blipFill rotWithShape="1">
          <a:blip r:embed="rId4">
            <a:alphaModFix/>
          </a:blip>
          <a:srcRect/>
          <a:stretch/>
        </p:blipFill>
        <p:spPr>
          <a:xfrm>
            <a:off x="1440942" y="2876726"/>
            <a:ext cx="445751" cy="445751"/>
          </a:xfrm>
          <a:prstGeom prst="rect">
            <a:avLst/>
          </a:prstGeom>
          <a:noFill/>
          <a:ln>
            <a:noFill/>
          </a:ln>
        </p:spPr>
      </p:pic>
      <p:pic>
        <p:nvPicPr>
          <p:cNvPr id="1606" name="Google Shape;1606;p66"/>
          <p:cNvPicPr preferRelativeResize="0"/>
          <p:nvPr/>
        </p:nvPicPr>
        <p:blipFill rotWithShape="1">
          <a:blip r:embed="rId5">
            <a:alphaModFix/>
          </a:blip>
          <a:srcRect/>
          <a:stretch/>
        </p:blipFill>
        <p:spPr>
          <a:xfrm>
            <a:off x="1244276" y="5062986"/>
            <a:ext cx="540198" cy="540198"/>
          </a:xfrm>
          <a:prstGeom prst="rect">
            <a:avLst/>
          </a:prstGeom>
          <a:noFill/>
          <a:ln>
            <a:noFill/>
          </a:ln>
        </p:spPr>
      </p:pic>
      <p:pic>
        <p:nvPicPr>
          <p:cNvPr id="1607" name="Google Shape;1607;p66"/>
          <p:cNvPicPr preferRelativeResize="0"/>
          <p:nvPr/>
        </p:nvPicPr>
        <p:blipFill rotWithShape="1">
          <a:blip r:embed="rId6">
            <a:alphaModFix/>
          </a:blip>
          <a:srcRect/>
          <a:stretch/>
        </p:blipFill>
        <p:spPr>
          <a:xfrm>
            <a:off x="1358349" y="7350479"/>
            <a:ext cx="424508" cy="424508"/>
          </a:xfrm>
          <a:prstGeom prst="rect">
            <a:avLst/>
          </a:prstGeom>
          <a:noFill/>
          <a:ln>
            <a:noFill/>
          </a:ln>
        </p:spPr>
      </p:pic>
      <p:pic>
        <p:nvPicPr>
          <p:cNvPr id="1608" name="Google Shape;1608;p66"/>
          <p:cNvPicPr preferRelativeResize="0"/>
          <p:nvPr/>
        </p:nvPicPr>
        <p:blipFill rotWithShape="1">
          <a:blip r:embed="rId7">
            <a:alphaModFix/>
          </a:blip>
          <a:srcRect/>
          <a:stretch/>
        </p:blipFill>
        <p:spPr>
          <a:xfrm>
            <a:off x="3386794" y="6192678"/>
            <a:ext cx="492232" cy="492232"/>
          </a:xfrm>
          <a:prstGeom prst="rect">
            <a:avLst/>
          </a:prstGeom>
          <a:noFill/>
          <a:ln>
            <a:noFill/>
          </a:ln>
        </p:spPr>
      </p:pic>
      <p:sp>
        <p:nvSpPr>
          <p:cNvPr id="1609" name="Google Shape;1609;p66"/>
          <p:cNvSpPr txBox="1"/>
          <p:nvPr/>
        </p:nvSpPr>
        <p:spPr>
          <a:xfrm>
            <a:off x="1882566" y="3314972"/>
            <a:ext cx="1276500" cy="592429"/>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000" baseline="30000" dirty="0">
                <a:solidFill>
                  <a:srgbClr val="757EF0"/>
                </a:solidFill>
                <a:latin typeface="Calibri"/>
                <a:ea typeface="Calibri"/>
                <a:cs typeface="Calibri"/>
                <a:sym typeface="Calibri"/>
              </a:rPr>
              <a:t>→  </a:t>
            </a:r>
            <a:r>
              <a:rPr lang="pt-BR" sz="1100" baseline="30000" dirty="0">
                <a:solidFill>
                  <a:srgbClr val="757EF0"/>
                </a:solidFill>
                <a:latin typeface="Calibri"/>
                <a:ea typeface="Calibri"/>
                <a:cs typeface="Calibri"/>
                <a:sym typeface="Calibri"/>
              </a:rPr>
              <a:t>Anúncios</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Conteúdo rasos</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Influenciadores</a:t>
            </a:r>
            <a:endParaRPr dirty="0"/>
          </a:p>
        </p:txBody>
      </p:sp>
      <p:sp>
        <p:nvSpPr>
          <p:cNvPr id="1610" name="Google Shape;1610;p66"/>
          <p:cNvSpPr txBox="1"/>
          <p:nvPr/>
        </p:nvSpPr>
        <p:spPr>
          <a:xfrm>
            <a:off x="3888524" y="4636322"/>
            <a:ext cx="1276500" cy="592429"/>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Conteúdos mais densos</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Nutrição por e-mail</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Comunidade</a:t>
            </a:r>
            <a:endParaRPr dirty="0"/>
          </a:p>
        </p:txBody>
      </p:sp>
      <p:sp>
        <p:nvSpPr>
          <p:cNvPr id="1611" name="Google Shape;1611;p66"/>
          <p:cNvSpPr txBox="1"/>
          <p:nvPr/>
        </p:nvSpPr>
        <p:spPr>
          <a:xfrm>
            <a:off x="1845691" y="5774313"/>
            <a:ext cx="1276500" cy="592429"/>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a:t>
            </a:r>
            <a:r>
              <a:rPr lang="pt-BR" sz="1100" baseline="30000" dirty="0" err="1">
                <a:solidFill>
                  <a:srgbClr val="757EF0"/>
                </a:solidFill>
                <a:latin typeface="Calibri"/>
                <a:ea typeface="Calibri"/>
                <a:cs typeface="Calibri"/>
                <a:sym typeface="Calibri"/>
              </a:rPr>
              <a:t>Remarketing</a:t>
            </a:r>
            <a:endParaRPr sz="1100" baseline="30000" dirty="0">
              <a:solidFill>
                <a:srgbClr val="757EF0"/>
              </a:solidFill>
              <a:latin typeface="Calibri"/>
              <a:ea typeface="Calibri"/>
              <a:cs typeface="Calibri"/>
              <a:sym typeface="Calibri"/>
            </a:endParaRPr>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Carta de vendas</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Nutrição por e-mail</a:t>
            </a:r>
            <a:endParaRPr dirty="0"/>
          </a:p>
        </p:txBody>
      </p:sp>
      <p:sp>
        <p:nvSpPr>
          <p:cNvPr id="1612" name="Google Shape;1612;p66"/>
          <p:cNvSpPr txBox="1"/>
          <p:nvPr/>
        </p:nvSpPr>
        <p:spPr>
          <a:xfrm>
            <a:off x="3888524" y="6952371"/>
            <a:ext cx="1276500" cy="425717"/>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a:t>
            </a:r>
            <a:r>
              <a:rPr lang="pt-BR" sz="1100" baseline="30000" dirty="0" err="1">
                <a:solidFill>
                  <a:srgbClr val="757EF0"/>
                </a:solidFill>
                <a:latin typeface="Calibri"/>
                <a:ea typeface="Calibri"/>
                <a:cs typeface="Calibri"/>
                <a:sym typeface="Calibri"/>
              </a:rPr>
              <a:t>Trial</a:t>
            </a:r>
            <a:r>
              <a:rPr lang="pt-BR" sz="1100" baseline="30000" dirty="0">
                <a:solidFill>
                  <a:srgbClr val="757EF0"/>
                </a:solidFill>
                <a:latin typeface="Calibri"/>
                <a:ea typeface="Calibri"/>
                <a:cs typeface="Calibri"/>
                <a:sym typeface="Calibri"/>
              </a:rPr>
              <a:t> 7 dias</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Time de vendas</a:t>
            </a:r>
            <a:endParaRPr dirty="0"/>
          </a:p>
        </p:txBody>
      </p:sp>
      <p:sp>
        <p:nvSpPr>
          <p:cNvPr id="1613" name="Google Shape;1613;p66"/>
          <p:cNvSpPr txBox="1"/>
          <p:nvPr/>
        </p:nvSpPr>
        <p:spPr>
          <a:xfrm>
            <a:off x="1892355" y="8072497"/>
            <a:ext cx="1276500" cy="592429"/>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Automação de e-mail</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Automação de WhatsApp</a:t>
            </a:r>
            <a:endParaRPr dirty="0"/>
          </a:p>
          <a:p>
            <a:pPr marL="0" marR="0" lvl="0" indent="0" algn="just" rtl="0">
              <a:lnSpc>
                <a:spcPts val="1300"/>
              </a:lnSpc>
              <a:spcBef>
                <a:spcPts val="0"/>
              </a:spcBef>
              <a:spcAft>
                <a:spcPts val="0"/>
              </a:spcAft>
              <a:buNone/>
            </a:pPr>
            <a:r>
              <a:rPr lang="pt-BR" sz="1100" baseline="30000" dirty="0">
                <a:solidFill>
                  <a:srgbClr val="757EF0"/>
                </a:solidFill>
                <a:latin typeface="Calibri"/>
                <a:ea typeface="Calibri"/>
                <a:cs typeface="Calibri"/>
                <a:sym typeface="Calibri"/>
              </a:rPr>
              <a:t>→  </a:t>
            </a:r>
            <a:r>
              <a:rPr lang="pt-BR" sz="1100" baseline="30000" dirty="0" err="1">
                <a:solidFill>
                  <a:srgbClr val="757EF0"/>
                </a:solidFill>
                <a:latin typeface="Calibri"/>
                <a:ea typeface="Calibri"/>
                <a:cs typeface="Calibri"/>
                <a:sym typeface="Calibri"/>
              </a:rPr>
              <a:t>Remarketing</a:t>
            </a:r>
            <a:endParaRPr sz="1100" baseline="30000" dirty="0">
              <a:solidFill>
                <a:srgbClr val="757EF0"/>
              </a:solidFill>
              <a:latin typeface="Calibri"/>
              <a:ea typeface="Calibri"/>
              <a:cs typeface="Calibri"/>
              <a:sym typeface="Calibri"/>
            </a:endParaRPr>
          </a:p>
        </p:txBody>
      </p:sp>
      <p:pic>
        <p:nvPicPr>
          <p:cNvPr id="1615" name="Google Shape;1615;p66"/>
          <p:cNvPicPr preferRelativeResize="0"/>
          <p:nvPr/>
        </p:nvPicPr>
        <p:blipFill rotWithShape="1">
          <a:blip r:embed="rId8">
            <a:alphaModFix/>
          </a:blip>
          <a:srcRect/>
          <a:stretch/>
        </p:blipFill>
        <p:spPr>
          <a:xfrm>
            <a:off x="3141187" y="9243905"/>
            <a:ext cx="714763" cy="134018"/>
          </a:xfrm>
          <a:prstGeom prst="rect">
            <a:avLst/>
          </a:prstGeom>
          <a:noFill/>
          <a:ln>
            <a:noFill/>
          </a:ln>
        </p:spPr>
      </p:pic>
      <p:sp>
        <p:nvSpPr>
          <p:cNvPr id="1616" name="Google Shape;1616;p6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3" name="Google Shape;92;p1">
            <a:extLst>
              <a:ext uri="{FF2B5EF4-FFF2-40B4-BE49-F238E27FC236}">
                <a16:creationId xmlns:a16="http://schemas.microsoft.com/office/drawing/2014/main" id="{D39AF6FE-93A3-43E3-A76B-84546E89A30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6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53</a:t>
            </a:fld>
            <a:endParaRPr/>
          </a:p>
        </p:txBody>
      </p:sp>
      <p:sp>
        <p:nvSpPr>
          <p:cNvPr id="1622" name="Google Shape;1622;p67"/>
          <p:cNvSpPr txBox="1"/>
          <p:nvPr/>
        </p:nvSpPr>
        <p:spPr>
          <a:xfrm>
            <a:off x="2424619" y="4311877"/>
            <a:ext cx="21579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OS CANAIS</a:t>
            </a:r>
            <a:endParaRPr/>
          </a:p>
        </p:txBody>
      </p:sp>
      <p:sp>
        <p:nvSpPr>
          <p:cNvPr id="1623" name="Google Shape;1623;p67"/>
          <p:cNvSpPr txBox="1"/>
          <p:nvPr/>
        </p:nvSpPr>
        <p:spPr>
          <a:xfrm>
            <a:off x="2636189" y="8266550"/>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ts val="11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1624" name="Google Shape;1624;p67"/>
          <p:cNvSpPr txBox="1"/>
          <p:nvPr/>
        </p:nvSpPr>
        <p:spPr>
          <a:xfrm>
            <a:off x="2094543" y="4778287"/>
            <a:ext cx="281811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dirty="0">
                <a:solidFill>
                  <a:schemeClr val="dk1"/>
                </a:solidFill>
                <a:latin typeface="Open Sans SemiBold"/>
                <a:ea typeface="Open Sans SemiBold"/>
                <a:cs typeface="Open Sans SemiBold"/>
                <a:sym typeface="Open Sans SemiBold"/>
              </a:rPr>
              <a:t>PORQUE SÃO ELES QUE TRANSMITEM A NOSSA MENSAGEM</a:t>
            </a:r>
            <a:endParaRPr spc="300" dirty="0"/>
          </a:p>
        </p:txBody>
      </p:sp>
      <p:pic>
        <p:nvPicPr>
          <p:cNvPr id="1625" name="Google Shape;1625;p67"/>
          <p:cNvPicPr preferRelativeResize="0"/>
          <p:nvPr/>
        </p:nvPicPr>
        <p:blipFill rotWithShape="1">
          <a:blip r:embed="rId3">
            <a:alphaModFix/>
          </a:blip>
          <a:srcRect/>
          <a:stretch/>
        </p:blipFill>
        <p:spPr>
          <a:xfrm>
            <a:off x="3136453" y="3513000"/>
            <a:ext cx="734294" cy="734294"/>
          </a:xfrm>
          <a:prstGeom prst="rect">
            <a:avLst/>
          </a:prstGeom>
          <a:noFill/>
          <a:ln>
            <a:noFill/>
          </a:ln>
        </p:spPr>
      </p:pic>
      <p:pic>
        <p:nvPicPr>
          <p:cNvPr id="1626" name="Google Shape;1626;p67"/>
          <p:cNvPicPr preferRelativeResize="0"/>
          <p:nvPr/>
        </p:nvPicPr>
        <p:blipFill rotWithShape="1">
          <a:blip r:embed="rId4">
            <a:alphaModFix/>
          </a:blip>
          <a:srcRect/>
          <a:stretch/>
        </p:blipFill>
        <p:spPr>
          <a:xfrm>
            <a:off x="3002190" y="7226150"/>
            <a:ext cx="1002820" cy="1002820"/>
          </a:xfrm>
          <a:prstGeom prst="rect">
            <a:avLst/>
          </a:prstGeom>
          <a:noFill/>
          <a:ln>
            <a:noFill/>
          </a:ln>
        </p:spPr>
      </p:pic>
      <p:pic>
        <p:nvPicPr>
          <p:cNvPr id="1628" name="Google Shape;1628;p67"/>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629" name="Google Shape;1629;p6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43BB56EC-0C91-4141-8C15-FF8C798A1B00}"/>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68"/>
          <p:cNvSpPr/>
          <p:nvPr/>
        </p:nvSpPr>
        <p:spPr>
          <a:xfrm>
            <a:off x="1295903" y="2437354"/>
            <a:ext cx="2117173" cy="230832"/>
          </a:xfrm>
          <a:prstGeom prst="rect">
            <a:avLst/>
          </a:prstGeom>
          <a:solidFill>
            <a:srgbClr val="757E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5" name="Google Shape;1635;p6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54</a:t>
            </a:fld>
            <a:endParaRPr/>
          </a:p>
        </p:txBody>
      </p:sp>
      <p:sp>
        <p:nvSpPr>
          <p:cNvPr id="1636" name="Google Shape;1636;p68"/>
          <p:cNvSpPr txBox="1"/>
          <p:nvPr/>
        </p:nvSpPr>
        <p:spPr>
          <a:xfrm>
            <a:off x="1242096" y="1067250"/>
            <a:ext cx="28776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ESTRATÉGIA DE CANAIS</a:t>
            </a:r>
            <a:endParaRPr/>
          </a:p>
        </p:txBody>
      </p:sp>
      <p:sp>
        <p:nvSpPr>
          <p:cNvPr id="1637" name="Google Shape;1637;p68"/>
          <p:cNvSpPr txBox="1"/>
          <p:nvPr/>
        </p:nvSpPr>
        <p:spPr>
          <a:xfrm>
            <a:off x="1236880" y="1401494"/>
            <a:ext cx="45222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Estratégia de canais nada mais é do que a descrição das atividades que executaremos em cada uma das mídias que dispomos, de modo que possamos tirar proveito máximo de cada um destes veículos. Ao longo das próximas páginas, listaremos os canais que utilizaremos em nossas campanhas, destacando os objetivos e métricas que devem ser analisados em cada um deles. Para cada canal, existem 4 tipos de estratégias possível:</a:t>
            </a:r>
            <a:endParaRPr sz="1200" dirty="0">
              <a:solidFill>
                <a:schemeClr val="dk1"/>
              </a:solidFill>
              <a:latin typeface="Calibri"/>
              <a:ea typeface="Calibri"/>
              <a:cs typeface="Calibri"/>
              <a:sym typeface="Calibri"/>
            </a:endParaRPr>
          </a:p>
        </p:txBody>
      </p:sp>
      <p:sp>
        <p:nvSpPr>
          <p:cNvPr id="1638" name="Google Shape;1638;p68"/>
          <p:cNvSpPr txBox="1"/>
          <p:nvPr/>
        </p:nvSpPr>
        <p:spPr>
          <a:xfrm>
            <a:off x="1224000" y="2716215"/>
            <a:ext cx="21711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Não exploraremos amplamente o canal, mas estaremos presente nele, replicando conteúdo automaticamente e monitorando os números.</a:t>
            </a:r>
            <a:endParaRPr sz="1200">
              <a:solidFill>
                <a:schemeClr val="dk1"/>
              </a:solidFill>
              <a:latin typeface="Calibri"/>
              <a:ea typeface="Calibri"/>
              <a:cs typeface="Calibri"/>
              <a:sym typeface="Calibri"/>
            </a:endParaRPr>
          </a:p>
        </p:txBody>
      </p:sp>
      <p:sp>
        <p:nvSpPr>
          <p:cNvPr id="1639" name="Google Shape;1639;p68"/>
          <p:cNvSpPr txBox="1"/>
          <p:nvPr/>
        </p:nvSpPr>
        <p:spPr>
          <a:xfrm>
            <a:off x="1308782" y="2456193"/>
            <a:ext cx="75624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lt1"/>
                </a:solidFill>
                <a:latin typeface="Open Sans"/>
                <a:ea typeface="Open Sans"/>
                <a:cs typeface="Open Sans"/>
                <a:sym typeface="Open Sans"/>
              </a:rPr>
              <a:t>PRESENÇA</a:t>
            </a:r>
            <a:endParaRPr/>
          </a:p>
        </p:txBody>
      </p:sp>
      <p:sp>
        <p:nvSpPr>
          <p:cNvPr id="1640" name="Google Shape;1640;p68"/>
          <p:cNvSpPr/>
          <p:nvPr/>
        </p:nvSpPr>
        <p:spPr>
          <a:xfrm>
            <a:off x="3595313" y="2434844"/>
            <a:ext cx="2150949" cy="230832"/>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1" name="Google Shape;1641;p68"/>
          <p:cNvSpPr txBox="1"/>
          <p:nvPr/>
        </p:nvSpPr>
        <p:spPr>
          <a:xfrm>
            <a:off x="3523411" y="2713705"/>
            <a:ext cx="22491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Não exploraremos amplamente o canal, mas produziremos conteúdo por lá com frequência reduzida, pensando no longo prazo.</a:t>
            </a:r>
            <a:endParaRPr sz="1200">
              <a:solidFill>
                <a:schemeClr val="dk1"/>
              </a:solidFill>
              <a:latin typeface="Calibri"/>
              <a:ea typeface="Calibri"/>
              <a:cs typeface="Calibri"/>
              <a:sym typeface="Calibri"/>
            </a:endParaRPr>
          </a:p>
        </p:txBody>
      </p:sp>
      <p:sp>
        <p:nvSpPr>
          <p:cNvPr id="1642" name="Google Shape;1642;p68"/>
          <p:cNvSpPr txBox="1"/>
          <p:nvPr/>
        </p:nvSpPr>
        <p:spPr>
          <a:xfrm>
            <a:off x="3608192" y="2453683"/>
            <a:ext cx="83337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lt1"/>
                </a:solidFill>
                <a:latin typeface="Open Sans"/>
                <a:ea typeface="Open Sans"/>
                <a:cs typeface="Open Sans"/>
                <a:sym typeface="Open Sans"/>
              </a:rPr>
              <a:t>MODERADA</a:t>
            </a:r>
            <a:endParaRPr/>
          </a:p>
        </p:txBody>
      </p:sp>
      <p:sp>
        <p:nvSpPr>
          <p:cNvPr id="1643" name="Google Shape;1643;p68"/>
          <p:cNvSpPr/>
          <p:nvPr/>
        </p:nvSpPr>
        <p:spPr>
          <a:xfrm>
            <a:off x="1308782" y="3427354"/>
            <a:ext cx="2117173" cy="230832"/>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4" name="Google Shape;1644;p68"/>
          <p:cNvSpPr txBox="1"/>
          <p:nvPr/>
        </p:nvSpPr>
        <p:spPr>
          <a:xfrm>
            <a:off x="1236879" y="3706215"/>
            <a:ext cx="22776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Exploraremos muito o canal, produzindo conteúdo ativamente e interagindo com o público sempre que possível. Investiremos dinheiro para crescer.</a:t>
            </a:r>
            <a:endParaRPr sz="1200">
              <a:solidFill>
                <a:schemeClr val="dk1"/>
              </a:solidFill>
              <a:latin typeface="Calibri"/>
              <a:ea typeface="Calibri"/>
              <a:cs typeface="Calibri"/>
              <a:sym typeface="Calibri"/>
            </a:endParaRPr>
          </a:p>
        </p:txBody>
      </p:sp>
      <p:sp>
        <p:nvSpPr>
          <p:cNvPr id="1645" name="Google Shape;1645;p68"/>
          <p:cNvSpPr txBox="1"/>
          <p:nvPr/>
        </p:nvSpPr>
        <p:spPr>
          <a:xfrm>
            <a:off x="1321661" y="3446193"/>
            <a:ext cx="75624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lt1"/>
                </a:solidFill>
                <a:latin typeface="Open Sans"/>
                <a:ea typeface="Open Sans"/>
                <a:cs typeface="Open Sans"/>
                <a:sym typeface="Open Sans"/>
              </a:rPr>
              <a:t>AGRESSIVA</a:t>
            </a:r>
            <a:endParaRPr/>
          </a:p>
        </p:txBody>
      </p:sp>
      <p:sp>
        <p:nvSpPr>
          <p:cNvPr id="1646" name="Google Shape;1646;p68"/>
          <p:cNvSpPr/>
          <p:nvPr/>
        </p:nvSpPr>
        <p:spPr>
          <a:xfrm>
            <a:off x="3608193" y="3424844"/>
            <a:ext cx="2138070" cy="230832"/>
          </a:xfrm>
          <a:prstGeom prst="rect">
            <a:avLst/>
          </a:prstGeom>
          <a:solidFill>
            <a:srgbClr val="FF2C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7" name="Google Shape;1647;p68"/>
          <p:cNvSpPr txBox="1"/>
          <p:nvPr/>
        </p:nvSpPr>
        <p:spPr>
          <a:xfrm>
            <a:off x="3536290" y="3703705"/>
            <a:ext cx="22326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Não trabalharemos nenhum tipo de conteúdo no canal, mas estaremos presentes para sanar eventuais dúvidas do público que entrar em contato.</a:t>
            </a:r>
            <a:endParaRPr sz="1200">
              <a:solidFill>
                <a:schemeClr val="dk1"/>
              </a:solidFill>
              <a:latin typeface="Calibri"/>
              <a:ea typeface="Calibri"/>
              <a:cs typeface="Calibri"/>
              <a:sym typeface="Calibri"/>
            </a:endParaRPr>
          </a:p>
        </p:txBody>
      </p:sp>
      <p:sp>
        <p:nvSpPr>
          <p:cNvPr id="1648" name="Google Shape;1648;p68"/>
          <p:cNvSpPr txBox="1"/>
          <p:nvPr/>
        </p:nvSpPr>
        <p:spPr>
          <a:xfrm>
            <a:off x="3621071" y="3443683"/>
            <a:ext cx="83337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b="1">
                <a:solidFill>
                  <a:schemeClr val="lt1"/>
                </a:solidFill>
                <a:latin typeface="Open Sans"/>
                <a:ea typeface="Open Sans"/>
                <a:cs typeface="Open Sans"/>
                <a:sym typeface="Open Sans"/>
              </a:rPr>
              <a:t>CONTENÇÃO</a:t>
            </a:r>
            <a:endParaRPr/>
          </a:p>
        </p:txBody>
      </p:sp>
      <p:cxnSp>
        <p:nvCxnSpPr>
          <p:cNvPr id="1649" name="Google Shape;1649;p68"/>
          <p:cNvCxnSpPr/>
          <p:nvPr/>
        </p:nvCxnSpPr>
        <p:spPr>
          <a:xfrm>
            <a:off x="1257328" y="4683000"/>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650" name="Google Shape;1650;p68"/>
          <p:cNvSpPr/>
          <p:nvPr/>
        </p:nvSpPr>
        <p:spPr>
          <a:xfrm>
            <a:off x="4074142" y="5084661"/>
            <a:ext cx="1698380" cy="34628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1" name="Google Shape;1651;p68"/>
          <p:cNvSpPr txBox="1"/>
          <p:nvPr/>
        </p:nvSpPr>
        <p:spPr>
          <a:xfrm>
            <a:off x="1212395" y="6560267"/>
            <a:ext cx="11256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INSTAGRAM</a:t>
            </a:r>
            <a:endParaRPr/>
          </a:p>
        </p:txBody>
      </p:sp>
      <p:sp>
        <p:nvSpPr>
          <p:cNvPr id="1652" name="Google Shape;1652;p68"/>
          <p:cNvSpPr txBox="1"/>
          <p:nvPr/>
        </p:nvSpPr>
        <p:spPr>
          <a:xfrm>
            <a:off x="1227758" y="6819806"/>
            <a:ext cx="27114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Ao longo de 2022 o Instagram será o nosso principal canal de produção de conteúdo e envolvimento com o público. Por lá, deverão ser trabalhados de </a:t>
            </a:r>
            <a:r>
              <a:rPr lang="pt-BR" sz="1200" b="1" baseline="30000">
                <a:solidFill>
                  <a:schemeClr val="dk1"/>
                </a:solidFill>
                <a:latin typeface="Calibri"/>
                <a:ea typeface="Calibri"/>
                <a:cs typeface="Calibri"/>
                <a:sym typeface="Calibri"/>
              </a:rPr>
              <a:t>segunda a sexta </a:t>
            </a:r>
            <a:r>
              <a:rPr lang="pt-BR" sz="1200" baseline="30000">
                <a:solidFill>
                  <a:schemeClr val="dk1"/>
                </a:solidFill>
                <a:latin typeface="Calibri"/>
                <a:ea typeface="Calibri"/>
                <a:cs typeface="Calibri"/>
                <a:sym typeface="Calibri"/>
              </a:rPr>
              <a:t>conteúdos em formato  de </a:t>
            </a:r>
            <a:r>
              <a:rPr lang="pt-BR" sz="1200" b="1" baseline="30000">
                <a:solidFill>
                  <a:schemeClr val="dk1"/>
                </a:solidFill>
                <a:latin typeface="Calibri"/>
                <a:ea typeface="Calibri"/>
                <a:cs typeface="Calibri"/>
                <a:sym typeface="Calibri"/>
              </a:rPr>
              <a:t>post simples e carrossel </a:t>
            </a:r>
            <a:r>
              <a:rPr lang="pt-BR" sz="1200" baseline="30000">
                <a:solidFill>
                  <a:schemeClr val="dk1"/>
                </a:solidFill>
                <a:latin typeface="Calibri"/>
                <a:ea typeface="Calibri"/>
                <a:cs typeface="Calibri"/>
                <a:sym typeface="Calibri"/>
              </a:rPr>
              <a:t>(distribuídos de acordo com nossos pilares de conteúdo) e </a:t>
            </a:r>
            <a:r>
              <a:rPr lang="pt-BR" sz="1200" b="1" baseline="30000">
                <a:solidFill>
                  <a:schemeClr val="dk1"/>
                </a:solidFill>
                <a:latin typeface="Calibri"/>
                <a:ea typeface="Calibri"/>
                <a:cs typeface="Calibri"/>
                <a:sym typeface="Calibri"/>
              </a:rPr>
              <a:t>stories</a:t>
            </a:r>
            <a:r>
              <a:rPr lang="pt-BR" sz="1200" baseline="30000">
                <a:solidFill>
                  <a:schemeClr val="dk1"/>
                </a:solidFill>
                <a:latin typeface="Calibri"/>
                <a:ea typeface="Calibri"/>
                <a:cs typeface="Calibri"/>
                <a:sym typeface="Calibri"/>
              </a:rPr>
              <a:t> mostrando os bastidores da empresa ou interagindo com o público. Além disso, poderemos replicar no formato </a:t>
            </a:r>
            <a:r>
              <a:rPr lang="pt-BR" sz="1200" b="1" baseline="30000">
                <a:solidFill>
                  <a:schemeClr val="dk1"/>
                </a:solidFill>
                <a:latin typeface="Calibri"/>
                <a:ea typeface="Calibri"/>
                <a:cs typeface="Calibri"/>
                <a:sym typeface="Calibri"/>
              </a:rPr>
              <a:t>reels</a:t>
            </a:r>
            <a:r>
              <a:rPr lang="pt-BR" sz="1200" baseline="30000">
                <a:solidFill>
                  <a:schemeClr val="dk1"/>
                </a:solidFill>
                <a:latin typeface="Calibri"/>
                <a:ea typeface="Calibri"/>
                <a:cs typeface="Calibri"/>
                <a:sym typeface="Calibri"/>
              </a:rPr>
              <a:t> eventuais produções do TikTok. O ideal é conseguirmos fazer ao menos um conteúdo por semana neste estilo, para tirar proveito do crescimento do formato.</a:t>
            </a:r>
            <a:endParaRPr sz="1200"/>
          </a:p>
        </p:txBody>
      </p:sp>
      <p:sp>
        <p:nvSpPr>
          <p:cNvPr id="1653" name="Google Shape;1653;p68"/>
          <p:cNvSpPr txBox="1"/>
          <p:nvPr/>
        </p:nvSpPr>
        <p:spPr>
          <a:xfrm>
            <a:off x="4227712" y="6111659"/>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654" name="Google Shape;1654;p68"/>
          <p:cNvSpPr txBox="1"/>
          <p:nvPr/>
        </p:nvSpPr>
        <p:spPr>
          <a:xfrm>
            <a:off x="4220093" y="6313964"/>
            <a:ext cx="1422300" cy="939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Aumentar visibilidade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Aumentar autoridade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Criar uma comunidade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Baratear anúncios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Gerar oportunidades</a:t>
            </a:r>
            <a:endParaRPr/>
          </a:p>
        </p:txBody>
      </p:sp>
      <p:sp>
        <p:nvSpPr>
          <p:cNvPr id="1655" name="Google Shape;1655;p68"/>
          <p:cNvSpPr txBox="1"/>
          <p:nvPr/>
        </p:nvSpPr>
        <p:spPr>
          <a:xfrm>
            <a:off x="4220093" y="7491895"/>
            <a:ext cx="1422300" cy="939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Número de seguidores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Taxa de engajamento</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Taxa de comentários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Número de mensagens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via inbox</a:t>
            </a:r>
            <a:endParaRPr sz="1100" baseline="30000">
              <a:solidFill>
                <a:schemeClr val="dk1"/>
              </a:solidFill>
              <a:latin typeface="Calibri"/>
              <a:ea typeface="Calibri"/>
              <a:cs typeface="Calibri"/>
              <a:sym typeface="Calibri"/>
            </a:endParaRPr>
          </a:p>
        </p:txBody>
      </p:sp>
      <p:sp>
        <p:nvSpPr>
          <p:cNvPr id="1656" name="Google Shape;1656;p68"/>
          <p:cNvSpPr txBox="1"/>
          <p:nvPr/>
        </p:nvSpPr>
        <p:spPr>
          <a:xfrm>
            <a:off x="4218722" y="7293000"/>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657" name="Google Shape;1657;p68"/>
          <p:cNvSpPr/>
          <p:nvPr/>
        </p:nvSpPr>
        <p:spPr>
          <a:xfrm>
            <a:off x="1249171" y="5084662"/>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8" name="Google Shape;1658;p68"/>
          <p:cNvSpPr/>
          <p:nvPr/>
        </p:nvSpPr>
        <p:spPr>
          <a:xfrm>
            <a:off x="4287669" y="5794559"/>
            <a:ext cx="1271327" cy="157706"/>
          </a:xfrm>
          <a:prstGeom prst="roundRect">
            <a:avLst>
              <a:gd name="adj"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9" name="Google Shape;1659;p68"/>
          <p:cNvSpPr txBox="1"/>
          <p:nvPr/>
        </p:nvSpPr>
        <p:spPr>
          <a:xfrm>
            <a:off x="4370684" y="5733962"/>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AGRESSIVA</a:t>
            </a:r>
            <a:endParaRPr sz="800" dirty="0">
              <a:solidFill>
                <a:schemeClr val="lt1"/>
              </a:solidFill>
              <a:latin typeface="Open Sans ExtraBold"/>
              <a:ea typeface="Open Sans ExtraBold"/>
              <a:cs typeface="Open Sans ExtraBold"/>
              <a:sym typeface="Open Sans ExtraBold"/>
            </a:endParaRPr>
          </a:p>
        </p:txBody>
      </p:sp>
      <p:sp>
        <p:nvSpPr>
          <p:cNvPr id="1660" name="Google Shape;1660;p68"/>
          <p:cNvSpPr txBox="1"/>
          <p:nvPr/>
        </p:nvSpPr>
        <p:spPr>
          <a:xfrm>
            <a:off x="4207872" y="5348465"/>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661" name="Google Shape;1661;p68"/>
          <p:cNvSpPr txBox="1"/>
          <p:nvPr/>
        </p:nvSpPr>
        <p:spPr>
          <a:xfrm>
            <a:off x="4209142" y="5532491"/>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a:solidFill>
                  <a:schemeClr val="dk1"/>
                </a:solidFill>
                <a:latin typeface="Calibri"/>
                <a:ea typeface="Calibri"/>
                <a:cs typeface="Calibri"/>
                <a:sym typeface="Calibri"/>
              </a:rPr>
              <a:t>Neste canal, vamos adotar:</a:t>
            </a:r>
            <a:endParaRPr/>
          </a:p>
        </p:txBody>
      </p:sp>
      <p:sp>
        <p:nvSpPr>
          <p:cNvPr id="1662" name="Google Shape;1662;p68"/>
          <p:cNvSpPr/>
          <p:nvPr/>
        </p:nvSpPr>
        <p:spPr>
          <a:xfrm>
            <a:off x="2248008" y="6598481"/>
            <a:ext cx="844106" cy="178529"/>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3" name="Google Shape;1663;p68"/>
          <p:cNvSpPr txBox="1"/>
          <p:nvPr/>
        </p:nvSpPr>
        <p:spPr>
          <a:xfrm>
            <a:off x="2258583" y="6545101"/>
            <a:ext cx="803159" cy="292989"/>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EXISTENTE</a:t>
            </a:r>
            <a:endParaRPr sz="800" dirty="0">
              <a:solidFill>
                <a:schemeClr val="lt1"/>
              </a:solidFill>
              <a:latin typeface="Open Sans ExtraBold"/>
              <a:ea typeface="Open Sans ExtraBold"/>
              <a:cs typeface="Open Sans ExtraBold"/>
              <a:sym typeface="Open Sans ExtraBold"/>
            </a:endParaRPr>
          </a:p>
        </p:txBody>
      </p:sp>
      <p:pic>
        <p:nvPicPr>
          <p:cNvPr id="1664" name="Google Shape;1664;p68" descr="Texto, Logotipo&#10;&#10;Descrição gerada automaticamente"/>
          <p:cNvPicPr preferRelativeResize="0"/>
          <p:nvPr/>
        </p:nvPicPr>
        <p:blipFill rotWithShape="1">
          <a:blip r:embed="rId3">
            <a:alphaModFix/>
          </a:blip>
          <a:srcRect/>
          <a:stretch/>
        </p:blipFill>
        <p:spPr>
          <a:xfrm>
            <a:off x="1722400" y="5358400"/>
            <a:ext cx="1672787" cy="836394"/>
          </a:xfrm>
          <a:prstGeom prst="rect">
            <a:avLst/>
          </a:prstGeom>
          <a:noFill/>
          <a:ln>
            <a:noFill/>
          </a:ln>
        </p:spPr>
      </p:pic>
      <p:pic>
        <p:nvPicPr>
          <p:cNvPr id="1666" name="Google Shape;1666;p68"/>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667" name="Google Shape;1667;p6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6" name="Google Shape;92;p1">
            <a:extLst>
              <a:ext uri="{FF2B5EF4-FFF2-40B4-BE49-F238E27FC236}">
                <a16:creationId xmlns:a16="http://schemas.microsoft.com/office/drawing/2014/main" id="{324523D5-FD56-45A0-B86D-34B1BB0EC74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6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55</a:t>
            </a:fld>
            <a:endParaRPr/>
          </a:p>
        </p:txBody>
      </p:sp>
      <p:sp>
        <p:nvSpPr>
          <p:cNvPr id="1673" name="Google Shape;1673;p69"/>
          <p:cNvSpPr/>
          <p:nvPr/>
        </p:nvSpPr>
        <p:spPr>
          <a:xfrm>
            <a:off x="4059000" y="995228"/>
            <a:ext cx="1698380" cy="34628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4" name="Google Shape;1674;p69"/>
          <p:cNvSpPr txBox="1"/>
          <p:nvPr/>
        </p:nvSpPr>
        <p:spPr>
          <a:xfrm>
            <a:off x="1197254" y="2470834"/>
            <a:ext cx="57740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BLOG</a:t>
            </a:r>
            <a:endParaRPr/>
          </a:p>
        </p:txBody>
      </p:sp>
      <p:sp>
        <p:nvSpPr>
          <p:cNvPr id="1675" name="Google Shape;1675;p69"/>
          <p:cNvSpPr txBox="1"/>
          <p:nvPr/>
        </p:nvSpPr>
        <p:spPr>
          <a:xfrm>
            <a:off x="1212616" y="2730373"/>
            <a:ext cx="27114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blog anexo ao site será a principal porta de entrada orgânica do Reportei. A longo prazo, a estratégia de S.E.O aplicada nos ajudará a melhorar o ranqueamento páginas, gerando autoridade e tráfego, que poderão ser convertidos em vendas posteriormente. O blog poderá aprofundar conteúdos trabalhados nas redes sociais. É importante se perguntar “o que as pessoas estão pesquisando?” na hora de definir os temas que serão abordados. De imediato, pensamos em uma frequência de ao menos </a:t>
            </a:r>
            <a:r>
              <a:rPr lang="pt-BR" sz="1200" b="1" baseline="30000" dirty="0">
                <a:solidFill>
                  <a:schemeClr val="dk1"/>
                </a:solidFill>
                <a:latin typeface="Calibri"/>
                <a:ea typeface="Calibri"/>
                <a:cs typeface="Calibri"/>
                <a:sym typeface="Calibri"/>
              </a:rPr>
              <a:t>2 novos conteúdos por semana</a:t>
            </a:r>
            <a:r>
              <a:rPr lang="pt-BR" sz="1200" baseline="30000" dirty="0">
                <a:solidFill>
                  <a:schemeClr val="dk1"/>
                </a:solidFill>
                <a:latin typeface="Calibri"/>
                <a:ea typeface="Calibri"/>
                <a:cs typeface="Calibri"/>
                <a:sym typeface="Calibri"/>
              </a:rPr>
              <a:t>. Também adicionaremos banners no site, convidando os leitores para experimentar a versão </a:t>
            </a:r>
            <a:r>
              <a:rPr lang="pt-BR" sz="1200" baseline="30000" dirty="0" err="1">
                <a:solidFill>
                  <a:schemeClr val="dk1"/>
                </a:solidFill>
                <a:latin typeface="Calibri"/>
                <a:ea typeface="Calibri"/>
                <a:cs typeface="Calibri"/>
                <a:sym typeface="Calibri"/>
              </a:rPr>
              <a:t>trial</a:t>
            </a:r>
            <a:r>
              <a:rPr lang="pt-BR" sz="1200" baseline="30000" dirty="0">
                <a:solidFill>
                  <a:schemeClr val="dk1"/>
                </a:solidFill>
                <a:latin typeface="Calibri"/>
                <a:ea typeface="Calibri"/>
                <a:cs typeface="Calibri"/>
                <a:sym typeface="Calibri"/>
              </a:rPr>
              <a:t>.</a:t>
            </a:r>
            <a:endParaRPr sz="1200" dirty="0"/>
          </a:p>
        </p:txBody>
      </p:sp>
      <p:cxnSp>
        <p:nvCxnSpPr>
          <p:cNvPr id="1676" name="Google Shape;1676;p69"/>
          <p:cNvCxnSpPr/>
          <p:nvPr/>
        </p:nvCxnSpPr>
        <p:spPr>
          <a:xfrm>
            <a:off x="1257328" y="4950830"/>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677" name="Google Shape;1677;p69"/>
          <p:cNvSpPr txBox="1"/>
          <p:nvPr/>
        </p:nvSpPr>
        <p:spPr>
          <a:xfrm>
            <a:off x="4212570" y="2022226"/>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678" name="Google Shape;1678;p69"/>
          <p:cNvSpPr txBox="1"/>
          <p:nvPr/>
        </p:nvSpPr>
        <p:spPr>
          <a:xfrm>
            <a:off x="4204951" y="2224531"/>
            <a:ext cx="1422300" cy="939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Gerar tráfego orgânico</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Aumentar o pagerank do site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Aumentar visibilidade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Aumentar autoridade</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Gerar oportunidades</a:t>
            </a:r>
            <a:endParaRPr/>
          </a:p>
        </p:txBody>
      </p:sp>
      <p:sp>
        <p:nvSpPr>
          <p:cNvPr id="1679" name="Google Shape;1679;p69"/>
          <p:cNvSpPr txBox="1"/>
          <p:nvPr/>
        </p:nvSpPr>
        <p:spPr>
          <a:xfrm>
            <a:off x="4204951" y="3445647"/>
            <a:ext cx="1422300" cy="76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Número de posts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Número de pageviews</a:t>
            </a:r>
            <a:endParaRPr sz="1100" baseline="30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Retenção do usuário</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Número de backlinks</a:t>
            </a:r>
            <a:endParaRPr sz="1100" baseline="30000">
              <a:solidFill>
                <a:schemeClr val="dk1"/>
              </a:solidFill>
              <a:latin typeface="Calibri"/>
              <a:ea typeface="Calibri"/>
              <a:cs typeface="Calibri"/>
              <a:sym typeface="Calibri"/>
            </a:endParaRPr>
          </a:p>
        </p:txBody>
      </p:sp>
      <p:sp>
        <p:nvSpPr>
          <p:cNvPr id="1680" name="Google Shape;1680;p69"/>
          <p:cNvSpPr txBox="1"/>
          <p:nvPr/>
        </p:nvSpPr>
        <p:spPr>
          <a:xfrm>
            <a:off x="4203580" y="3237226"/>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681" name="Google Shape;1681;p69"/>
          <p:cNvSpPr/>
          <p:nvPr/>
        </p:nvSpPr>
        <p:spPr>
          <a:xfrm>
            <a:off x="1234029" y="995229"/>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2" name="Google Shape;1682;p69"/>
          <p:cNvSpPr/>
          <p:nvPr/>
        </p:nvSpPr>
        <p:spPr>
          <a:xfrm>
            <a:off x="4272527" y="1616826"/>
            <a:ext cx="1271327" cy="157706"/>
          </a:xfrm>
          <a:prstGeom prst="roundRect">
            <a:avLst>
              <a:gd name="adj"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3" name="Google Shape;1683;p69"/>
          <p:cNvSpPr txBox="1"/>
          <p:nvPr/>
        </p:nvSpPr>
        <p:spPr>
          <a:xfrm>
            <a:off x="4355542" y="1569196"/>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AGRESSIVA</a:t>
            </a:r>
            <a:endParaRPr sz="800" dirty="0">
              <a:solidFill>
                <a:schemeClr val="lt1"/>
              </a:solidFill>
              <a:latin typeface="Open Sans ExtraBold"/>
              <a:ea typeface="Open Sans ExtraBold"/>
              <a:cs typeface="Open Sans ExtraBold"/>
              <a:sym typeface="Open Sans ExtraBold"/>
            </a:endParaRPr>
          </a:p>
        </p:txBody>
      </p:sp>
      <p:sp>
        <p:nvSpPr>
          <p:cNvPr id="1684" name="Google Shape;1684;p69"/>
          <p:cNvSpPr txBox="1"/>
          <p:nvPr/>
        </p:nvSpPr>
        <p:spPr>
          <a:xfrm>
            <a:off x="4192730" y="1259032"/>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pic>
        <p:nvPicPr>
          <p:cNvPr id="1685" name="Google Shape;1685;p69" descr="Logotipo&#10;&#10;Descrição gerada automaticamente"/>
          <p:cNvPicPr preferRelativeResize="0"/>
          <p:nvPr/>
        </p:nvPicPr>
        <p:blipFill rotWithShape="1">
          <a:blip r:embed="rId3">
            <a:alphaModFix/>
          </a:blip>
          <a:srcRect/>
          <a:stretch/>
        </p:blipFill>
        <p:spPr>
          <a:xfrm>
            <a:off x="1599615" y="1171443"/>
            <a:ext cx="1809613" cy="977191"/>
          </a:xfrm>
          <a:prstGeom prst="rect">
            <a:avLst/>
          </a:prstGeom>
          <a:noFill/>
          <a:ln>
            <a:noFill/>
          </a:ln>
        </p:spPr>
      </p:pic>
      <p:sp>
        <p:nvSpPr>
          <p:cNvPr id="1686" name="Google Shape;1686;p69"/>
          <p:cNvSpPr txBox="1"/>
          <p:nvPr/>
        </p:nvSpPr>
        <p:spPr>
          <a:xfrm>
            <a:off x="4194000" y="1373208"/>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a:solidFill>
                  <a:schemeClr val="dk1"/>
                </a:solidFill>
                <a:latin typeface="Calibri"/>
                <a:ea typeface="Calibri"/>
                <a:cs typeface="Calibri"/>
                <a:sym typeface="Calibri"/>
              </a:rPr>
              <a:t>Neste canal, vamos adotar:</a:t>
            </a:r>
            <a:endParaRPr/>
          </a:p>
        </p:txBody>
      </p:sp>
      <p:sp>
        <p:nvSpPr>
          <p:cNvPr id="1687" name="Google Shape;1687;p69"/>
          <p:cNvSpPr/>
          <p:nvPr/>
        </p:nvSpPr>
        <p:spPr>
          <a:xfrm>
            <a:off x="1760627" y="2516669"/>
            <a:ext cx="847125"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8" name="Google Shape;1688;p69"/>
          <p:cNvSpPr txBox="1"/>
          <p:nvPr/>
        </p:nvSpPr>
        <p:spPr>
          <a:xfrm>
            <a:off x="1760626" y="2459958"/>
            <a:ext cx="847125" cy="292989"/>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EXISTENTE</a:t>
            </a:r>
            <a:endParaRPr sz="800" dirty="0">
              <a:solidFill>
                <a:schemeClr val="lt1"/>
              </a:solidFill>
              <a:latin typeface="Open Sans ExtraBold"/>
              <a:ea typeface="Open Sans ExtraBold"/>
              <a:cs typeface="Open Sans ExtraBold"/>
              <a:sym typeface="Open Sans ExtraBold"/>
            </a:endParaRPr>
          </a:p>
        </p:txBody>
      </p:sp>
      <p:sp>
        <p:nvSpPr>
          <p:cNvPr id="1689" name="Google Shape;1689;p69"/>
          <p:cNvSpPr/>
          <p:nvPr/>
        </p:nvSpPr>
        <p:spPr>
          <a:xfrm>
            <a:off x="4074142" y="5299029"/>
            <a:ext cx="1698380" cy="34628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0" name="Google Shape;1690;p69"/>
          <p:cNvSpPr txBox="1"/>
          <p:nvPr/>
        </p:nvSpPr>
        <p:spPr>
          <a:xfrm>
            <a:off x="1212395" y="6774635"/>
            <a:ext cx="11256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PINTEREST</a:t>
            </a:r>
            <a:endParaRPr/>
          </a:p>
        </p:txBody>
      </p:sp>
      <p:sp>
        <p:nvSpPr>
          <p:cNvPr id="1691" name="Google Shape;1691;p69"/>
          <p:cNvSpPr txBox="1"/>
          <p:nvPr/>
        </p:nvSpPr>
        <p:spPr>
          <a:xfrm>
            <a:off x="1227758" y="7034174"/>
            <a:ext cx="27114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 Pinterest tem se mostrado uma ferramenta poderosíssima para o compartilhamento do chamado conteúdo “</a:t>
            </a:r>
            <a:r>
              <a:rPr lang="pt-BR" sz="1200" b="1" baseline="30000">
                <a:solidFill>
                  <a:schemeClr val="dk1"/>
                </a:solidFill>
                <a:latin typeface="Calibri"/>
                <a:ea typeface="Calibri"/>
                <a:cs typeface="Calibri"/>
                <a:sym typeface="Calibri"/>
              </a:rPr>
              <a:t>ever green</a:t>
            </a:r>
            <a:r>
              <a:rPr lang="pt-BR" sz="1200" baseline="30000">
                <a:solidFill>
                  <a:schemeClr val="dk1"/>
                </a:solidFill>
                <a:latin typeface="Calibri"/>
                <a:ea typeface="Calibri"/>
                <a:cs typeface="Calibri"/>
                <a:sym typeface="Calibri"/>
              </a:rPr>
              <a:t>”, com um potencial gigante de gerar tráfego orgânico para o site no longo prazo. Pensando nisso, vamos adotar uma estratégia moderada no Pinterest, replicando por lá os conteúdos publicados no blog e qualquer material rico (e-books, planilhas, cursos) que venhamos a desenvolver no futuro. Em um primeiro momento não trabalharemos conteúdo exclusivo para a rede, mas dependendo de como os números por lá evoluírem, podemos mudar a para uma estratégia mais agressiva no futuro.</a:t>
            </a:r>
            <a:endParaRPr sz="1200"/>
          </a:p>
        </p:txBody>
      </p:sp>
      <p:sp>
        <p:nvSpPr>
          <p:cNvPr id="1692" name="Google Shape;1692;p69"/>
          <p:cNvSpPr txBox="1"/>
          <p:nvPr/>
        </p:nvSpPr>
        <p:spPr>
          <a:xfrm>
            <a:off x="4227712" y="6262527"/>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693" name="Google Shape;1693;p69"/>
          <p:cNvSpPr txBox="1"/>
          <p:nvPr/>
        </p:nvSpPr>
        <p:spPr>
          <a:xfrm>
            <a:off x="4220093" y="6464832"/>
            <a:ext cx="1422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Gerar tráfego orgânico</a:t>
            </a:r>
            <a:br>
              <a:rPr lang="pt-BR" sz="1100" baseline="30000">
                <a:solidFill>
                  <a:schemeClr val="dk1"/>
                </a:solidFill>
                <a:latin typeface="Calibri"/>
                <a:ea typeface="Calibri"/>
                <a:cs typeface="Calibri"/>
                <a:sym typeface="Calibri"/>
              </a:rPr>
            </a:b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Marcar presença na rede</a:t>
            </a:r>
            <a:endParaRPr/>
          </a:p>
        </p:txBody>
      </p:sp>
      <p:sp>
        <p:nvSpPr>
          <p:cNvPr id="1694" name="Google Shape;1694;p69"/>
          <p:cNvSpPr txBox="1"/>
          <p:nvPr/>
        </p:nvSpPr>
        <p:spPr>
          <a:xfrm>
            <a:off x="4220093" y="7137767"/>
            <a:ext cx="1422300" cy="600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Número de pins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Cliques nos links</a:t>
            </a:r>
            <a:endParaRPr/>
          </a:p>
          <a:p>
            <a:pPr marL="0" marR="0" lvl="0" indent="0" algn="just" rtl="0">
              <a:lnSpc>
                <a:spcPct val="100000"/>
              </a:lnSpc>
              <a:spcBef>
                <a:spcPts val="0"/>
              </a:spcBef>
              <a:spcAft>
                <a:spcPts val="0"/>
              </a:spcAft>
              <a:buNone/>
            </a:pPr>
            <a:r>
              <a:rPr lang="pt-BR" sz="1100" baseline="30000">
                <a:solidFill>
                  <a:schemeClr val="dk1"/>
                </a:solidFill>
                <a:latin typeface="Calibri"/>
                <a:ea typeface="Calibri"/>
                <a:cs typeface="Calibri"/>
                <a:sym typeface="Calibri"/>
              </a:rPr>
              <a:t>→  Seguidores</a:t>
            </a:r>
            <a:endParaRPr/>
          </a:p>
        </p:txBody>
      </p:sp>
      <p:sp>
        <p:nvSpPr>
          <p:cNvPr id="1695" name="Google Shape;1695;p69"/>
          <p:cNvSpPr txBox="1"/>
          <p:nvPr/>
        </p:nvSpPr>
        <p:spPr>
          <a:xfrm>
            <a:off x="4218722" y="6938872"/>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696" name="Google Shape;1696;p69"/>
          <p:cNvSpPr/>
          <p:nvPr/>
        </p:nvSpPr>
        <p:spPr>
          <a:xfrm>
            <a:off x="1249171" y="5299030"/>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7" name="Google Shape;1697;p69"/>
          <p:cNvSpPr/>
          <p:nvPr/>
        </p:nvSpPr>
        <p:spPr>
          <a:xfrm>
            <a:off x="4287669" y="5926977"/>
            <a:ext cx="1271327" cy="15770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8" name="Google Shape;1698;p69"/>
          <p:cNvSpPr txBox="1"/>
          <p:nvPr/>
        </p:nvSpPr>
        <p:spPr>
          <a:xfrm>
            <a:off x="4370684" y="5869753"/>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MODERADA</a:t>
            </a:r>
            <a:endParaRPr sz="800" dirty="0">
              <a:solidFill>
                <a:schemeClr val="lt1"/>
              </a:solidFill>
              <a:latin typeface="Open Sans ExtraBold"/>
              <a:ea typeface="Open Sans ExtraBold"/>
              <a:cs typeface="Open Sans ExtraBold"/>
              <a:sym typeface="Open Sans ExtraBold"/>
            </a:endParaRPr>
          </a:p>
        </p:txBody>
      </p:sp>
      <p:sp>
        <p:nvSpPr>
          <p:cNvPr id="1699" name="Google Shape;1699;p69"/>
          <p:cNvSpPr txBox="1"/>
          <p:nvPr/>
        </p:nvSpPr>
        <p:spPr>
          <a:xfrm>
            <a:off x="4207872" y="5562833"/>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700" name="Google Shape;1700;p69"/>
          <p:cNvSpPr txBox="1"/>
          <p:nvPr/>
        </p:nvSpPr>
        <p:spPr>
          <a:xfrm>
            <a:off x="4209142" y="5683359"/>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a:solidFill>
                  <a:schemeClr val="dk1"/>
                </a:solidFill>
                <a:latin typeface="Calibri"/>
                <a:ea typeface="Calibri"/>
                <a:cs typeface="Calibri"/>
                <a:sym typeface="Calibri"/>
              </a:rPr>
              <a:t>Neste canal, vamos adotar:</a:t>
            </a:r>
            <a:endParaRPr/>
          </a:p>
        </p:txBody>
      </p:sp>
      <p:sp>
        <p:nvSpPr>
          <p:cNvPr id="1701" name="Google Shape;1701;p69"/>
          <p:cNvSpPr/>
          <p:nvPr/>
        </p:nvSpPr>
        <p:spPr>
          <a:xfrm>
            <a:off x="2133707" y="6820470"/>
            <a:ext cx="782577"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2" name="Google Shape;1702;p69"/>
          <p:cNvSpPr txBox="1"/>
          <p:nvPr/>
        </p:nvSpPr>
        <p:spPr>
          <a:xfrm>
            <a:off x="2084970" y="6766827"/>
            <a:ext cx="867350" cy="292989"/>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A CRIAR</a:t>
            </a:r>
            <a:endParaRPr sz="800" dirty="0">
              <a:solidFill>
                <a:schemeClr val="lt1"/>
              </a:solidFill>
              <a:latin typeface="Open Sans ExtraBold"/>
              <a:ea typeface="Open Sans ExtraBold"/>
              <a:cs typeface="Open Sans ExtraBold"/>
              <a:sym typeface="Open Sans ExtraBold"/>
            </a:endParaRPr>
          </a:p>
        </p:txBody>
      </p:sp>
      <p:pic>
        <p:nvPicPr>
          <p:cNvPr id="1703" name="Google Shape;1703;p69" descr="Logotipo&#10;&#10;Descrição gerada automaticamente"/>
          <p:cNvPicPr preferRelativeResize="0"/>
          <p:nvPr/>
        </p:nvPicPr>
        <p:blipFill rotWithShape="1">
          <a:blip r:embed="rId4">
            <a:alphaModFix/>
          </a:blip>
          <a:srcRect/>
          <a:stretch/>
        </p:blipFill>
        <p:spPr>
          <a:xfrm>
            <a:off x="1700561" y="5523096"/>
            <a:ext cx="1669001" cy="938813"/>
          </a:xfrm>
          <a:prstGeom prst="rect">
            <a:avLst/>
          </a:prstGeom>
          <a:noFill/>
          <a:ln>
            <a:noFill/>
          </a:ln>
        </p:spPr>
      </p:pic>
      <p:pic>
        <p:nvPicPr>
          <p:cNvPr id="1705" name="Google Shape;1705;p69"/>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706" name="Google Shape;1706;p6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37" name="Google Shape;92;p1">
            <a:extLst>
              <a:ext uri="{FF2B5EF4-FFF2-40B4-BE49-F238E27FC236}">
                <a16:creationId xmlns:a16="http://schemas.microsoft.com/office/drawing/2014/main" id="{984E2BC1-CA49-4820-8822-F5495A24AA58}"/>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7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56</a:t>
            </a:fld>
            <a:endParaRPr/>
          </a:p>
        </p:txBody>
      </p:sp>
      <p:sp>
        <p:nvSpPr>
          <p:cNvPr id="1712" name="Google Shape;1712;p70"/>
          <p:cNvSpPr/>
          <p:nvPr/>
        </p:nvSpPr>
        <p:spPr>
          <a:xfrm>
            <a:off x="4059000" y="1173000"/>
            <a:ext cx="1698380" cy="34628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3" name="Google Shape;1713;p70"/>
          <p:cNvSpPr txBox="1"/>
          <p:nvPr/>
        </p:nvSpPr>
        <p:spPr>
          <a:xfrm>
            <a:off x="1197253" y="2648606"/>
            <a:ext cx="96688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FACEBOOK</a:t>
            </a:r>
            <a:endParaRPr/>
          </a:p>
        </p:txBody>
      </p:sp>
      <p:sp>
        <p:nvSpPr>
          <p:cNvPr id="1714" name="Google Shape;1714;p70"/>
          <p:cNvSpPr txBox="1"/>
          <p:nvPr/>
        </p:nvSpPr>
        <p:spPr>
          <a:xfrm>
            <a:off x="1212616" y="2908145"/>
            <a:ext cx="27114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Facebook é o canal mais neutro de contato com os clientes. Por este motivo, pode receber todos os conteúdos relacionados a marca e anúncios segmentados. No entanto, por ser uma rede social que vem sendo menos utilizada por pessoas dentro do nosso público-alvo, </a:t>
            </a:r>
            <a:r>
              <a:rPr lang="pt-BR" sz="1200" b="1" baseline="30000" dirty="0">
                <a:solidFill>
                  <a:schemeClr val="dk1"/>
                </a:solidFill>
                <a:latin typeface="Calibri"/>
                <a:ea typeface="Calibri"/>
                <a:cs typeface="Calibri"/>
                <a:sym typeface="Calibri"/>
              </a:rPr>
              <a:t>vamos apenas replicar por lá o conteúdo que for compartilhado no Instagram e em outros canais </a:t>
            </a:r>
            <a:r>
              <a:rPr lang="pt-BR" sz="1200" baseline="30000" dirty="0">
                <a:solidFill>
                  <a:schemeClr val="dk1"/>
                </a:solidFill>
                <a:latin typeface="Calibri"/>
                <a:ea typeface="Calibri"/>
                <a:cs typeface="Calibri"/>
                <a:sym typeface="Calibri"/>
              </a:rPr>
              <a:t>(como blog e podcast). Este compartilhamento pode ser automatizado via </a:t>
            </a:r>
            <a:r>
              <a:rPr lang="pt-BR" sz="1200" baseline="30000" dirty="0" err="1">
                <a:solidFill>
                  <a:schemeClr val="dk1"/>
                </a:solidFill>
                <a:latin typeface="Calibri"/>
                <a:ea typeface="Calibri"/>
                <a:cs typeface="Calibri"/>
                <a:sym typeface="Calibri"/>
              </a:rPr>
              <a:t>Zapier</a:t>
            </a:r>
            <a:r>
              <a:rPr lang="pt-BR" sz="1200" baseline="30000" dirty="0">
                <a:solidFill>
                  <a:schemeClr val="dk1"/>
                </a:solidFill>
                <a:latin typeface="Calibri"/>
                <a:ea typeface="Calibri"/>
                <a:cs typeface="Calibri"/>
                <a:sym typeface="Calibri"/>
              </a:rPr>
              <a:t> ou outra ferramenta. É importante que mantenhamos o suporte via </a:t>
            </a:r>
            <a:r>
              <a:rPr lang="pt-BR" sz="1200" baseline="30000" dirty="0" err="1">
                <a:solidFill>
                  <a:schemeClr val="dk1"/>
                </a:solidFill>
                <a:latin typeface="Calibri"/>
                <a:ea typeface="Calibri"/>
                <a:cs typeface="Calibri"/>
                <a:sym typeface="Calibri"/>
              </a:rPr>
              <a:t>inbox</a:t>
            </a:r>
            <a:r>
              <a:rPr lang="pt-BR" sz="1200" baseline="30000" dirty="0">
                <a:solidFill>
                  <a:schemeClr val="dk1"/>
                </a:solidFill>
                <a:latin typeface="Calibri"/>
                <a:ea typeface="Calibri"/>
                <a:cs typeface="Calibri"/>
                <a:sym typeface="Calibri"/>
              </a:rPr>
              <a:t> sempre ativo.</a:t>
            </a:r>
            <a:endParaRPr sz="1200" dirty="0"/>
          </a:p>
        </p:txBody>
      </p:sp>
      <p:cxnSp>
        <p:nvCxnSpPr>
          <p:cNvPr id="1715" name="Google Shape;1715;p70"/>
          <p:cNvCxnSpPr/>
          <p:nvPr/>
        </p:nvCxnSpPr>
        <p:spPr>
          <a:xfrm>
            <a:off x="1257328" y="4950830"/>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716" name="Google Shape;1716;p70"/>
          <p:cNvSpPr txBox="1"/>
          <p:nvPr/>
        </p:nvSpPr>
        <p:spPr>
          <a:xfrm>
            <a:off x="4212570" y="2171420"/>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717" name="Google Shape;1717;p70"/>
          <p:cNvSpPr txBox="1"/>
          <p:nvPr/>
        </p:nvSpPr>
        <p:spPr>
          <a:xfrm>
            <a:off x="4204951" y="2373725"/>
            <a:ext cx="14223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000" baseline="30000">
                <a:solidFill>
                  <a:schemeClr val="dk1"/>
                </a:solidFill>
                <a:latin typeface="Calibri"/>
                <a:ea typeface="Calibri"/>
                <a:cs typeface="Calibri"/>
                <a:sym typeface="Calibri"/>
              </a:rPr>
              <a:t>→  Gerar tráfego orgânico</a:t>
            </a:r>
            <a:endParaRPr/>
          </a:p>
          <a:p>
            <a:pPr marL="0" marR="0" lvl="0" indent="0" algn="l" rtl="0">
              <a:lnSpc>
                <a:spcPct val="100000"/>
              </a:lnSpc>
              <a:spcBef>
                <a:spcPts val="0"/>
              </a:spcBef>
              <a:spcAft>
                <a:spcPts val="0"/>
              </a:spcAft>
              <a:buNone/>
            </a:pPr>
            <a:r>
              <a:rPr lang="pt-BR" sz="1000" baseline="30000">
                <a:solidFill>
                  <a:schemeClr val="dk1"/>
                </a:solidFill>
                <a:latin typeface="Calibri"/>
                <a:ea typeface="Calibri"/>
                <a:cs typeface="Calibri"/>
                <a:sym typeface="Calibri"/>
              </a:rPr>
              <a:t>→  Gerar tráfego pago</a:t>
            </a:r>
            <a:br>
              <a:rPr lang="pt-BR" sz="1000" baseline="30000">
                <a:solidFill>
                  <a:schemeClr val="dk1"/>
                </a:solidFill>
                <a:latin typeface="Calibri"/>
                <a:ea typeface="Calibri"/>
                <a:cs typeface="Calibri"/>
                <a:sym typeface="Calibri"/>
              </a:rPr>
            </a:br>
            <a:r>
              <a:rPr lang="pt-BR" sz="1000" baseline="30000">
                <a:solidFill>
                  <a:schemeClr val="dk1"/>
                </a:solidFill>
                <a:latin typeface="Calibri"/>
                <a:ea typeface="Calibri"/>
                <a:cs typeface="Calibri"/>
                <a:sym typeface="Calibri"/>
              </a:rPr>
              <a:t>→  Marcar presença na rede</a:t>
            </a:r>
            <a:endParaRPr/>
          </a:p>
          <a:p>
            <a:pPr marL="0" marR="0" lvl="0" indent="0" algn="l" rtl="0">
              <a:lnSpc>
                <a:spcPct val="100000"/>
              </a:lnSpc>
              <a:spcBef>
                <a:spcPts val="0"/>
              </a:spcBef>
              <a:spcAft>
                <a:spcPts val="0"/>
              </a:spcAft>
              <a:buNone/>
            </a:pPr>
            <a:r>
              <a:rPr lang="pt-BR" sz="1000" baseline="30000">
                <a:solidFill>
                  <a:schemeClr val="dk1"/>
                </a:solidFill>
                <a:latin typeface="Calibri"/>
                <a:ea typeface="Calibri"/>
                <a:cs typeface="Calibri"/>
                <a:sym typeface="Calibri"/>
              </a:rPr>
              <a:t>→  Gerar oportunidades</a:t>
            </a:r>
            <a:br>
              <a:rPr lang="pt-BR" sz="1000" baseline="30000">
                <a:solidFill>
                  <a:schemeClr val="dk1"/>
                </a:solidFill>
                <a:latin typeface="Calibri"/>
                <a:ea typeface="Calibri"/>
                <a:cs typeface="Calibri"/>
                <a:sym typeface="Calibri"/>
              </a:rPr>
            </a:br>
            <a:r>
              <a:rPr lang="pt-BR" sz="1000" baseline="30000">
                <a:solidFill>
                  <a:schemeClr val="dk1"/>
                </a:solidFill>
                <a:latin typeface="Calibri"/>
                <a:ea typeface="Calibri"/>
                <a:cs typeface="Calibri"/>
                <a:sym typeface="Calibri"/>
              </a:rPr>
              <a:t>→  Responder dúvidas da comunidade</a:t>
            </a:r>
            <a:endParaRPr/>
          </a:p>
        </p:txBody>
      </p:sp>
      <p:sp>
        <p:nvSpPr>
          <p:cNvPr id="1718" name="Google Shape;1718;p70"/>
          <p:cNvSpPr txBox="1"/>
          <p:nvPr/>
        </p:nvSpPr>
        <p:spPr>
          <a:xfrm>
            <a:off x="4204951" y="3638317"/>
            <a:ext cx="1422300" cy="76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Alcance</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Impressões</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Mensagens diretas</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Métricas de anúncios</a:t>
            </a:r>
            <a:endParaRPr/>
          </a:p>
        </p:txBody>
      </p:sp>
      <p:sp>
        <p:nvSpPr>
          <p:cNvPr id="1719" name="Google Shape;1719;p70"/>
          <p:cNvSpPr txBox="1"/>
          <p:nvPr/>
        </p:nvSpPr>
        <p:spPr>
          <a:xfrm>
            <a:off x="4203580" y="3439422"/>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720" name="Google Shape;1720;p70"/>
          <p:cNvSpPr/>
          <p:nvPr/>
        </p:nvSpPr>
        <p:spPr>
          <a:xfrm>
            <a:off x="1234029" y="1173001"/>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1" name="Google Shape;1721;p70"/>
          <p:cNvSpPr/>
          <p:nvPr/>
        </p:nvSpPr>
        <p:spPr>
          <a:xfrm>
            <a:off x="4272527" y="1812628"/>
            <a:ext cx="1271327" cy="15770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2" name="Google Shape;1722;p70"/>
          <p:cNvSpPr txBox="1"/>
          <p:nvPr/>
        </p:nvSpPr>
        <p:spPr>
          <a:xfrm>
            <a:off x="4355550" y="1761590"/>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MODERADA</a:t>
            </a:r>
            <a:endParaRPr sz="800" dirty="0">
              <a:solidFill>
                <a:schemeClr val="lt1"/>
              </a:solidFill>
              <a:latin typeface="Open Sans ExtraBold"/>
              <a:ea typeface="Open Sans ExtraBold"/>
              <a:cs typeface="Open Sans ExtraBold"/>
              <a:sym typeface="Open Sans ExtraBold"/>
            </a:endParaRPr>
          </a:p>
        </p:txBody>
      </p:sp>
      <p:sp>
        <p:nvSpPr>
          <p:cNvPr id="1723" name="Google Shape;1723;p70"/>
          <p:cNvSpPr txBox="1"/>
          <p:nvPr/>
        </p:nvSpPr>
        <p:spPr>
          <a:xfrm>
            <a:off x="4192730" y="1436804"/>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724" name="Google Shape;1724;p70"/>
          <p:cNvSpPr txBox="1"/>
          <p:nvPr/>
        </p:nvSpPr>
        <p:spPr>
          <a:xfrm>
            <a:off x="4194000" y="1568820"/>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a:solidFill>
                  <a:schemeClr val="dk1"/>
                </a:solidFill>
                <a:latin typeface="Calibri"/>
                <a:ea typeface="Calibri"/>
                <a:cs typeface="Calibri"/>
                <a:sym typeface="Calibri"/>
              </a:rPr>
              <a:t>Neste canal, vamos adotar:</a:t>
            </a:r>
            <a:endParaRPr/>
          </a:p>
        </p:txBody>
      </p:sp>
      <p:sp>
        <p:nvSpPr>
          <p:cNvPr id="1725" name="Google Shape;1725;p70"/>
          <p:cNvSpPr/>
          <p:nvPr/>
        </p:nvSpPr>
        <p:spPr>
          <a:xfrm>
            <a:off x="2124000" y="2694441"/>
            <a:ext cx="810000"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6" name="Google Shape;1726;p70"/>
          <p:cNvSpPr txBox="1"/>
          <p:nvPr/>
        </p:nvSpPr>
        <p:spPr>
          <a:xfrm>
            <a:off x="2118375" y="2638070"/>
            <a:ext cx="802925" cy="292989"/>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EXISTENTE</a:t>
            </a:r>
            <a:endParaRPr sz="800" dirty="0">
              <a:solidFill>
                <a:schemeClr val="lt1"/>
              </a:solidFill>
              <a:latin typeface="Open Sans ExtraBold"/>
              <a:ea typeface="Open Sans ExtraBold"/>
              <a:cs typeface="Open Sans ExtraBold"/>
              <a:sym typeface="Open Sans ExtraBold"/>
            </a:endParaRPr>
          </a:p>
        </p:txBody>
      </p:sp>
      <p:sp>
        <p:nvSpPr>
          <p:cNvPr id="1727" name="Google Shape;1727;p70"/>
          <p:cNvSpPr/>
          <p:nvPr/>
        </p:nvSpPr>
        <p:spPr>
          <a:xfrm>
            <a:off x="4074142" y="5299029"/>
            <a:ext cx="1698380" cy="34628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8" name="Google Shape;1728;p70"/>
          <p:cNvSpPr txBox="1"/>
          <p:nvPr/>
        </p:nvSpPr>
        <p:spPr>
          <a:xfrm>
            <a:off x="1212395" y="6774635"/>
            <a:ext cx="91160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TWITTER</a:t>
            </a:r>
            <a:endParaRPr/>
          </a:p>
        </p:txBody>
      </p:sp>
      <p:sp>
        <p:nvSpPr>
          <p:cNvPr id="1729" name="Google Shape;1729;p70"/>
          <p:cNvSpPr txBox="1"/>
          <p:nvPr/>
        </p:nvSpPr>
        <p:spPr>
          <a:xfrm>
            <a:off x="1227758" y="7034174"/>
            <a:ext cx="27114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 Twitter é uma rede social ainda não explorada pela Reportei em português. Em um primeiro momento não precisamos produzir conteúdo exclusivo por lá, mas podemos </a:t>
            </a:r>
            <a:r>
              <a:rPr lang="pt-BR" sz="1200" b="1" baseline="30000">
                <a:solidFill>
                  <a:schemeClr val="dk1"/>
                </a:solidFill>
                <a:latin typeface="Calibri"/>
                <a:ea typeface="Calibri"/>
                <a:cs typeface="Calibri"/>
                <a:sym typeface="Calibri"/>
              </a:rPr>
              <a:t>replicar os conteúdos publicados em outras redes automaticamente </a:t>
            </a:r>
            <a:r>
              <a:rPr lang="pt-BR" sz="1200" baseline="30000">
                <a:solidFill>
                  <a:schemeClr val="dk1"/>
                </a:solidFill>
                <a:latin typeface="Calibri"/>
                <a:ea typeface="Calibri"/>
                <a:cs typeface="Calibri"/>
                <a:sym typeface="Calibri"/>
              </a:rPr>
              <a:t>(incluindo blog, podcast e youtube) e monitorar eventuais menções, caso algum usuário venha a reclamar ou fazer alguma pergunta. É uma estratégia basicamente de presença, mas que ao mesmo tempo traz pouquíssimo ônus para a marca. Se no futuro a comunidade se mostrar promissora por lá, podemos trabalhar outros formatos e até mesmo campanhas patrocinadas.</a:t>
            </a:r>
            <a:endParaRPr sz="1200"/>
          </a:p>
        </p:txBody>
      </p:sp>
      <p:sp>
        <p:nvSpPr>
          <p:cNvPr id="1730" name="Google Shape;1730;p70"/>
          <p:cNvSpPr txBox="1"/>
          <p:nvPr/>
        </p:nvSpPr>
        <p:spPr>
          <a:xfrm>
            <a:off x="4227712" y="6326027"/>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731" name="Google Shape;1731;p70"/>
          <p:cNvSpPr txBox="1"/>
          <p:nvPr/>
        </p:nvSpPr>
        <p:spPr>
          <a:xfrm>
            <a:off x="4220093" y="6528332"/>
            <a:ext cx="1422300" cy="939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Marcar presença na rede</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Criar um canal de suporte</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Monitorar menções</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Gerar tráfego orgânico</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Fixar a marca</a:t>
            </a:r>
            <a:endParaRPr/>
          </a:p>
        </p:txBody>
      </p:sp>
      <p:sp>
        <p:nvSpPr>
          <p:cNvPr id="1732" name="Google Shape;1732;p70"/>
          <p:cNvSpPr txBox="1"/>
          <p:nvPr/>
        </p:nvSpPr>
        <p:spPr>
          <a:xfrm>
            <a:off x="4220093" y="7739922"/>
            <a:ext cx="1422300" cy="600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Número de impressões</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Engajamento total</a:t>
            </a:r>
            <a:endParaRPr/>
          </a:p>
          <a:p>
            <a:pPr marL="0" marR="0" lvl="0" indent="0" algn="just" rtl="0">
              <a:lnSpc>
                <a:spcPct val="100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Cliques nos links</a:t>
            </a:r>
            <a:endParaRPr/>
          </a:p>
        </p:txBody>
      </p:sp>
      <p:sp>
        <p:nvSpPr>
          <p:cNvPr id="1733" name="Google Shape;1733;p70"/>
          <p:cNvSpPr txBox="1"/>
          <p:nvPr/>
        </p:nvSpPr>
        <p:spPr>
          <a:xfrm>
            <a:off x="4218722" y="7541027"/>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734" name="Google Shape;1734;p70"/>
          <p:cNvSpPr/>
          <p:nvPr/>
        </p:nvSpPr>
        <p:spPr>
          <a:xfrm>
            <a:off x="1249171" y="5299030"/>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5" name="Google Shape;1735;p70"/>
          <p:cNvSpPr/>
          <p:nvPr/>
        </p:nvSpPr>
        <p:spPr>
          <a:xfrm>
            <a:off x="4295579" y="5941610"/>
            <a:ext cx="1271327" cy="157706"/>
          </a:xfrm>
          <a:prstGeom prst="roundRect">
            <a:avLst>
              <a:gd name="adj" fmla="val 50000"/>
            </a:avLst>
          </a:prstGeom>
          <a:solidFill>
            <a:srgbClr val="757E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6" name="Google Shape;1736;p70"/>
          <p:cNvSpPr txBox="1"/>
          <p:nvPr/>
        </p:nvSpPr>
        <p:spPr>
          <a:xfrm>
            <a:off x="4378594" y="5892889"/>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a:solidFill>
                  <a:schemeClr val="lt1"/>
                </a:solidFill>
                <a:latin typeface="Open Sans ExtraBold"/>
                <a:ea typeface="Open Sans ExtraBold"/>
                <a:cs typeface="Open Sans ExtraBold"/>
                <a:sym typeface="Open Sans ExtraBold"/>
              </a:rPr>
              <a:t>ESTRATÉGIA  DE PRESENÇA</a:t>
            </a:r>
            <a:endParaRPr sz="800">
              <a:solidFill>
                <a:schemeClr val="lt1"/>
              </a:solidFill>
              <a:latin typeface="Open Sans ExtraBold"/>
              <a:ea typeface="Open Sans ExtraBold"/>
              <a:cs typeface="Open Sans ExtraBold"/>
              <a:sym typeface="Open Sans ExtraBold"/>
            </a:endParaRPr>
          </a:p>
        </p:txBody>
      </p:sp>
      <p:sp>
        <p:nvSpPr>
          <p:cNvPr id="1737" name="Google Shape;1737;p70"/>
          <p:cNvSpPr txBox="1"/>
          <p:nvPr/>
        </p:nvSpPr>
        <p:spPr>
          <a:xfrm>
            <a:off x="4207872" y="5562833"/>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738" name="Google Shape;1738;p70"/>
          <p:cNvSpPr txBox="1"/>
          <p:nvPr/>
        </p:nvSpPr>
        <p:spPr>
          <a:xfrm>
            <a:off x="4209142" y="5687589"/>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a:solidFill>
                  <a:schemeClr val="dk1"/>
                </a:solidFill>
                <a:latin typeface="Calibri"/>
                <a:ea typeface="Calibri"/>
                <a:cs typeface="Calibri"/>
                <a:sym typeface="Calibri"/>
              </a:rPr>
              <a:t>Neste canal, vamos adotar:</a:t>
            </a:r>
            <a:endParaRPr/>
          </a:p>
        </p:txBody>
      </p:sp>
      <p:pic>
        <p:nvPicPr>
          <p:cNvPr id="1739" name="Google Shape;1739;p70" descr="Logotipo&#10;&#10;Descrição gerada automaticamente com confiança média"/>
          <p:cNvPicPr preferRelativeResize="0"/>
          <p:nvPr/>
        </p:nvPicPr>
        <p:blipFill rotWithShape="1">
          <a:blip r:embed="rId3">
            <a:alphaModFix/>
          </a:blip>
          <a:srcRect/>
          <a:stretch/>
        </p:blipFill>
        <p:spPr>
          <a:xfrm>
            <a:off x="1897075" y="1726148"/>
            <a:ext cx="1301736" cy="251703"/>
          </a:xfrm>
          <a:prstGeom prst="rect">
            <a:avLst/>
          </a:prstGeom>
          <a:noFill/>
          <a:ln>
            <a:noFill/>
          </a:ln>
        </p:spPr>
      </p:pic>
      <p:pic>
        <p:nvPicPr>
          <p:cNvPr id="1740" name="Google Shape;1740;p70" descr="Logotipo&#10;&#10;Descrição gerada automaticamente"/>
          <p:cNvPicPr preferRelativeResize="0"/>
          <p:nvPr/>
        </p:nvPicPr>
        <p:blipFill rotWithShape="1">
          <a:blip r:embed="rId4">
            <a:alphaModFix/>
          </a:blip>
          <a:srcRect t="33940" b="33756"/>
          <a:stretch/>
        </p:blipFill>
        <p:spPr>
          <a:xfrm>
            <a:off x="1891768" y="5870772"/>
            <a:ext cx="1342635" cy="260232"/>
          </a:xfrm>
          <a:prstGeom prst="rect">
            <a:avLst/>
          </a:prstGeom>
          <a:noFill/>
          <a:ln>
            <a:noFill/>
          </a:ln>
        </p:spPr>
      </p:pic>
      <p:pic>
        <p:nvPicPr>
          <p:cNvPr id="1742" name="Google Shape;1742;p70"/>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743" name="Google Shape;1743;p7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744" name="Google Shape;1744;p70"/>
          <p:cNvSpPr/>
          <p:nvPr/>
        </p:nvSpPr>
        <p:spPr>
          <a:xfrm>
            <a:off x="1962774" y="6820470"/>
            <a:ext cx="710292"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5" name="Google Shape;1745;p70"/>
          <p:cNvSpPr txBox="1"/>
          <p:nvPr/>
        </p:nvSpPr>
        <p:spPr>
          <a:xfrm>
            <a:off x="1950975" y="6770140"/>
            <a:ext cx="7221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A CRIAR</a:t>
            </a:r>
            <a:endParaRPr sz="800" dirty="0">
              <a:solidFill>
                <a:schemeClr val="lt1"/>
              </a:solidFill>
              <a:latin typeface="Open Sans ExtraBold"/>
              <a:ea typeface="Open Sans ExtraBold"/>
              <a:cs typeface="Open Sans ExtraBold"/>
              <a:sym typeface="Open Sans ExtraBold"/>
            </a:endParaRPr>
          </a:p>
        </p:txBody>
      </p:sp>
      <p:sp>
        <p:nvSpPr>
          <p:cNvPr id="37" name="Google Shape;92;p1">
            <a:extLst>
              <a:ext uri="{FF2B5EF4-FFF2-40B4-BE49-F238E27FC236}">
                <a16:creationId xmlns:a16="http://schemas.microsoft.com/office/drawing/2014/main" id="{412F184A-60F7-48DD-9AB0-EDBD0515680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7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57</a:t>
            </a:fld>
            <a:endParaRPr/>
          </a:p>
        </p:txBody>
      </p:sp>
      <p:sp>
        <p:nvSpPr>
          <p:cNvPr id="1751" name="Google Shape;1751;p71"/>
          <p:cNvSpPr/>
          <p:nvPr/>
        </p:nvSpPr>
        <p:spPr>
          <a:xfrm>
            <a:off x="4059000" y="1198624"/>
            <a:ext cx="1698380" cy="349511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2" name="Google Shape;1752;p71"/>
          <p:cNvSpPr txBox="1"/>
          <p:nvPr/>
        </p:nvSpPr>
        <p:spPr>
          <a:xfrm>
            <a:off x="1197253" y="2674230"/>
            <a:ext cx="96688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LINKEDIN</a:t>
            </a:r>
            <a:endParaRPr/>
          </a:p>
        </p:txBody>
      </p:sp>
      <p:sp>
        <p:nvSpPr>
          <p:cNvPr id="1753" name="Google Shape;1753;p71"/>
          <p:cNvSpPr txBox="1"/>
          <p:nvPr/>
        </p:nvSpPr>
        <p:spPr>
          <a:xfrm>
            <a:off x="1212616" y="2933769"/>
            <a:ext cx="27114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Para o LinkedIn pensamos uma estratégia essencialmente de presença, bem parecida com o que a Reportei já vem fazendo por lá. Em tese, ele funcionará como mais um canal para replicar conteúdo, no entanto, acreditamos que poderíamos focar mais nos textos do blog, episódios de podcasts e vídeos do </a:t>
            </a:r>
            <a:r>
              <a:rPr lang="pt-BR" sz="1200" baseline="30000" dirty="0" err="1">
                <a:solidFill>
                  <a:schemeClr val="dk1"/>
                </a:solidFill>
                <a:latin typeface="Calibri"/>
                <a:ea typeface="Calibri"/>
                <a:cs typeface="Calibri"/>
                <a:sym typeface="Calibri"/>
              </a:rPr>
              <a:t>youtube</a:t>
            </a:r>
            <a:r>
              <a:rPr lang="pt-BR" sz="1200" baseline="30000" dirty="0">
                <a:solidFill>
                  <a:schemeClr val="dk1"/>
                </a:solidFill>
                <a:latin typeface="Calibri"/>
                <a:ea typeface="Calibri"/>
                <a:cs typeface="Calibri"/>
                <a:sym typeface="Calibri"/>
              </a:rPr>
              <a:t> (que inclusive podem ser publicados nativamente na plataforma ao invés de um link), deixando de lado as replicações do Facebook/Instagram. Assim criamos uma identidade “única” para a rede, com um conteúdo mais curado.</a:t>
            </a:r>
            <a:endParaRPr sz="1200" dirty="0"/>
          </a:p>
        </p:txBody>
      </p:sp>
      <p:cxnSp>
        <p:nvCxnSpPr>
          <p:cNvPr id="1754" name="Google Shape;1754;p71"/>
          <p:cNvCxnSpPr/>
          <p:nvPr/>
        </p:nvCxnSpPr>
        <p:spPr>
          <a:xfrm>
            <a:off x="1257328" y="5055910"/>
            <a:ext cx="4545012" cy="0"/>
          </a:xfrm>
          <a:prstGeom prst="straightConnector1">
            <a:avLst/>
          </a:prstGeom>
          <a:noFill/>
          <a:ln w="9525" cap="flat" cmpd="sng">
            <a:solidFill>
              <a:srgbClr val="BFBFBF"/>
            </a:solidFill>
            <a:prstDash val="dash"/>
            <a:miter lim="800000"/>
            <a:headEnd type="none" w="sm" len="sm"/>
            <a:tailEnd type="none" w="sm" len="sm"/>
          </a:ln>
        </p:spPr>
      </p:cxnSp>
      <p:sp>
        <p:nvSpPr>
          <p:cNvPr id="1755" name="Google Shape;1755;p71"/>
          <p:cNvSpPr txBox="1"/>
          <p:nvPr/>
        </p:nvSpPr>
        <p:spPr>
          <a:xfrm>
            <a:off x="4212570" y="2103413"/>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756" name="Google Shape;1756;p71"/>
          <p:cNvSpPr txBox="1"/>
          <p:nvPr/>
        </p:nvSpPr>
        <p:spPr>
          <a:xfrm>
            <a:off x="4204951" y="2305718"/>
            <a:ext cx="14223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Marcar presença na rede</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Monitorar menções</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Gerar tráfego orgânico</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Fixar a marca</a:t>
            </a:r>
            <a:endParaRPr/>
          </a:p>
        </p:txBody>
      </p:sp>
      <p:sp>
        <p:nvSpPr>
          <p:cNvPr id="1757" name="Google Shape;1757;p71"/>
          <p:cNvSpPr txBox="1"/>
          <p:nvPr/>
        </p:nvSpPr>
        <p:spPr>
          <a:xfrm>
            <a:off x="4204951" y="3312451"/>
            <a:ext cx="1422300" cy="577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Alcance</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Impressões</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Mensagens diretas</a:t>
            </a:r>
            <a:endParaRPr/>
          </a:p>
        </p:txBody>
      </p:sp>
      <p:sp>
        <p:nvSpPr>
          <p:cNvPr id="1758" name="Google Shape;1758;p71"/>
          <p:cNvSpPr txBox="1"/>
          <p:nvPr/>
        </p:nvSpPr>
        <p:spPr>
          <a:xfrm>
            <a:off x="4203580" y="3113556"/>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759" name="Google Shape;1759;p71"/>
          <p:cNvSpPr/>
          <p:nvPr/>
        </p:nvSpPr>
        <p:spPr>
          <a:xfrm>
            <a:off x="1234029" y="1198625"/>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0" name="Google Shape;1760;p71"/>
          <p:cNvSpPr/>
          <p:nvPr/>
        </p:nvSpPr>
        <p:spPr>
          <a:xfrm>
            <a:off x="4272527" y="1820283"/>
            <a:ext cx="1271327" cy="157706"/>
          </a:xfrm>
          <a:prstGeom prst="roundRect">
            <a:avLst>
              <a:gd name="adj" fmla="val 50000"/>
            </a:avLst>
          </a:prstGeom>
          <a:solidFill>
            <a:srgbClr val="757E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1" name="Google Shape;1761;p71"/>
          <p:cNvSpPr txBox="1"/>
          <p:nvPr/>
        </p:nvSpPr>
        <p:spPr>
          <a:xfrm>
            <a:off x="4355590" y="1774964"/>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DE PRESENÇA</a:t>
            </a:r>
            <a:endParaRPr sz="800" dirty="0">
              <a:solidFill>
                <a:schemeClr val="lt1"/>
              </a:solidFill>
              <a:latin typeface="Open Sans ExtraBold"/>
              <a:ea typeface="Open Sans ExtraBold"/>
              <a:cs typeface="Open Sans ExtraBold"/>
              <a:sym typeface="Open Sans ExtraBold"/>
            </a:endParaRPr>
          </a:p>
        </p:txBody>
      </p:sp>
      <p:sp>
        <p:nvSpPr>
          <p:cNvPr id="1762" name="Google Shape;1762;p71"/>
          <p:cNvSpPr txBox="1"/>
          <p:nvPr/>
        </p:nvSpPr>
        <p:spPr>
          <a:xfrm>
            <a:off x="4192730" y="1462428"/>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763" name="Google Shape;1763;p71"/>
          <p:cNvSpPr txBox="1"/>
          <p:nvPr/>
        </p:nvSpPr>
        <p:spPr>
          <a:xfrm>
            <a:off x="4194000" y="1563794"/>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Neste canal, vamos adotar:</a:t>
            </a:r>
            <a:endParaRPr dirty="0"/>
          </a:p>
        </p:txBody>
      </p:sp>
      <p:sp>
        <p:nvSpPr>
          <p:cNvPr id="1764" name="Google Shape;1764;p71"/>
          <p:cNvSpPr/>
          <p:nvPr/>
        </p:nvSpPr>
        <p:spPr>
          <a:xfrm>
            <a:off x="4074142" y="5404109"/>
            <a:ext cx="1698380" cy="3206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5" name="Google Shape;1765;p71"/>
          <p:cNvSpPr txBox="1"/>
          <p:nvPr/>
        </p:nvSpPr>
        <p:spPr>
          <a:xfrm>
            <a:off x="1212395" y="6879715"/>
            <a:ext cx="91160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YOUTUBE</a:t>
            </a:r>
            <a:endParaRPr/>
          </a:p>
        </p:txBody>
      </p:sp>
      <p:sp>
        <p:nvSpPr>
          <p:cNvPr id="1766" name="Google Shape;1766;p71"/>
          <p:cNvSpPr txBox="1"/>
          <p:nvPr/>
        </p:nvSpPr>
        <p:spPr>
          <a:xfrm>
            <a:off x="1227758" y="7139254"/>
            <a:ext cx="27114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Este é provavelmente o canal onde mais ampliaremos a participação durante o ano de 2022. A produção de conteúdo em vídeo é fundamental para termos um conteúdo “</a:t>
            </a:r>
            <a:r>
              <a:rPr lang="pt-BR" sz="1200" baseline="30000" dirty="0" err="1">
                <a:solidFill>
                  <a:schemeClr val="dk1"/>
                </a:solidFill>
                <a:latin typeface="Calibri"/>
                <a:ea typeface="Calibri"/>
                <a:cs typeface="Calibri"/>
                <a:sym typeface="Calibri"/>
              </a:rPr>
              <a:t>ever</a:t>
            </a:r>
            <a:r>
              <a:rPr lang="pt-BR" sz="1200" baseline="30000" dirty="0">
                <a:solidFill>
                  <a:schemeClr val="dk1"/>
                </a:solidFill>
                <a:latin typeface="Calibri"/>
                <a:ea typeface="Calibri"/>
                <a:cs typeface="Calibri"/>
                <a:sym typeface="Calibri"/>
              </a:rPr>
              <a:t> </a:t>
            </a:r>
            <a:r>
              <a:rPr lang="pt-BR" sz="1200" baseline="30000" dirty="0" err="1">
                <a:solidFill>
                  <a:schemeClr val="dk1"/>
                </a:solidFill>
                <a:latin typeface="Calibri"/>
                <a:ea typeface="Calibri"/>
                <a:cs typeface="Calibri"/>
                <a:sym typeface="Calibri"/>
              </a:rPr>
              <a:t>green</a:t>
            </a:r>
            <a:r>
              <a:rPr lang="pt-BR" sz="1200" baseline="30000" dirty="0">
                <a:solidFill>
                  <a:schemeClr val="dk1"/>
                </a:solidFill>
                <a:latin typeface="Calibri"/>
                <a:ea typeface="Calibri"/>
                <a:cs typeface="Calibri"/>
                <a:sym typeface="Calibri"/>
              </a:rPr>
              <a:t>” indexável. Diferente do que o Reportei vem fazendo até agora, pensamos em um conteúdo didático rápido que consigamos manter uma frequência de ao menos 2 vídeos por semana, tal como o Rodrigo Barbosa definiu no material Estratégia de Conteúdo e Educação 2022.</a:t>
            </a:r>
            <a:endParaRPr sz="1200" dirty="0"/>
          </a:p>
        </p:txBody>
      </p:sp>
      <p:sp>
        <p:nvSpPr>
          <p:cNvPr id="1767" name="Google Shape;1767;p71"/>
          <p:cNvSpPr txBox="1"/>
          <p:nvPr/>
        </p:nvSpPr>
        <p:spPr>
          <a:xfrm>
            <a:off x="4227712" y="6359658"/>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OBJETIVOS</a:t>
            </a:r>
            <a:endParaRPr/>
          </a:p>
        </p:txBody>
      </p:sp>
      <p:sp>
        <p:nvSpPr>
          <p:cNvPr id="1768" name="Google Shape;1768;p71"/>
          <p:cNvSpPr txBox="1"/>
          <p:nvPr/>
        </p:nvSpPr>
        <p:spPr>
          <a:xfrm>
            <a:off x="4220093" y="6561963"/>
            <a:ext cx="14223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Aumentar visibilidade</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Aumentar autoridade</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Fixar marca</a:t>
            </a:r>
            <a:endParaRPr/>
          </a:p>
          <a:p>
            <a:pPr marL="0" marR="0" lvl="0" indent="0" algn="just" rtl="0">
              <a:lnSpc>
                <a:spcPct val="100000"/>
              </a:lnSpc>
              <a:spcBef>
                <a:spcPts val="0"/>
              </a:spcBef>
              <a:spcAft>
                <a:spcPts val="0"/>
              </a:spcAft>
              <a:buNone/>
            </a:pPr>
            <a:r>
              <a:rPr lang="pt-BR" sz="1050" baseline="30000">
                <a:solidFill>
                  <a:schemeClr val="dk1"/>
                </a:solidFill>
                <a:latin typeface="Calibri"/>
                <a:ea typeface="Calibri"/>
                <a:cs typeface="Calibri"/>
                <a:sym typeface="Calibri"/>
              </a:rPr>
              <a:t>→  Gerar tráfego orgânico</a:t>
            </a:r>
            <a:endParaRPr/>
          </a:p>
        </p:txBody>
      </p:sp>
      <p:sp>
        <p:nvSpPr>
          <p:cNvPr id="1769" name="Google Shape;1769;p71"/>
          <p:cNvSpPr txBox="1"/>
          <p:nvPr/>
        </p:nvSpPr>
        <p:spPr>
          <a:xfrm>
            <a:off x="4220093" y="7504861"/>
            <a:ext cx="1422300" cy="76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Taxa de retenção</a:t>
            </a:r>
            <a:endParaRPr dirty="0"/>
          </a:p>
          <a:p>
            <a:pPr marL="0" marR="0" lvl="0" indent="0" algn="just" rtl="0">
              <a:lnSpc>
                <a:spcPct val="100000"/>
              </a:lnSpc>
              <a:spcBef>
                <a:spcPts val="0"/>
              </a:spcBef>
              <a:spcAft>
                <a:spcPts val="0"/>
              </a:spcAft>
              <a:buNone/>
            </a:pPr>
            <a:r>
              <a:rPr lang="pt-BR" sz="1100" baseline="30000" dirty="0">
                <a:solidFill>
                  <a:schemeClr val="dk1"/>
                </a:solidFill>
                <a:latin typeface="Calibri"/>
                <a:ea typeface="Calibri"/>
                <a:cs typeface="Calibri"/>
                <a:sym typeface="Calibri"/>
              </a:rPr>
              <a:t>→  Número de visualizações</a:t>
            </a:r>
            <a:endParaRPr dirty="0"/>
          </a:p>
          <a:p>
            <a:pPr marL="0" marR="0" lvl="0" indent="0" algn="just" rtl="0">
              <a:lnSpc>
                <a:spcPct val="100000"/>
              </a:lnSpc>
              <a:spcBef>
                <a:spcPts val="0"/>
              </a:spcBef>
              <a:spcAft>
                <a:spcPts val="0"/>
              </a:spcAft>
              <a:buNone/>
            </a:pPr>
            <a:r>
              <a:rPr lang="pt-BR" sz="1100" baseline="30000" dirty="0">
                <a:solidFill>
                  <a:schemeClr val="dk1"/>
                </a:solidFill>
                <a:latin typeface="Calibri"/>
                <a:ea typeface="Calibri"/>
                <a:cs typeface="Calibri"/>
                <a:sym typeface="Calibri"/>
              </a:rPr>
              <a:t>→  Número de inscritos</a:t>
            </a:r>
            <a:endParaRPr dirty="0"/>
          </a:p>
          <a:p>
            <a:pPr marL="0" marR="0" lvl="0" indent="0" algn="just" rtl="0">
              <a:lnSpc>
                <a:spcPct val="100000"/>
              </a:lnSpc>
              <a:spcBef>
                <a:spcPts val="0"/>
              </a:spcBef>
              <a:spcAft>
                <a:spcPts val="0"/>
              </a:spcAft>
              <a:buNone/>
            </a:pPr>
            <a:r>
              <a:rPr lang="pt-BR" sz="1100" baseline="30000" dirty="0">
                <a:solidFill>
                  <a:schemeClr val="dk1"/>
                </a:solidFill>
                <a:latin typeface="Calibri"/>
                <a:ea typeface="Calibri"/>
                <a:cs typeface="Calibri"/>
                <a:sym typeface="Calibri"/>
              </a:rPr>
              <a:t>→  CTR</a:t>
            </a:r>
            <a:endParaRPr dirty="0"/>
          </a:p>
        </p:txBody>
      </p:sp>
      <p:sp>
        <p:nvSpPr>
          <p:cNvPr id="1770" name="Google Shape;1770;p71"/>
          <p:cNvSpPr txBox="1"/>
          <p:nvPr/>
        </p:nvSpPr>
        <p:spPr>
          <a:xfrm>
            <a:off x="4218722" y="7305966"/>
            <a:ext cx="86585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MÉTRICAS</a:t>
            </a:r>
            <a:endParaRPr/>
          </a:p>
        </p:txBody>
      </p:sp>
      <p:sp>
        <p:nvSpPr>
          <p:cNvPr id="1771" name="Google Shape;1771;p71"/>
          <p:cNvSpPr/>
          <p:nvPr/>
        </p:nvSpPr>
        <p:spPr>
          <a:xfrm>
            <a:off x="1249171" y="5404110"/>
            <a:ext cx="2627828" cy="13579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2" name="Google Shape;1772;p71"/>
          <p:cNvSpPr/>
          <p:nvPr/>
        </p:nvSpPr>
        <p:spPr>
          <a:xfrm>
            <a:off x="4295628" y="6049650"/>
            <a:ext cx="1271327" cy="157706"/>
          </a:xfrm>
          <a:prstGeom prst="roundRect">
            <a:avLst>
              <a:gd name="adj"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3" name="Google Shape;1773;p71"/>
          <p:cNvSpPr txBox="1"/>
          <p:nvPr/>
        </p:nvSpPr>
        <p:spPr>
          <a:xfrm>
            <a:off x="4378643" y="6004331"/>
            <a:ext cx="1105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ESTRATÉGIA  AGRESSIVA</a:t>
            </a:r>
            <a:endParaRPr sz="800" dirty="0">
              <a:solidFill>
                <a:schemeClr val="lt1"/>
              </a:solidFill>
              <a:latin typeface="Open Sans ExtraBold"/>
              <a:ea typeface="Open Sans ExtraBold"/>
              <a:cs typeface="Open Sans ExtraBold"/>
              <a:sym typeface="Open Sans ExtraBold"/>
            </a:endParaRPr>
          </a:p>
        </p:txBody>
      </p:sp>
      <p:sp>
        <p:nvSpPr>
          <p:cNvPr id="1774" name="Google Shape;1774;p71"/>
          <p:cNvSpPr txBox="1"/>
          <p:nvPr/>
        </p:nvSpPr>
        <p:spPr>
          <a:xfrm>
            <a:off x="4207872" y="5667913"/>
            <a:ext cx="127132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POSICIONAMENTO</a:t>
            </a:r>
            <a:endParaRPr/>
          </a:p>
        </p:txBody>
      </p:sp>
      <p:sp>
        <p:nvSpPr>
          <p:cNvPr id="1775" name="Google Shape;1775;p71"/>
          <p:cNvSpPr txBox="1"/>
          <p:nvPr/>
        </p:nvSpPr>
        <p:spPr>
          <a:xfrm>
            <a:off x="4209142" y="5781294"/>
            <a:ext cx="1334234" cy="244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Neste canal, vamos adotar:</a:t>
            </a:r>
            <a:endParaRPr dirty="0"/>
          </a:p>
        </p:txBody>
      </p:sp>
      <p:pic>
        <p:nvPicPr>
          <p:cNvPr id="1776" name="Google Shape;1776;p71" descr="Logotipo&#10;&#10;Descrição gerada automaticamente"/>
          <p:cNvPicPr preferRelativeResize="0"/>
          <p:nvPr/>
        </p:nvPicPr>
        <p:blipFill rotWithShape="1">
          <a:blip r:embed="rId3">
            <a:alphaModFix/>
          </a:blip>
          <a:srcRect t="29658" b="29104"/>
          <a:stretch/>
        </p:blipFill>
        <p:spPr>
          <a:xfrm>
            <a:off x="1879043" y="1705219"/>
            <a:ext cx="1337800" cy="344808"/>
          </a:xfrm>
          <a:prstGeom prst="rect">
            <a:avLst/>
          </a:prstGeom>
          <a:noFill/>
          <a:ln>
            <a:noFill/>
          </a:ln>
        </p:spPr>
      </p:pic>
      <p:pic>
        <p:nvPicPr>
          <p:cNvPr id="1777" name="Google Shape;1777;p71" descr="SE INSCREVA NO NOSSO CANAL NO YouTube | Rádio Gospel Aep"/>
          <p:cNvPicPr preferRelativeResize="0"/>
          <p:nvPr/>
        </p:nvPicPr>
        <p:blipFill rotWithShape="1">
          <a:blip r:embed="rId4">
            <a:alphaModFix/>
          </a:blip>
          <a:srcRect/>
          <a:stretch/>
        </p:blipFill>
        <p:spPr>
          <a:xfrm>
            <a:off x="1894185" y="5903347"/>
            <a:ext cx="1337801" cy="359522"/>
          </a:xfrm>
          <a:prstGeom prst="rect">
            <a:avLst/>
          </a:prstGeom>
          <a:noFill/>
          <a:ln>
            <a:noFill/>
          </a:ln>
        </p:spPr>
      </p:pic>
      <p:pic>
        <p:nvPicPr>
          <p:cNvPr id="1779" name="Google Shape;1779;p71"/>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780" name="Google Shape;1780;p71"/>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781" name="Google Shape;1781;p71"/>
          <p:cNvSpPr/>
          <p:nvPr/>
        </p:nvSpPr>
        <p:spPr>
          <a:xfrm>
            <a:off x="2042806" y="2720065"/>
            <a:ext cx="810000"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2" name="Google Shape;1782;p71"/>
          <p:cNvSpPr txBox="1"/>
          <p:nvPr/>
        </p:nvSpPr>
        <p:spPr>
          <a:xfrm>
            <a:off x="2042799" y="2661411"/>
            <a:ext cx="810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EXISTENTE</a:t>
            </a:r>
            <a:endParaRPr sz="800" dirty="0">
              <a:solidFill>
                <a:schemeClr val="lt1"/>
              </a:solidFill>
              <a:latin typeface="Open Sans ExtraBold"/>
              <a:ea typeface="Open Sans ExtraBold"/>
              <a:cs typeface="Open Sans ExtraBold"/>
              <a:sym typeface="Open Sans ExtraBold"/>
            </a:endParaRPr>
          </a:p>
        </p:txBody>
      </p:sp>
      <p:sp>
        <p:nvSpPr>
          <p:cNvPr id="1783" name="Google Shape;1783;p71"/>
          <p:cNvSpPr/>
          <p:nvPr/>
        </p:nvSpPr>
        <p:spPr>
          <a:xfrm>
            <a:off x="2042806" y="6936351"/>
            <a:ext cx="810000" cy="157706"/>
          </a:xfrm>
          <a:prstGeom prst="roundRect">
            <a:avLst>
              <a:gd name="adj" fmla="val 50000"/>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4" name="Google Shape;1784;p71"/>
          <p:cNvSpPr txBox="1"/>
          <p:nvPr/>
        </p:nvSpPr>
        <p:spPr>
          <a:xfrm>
            <a:off x="2042799" y="6879715"/>
            <a:ext cx="810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CANAL EXISTENTE</a:t>
            </a:r>
            <a:endParaRPr sz="800" dirty="0">
              <a:solidFill>
                <a:schemeClr val="lt1"/>
              </a:solidFill>
              <a:latin typeface="Open Sans ExtraBold"/>
              <a:ea typeface="Open Sans ExtraBold"/>
              <a:cs typeface="Open Sans ExtraBold"/>
              <a:sym typeface="Open Sans ExtraBold"/>
            </a:endParaRPr>
          </a:p>
        </p:txBody>
      </p:sp>
      <p:sp>
        <p:nvSpPr>
          <p:cNvPr id="37" name="Google Shape;92;p1">
            <a:extLst>
              <a:ext uri="{FF2B5EF4-FFF2-40B4-BE49-F238E27FC236}">
                <a16:creationId xmlns:a16="http://schemas.microsoft.com/office/drawing/2014/main" id="{622361B6-E393-4928-B5BB-D6C527F19038}"/>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pic>
        <p:nvPicPr>
          <p:cNvPr id="1789" name="Google Shape;1789;p75"/>
          <p:cNvPicPr preferRelativeResize="0"/>
          <p:nvPr/>
        </p:nvPicPr>
        <p:blipFill rotWithShape="1">
          <a:blip r:embed="rId3">
            <a:alphaModFix/>
          </a:blip>
          <a:srcRect/>
          <a:stretch/>
        </p:blipFill>
        <p:spPr>
          <a:xfrm>
            <a:off x="3028271" y="3558000"/>
            <a:ext cx="950659" cy="950659"/>
          </a:xfrm>
          <a:prstGeom prst="rect">
            <a:avLst/>
          </a:prstGeom>
          <a:noFill/>
          <a:ln>
            <a:noFill/>
          </a:ln>
        </p:spPr>
      </p:pic>
      <p:sp>
        <p:nvSpPr>
          <p:cNvPr id="1790" name="Google Shape;1790;p7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58</a:t>
            </a:fld>
            <a:endParaRPr/>
          </a:p>
        </p:txBody>
      </p:sp>
      <p:sp>
        <p:nvSpPr>
          <p:cNvPr id="1791" name="Google Shape;1791;p75"/>
          <p:cNvSpPr txBox="1"/>
          <p:nvPr/>
        </p:nvSpPr>
        <p:spPr>
          <a:xfrm>
            <a:off x="2199781" y="4606399"/>
            <a:ext cx="260763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O CONTEÚDO</a:t>
            </a:r>
            <a:endParaRPr/>
          </a:p>
        </p:txBody>
      </p:sp>
      <p:sp>
        <p:nvSpPr>
          <p:cNvPr id="1792" name="Google Shape;1792;p75"/>
          <p:cNvSpPr txBox="1"/>
          <p:nvPr/>
        </p:nvSpPr>
        <p:spPr>
          <a:xfrm>
            <a:off x="2636189" y="8291950"/>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ts val="11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1793" name="Google Shape;1793;p75"/>
          <p:cNvSpPr txBox="1"/>
          <p:nvPr/>
        </p:nvSpPr>
        <p:spPr>
          <a:xfrm>
            <a:off x="2094543" y="5072809"/>
            <a:ext cx="281811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dirty="0">
                <a:solidFill>
                  <a:schemeClr val="dk1"/>
                </a:solidFill>
                <a:latin typeface="Open Sans SemiBold"/>
                <a:ea typeface="Open Sans SemiBold"/>
                <a:cs typeface="Open Sans SemiBold"/>
                <a:sym typeface="Open Sans SemiBold"/>
              </a:rPr>
              <a:t>PORQUE É ASSIM QUE A GENTE GERA CONEXÃO</a:t>
            </a:r>
            <a:endParaRPr spc="300" dirty="0"/>
          </a:p>
        </p:txBody>
      </p:sp>
      <p:pic>
        <p:nvPicPr>
          <p:cNvPr id="1794" name="Google Shape;1794;p75"/>
          <p:cNvPicPr preferRelativeResize="0"/>
          <p:nvPr/>
        </p:nvPicPr>
        <p:blipFill rotWithShape="1">
          <a:blip r:embed="rId4">
            <a:alphaModFix/>
          </a:blip>
          <a:srcRect/>
          <a:stretch/>
        </p:blipFill>
        <p:spPr>
          <a:xfrm>
            <a:off x="3002190" y="7263730"/>
            <a:ext cx="1002820" cy="1002820"/>
          </a:xfrm>
          <a:prstGeom prst="rect">
            <a:avLst/>
          </a:prstGeom>
          <a:noFill/>
          <a:ln>
            <a:noFill/>
          </a:ln>
        </p:spPr>
      </p:pic>
      <p:pic>
        <p:nvPicPr>
          <p:cNvPr id="1796" name="Google Shape;1796;p75"/>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1797" name="Google Shape;1797;p7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2B710926-FDBE-455E-B19D-D59BBD7B838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7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59</a:t>
            </a:fld>
            <a:endParaRPr/>
          </a:p>
        </p:txBody>
      </p:sp>
      <p:sp>
        <p:nvSpPr>
          <p:cNvPr id="1803" name="Google Shape;1803;p76"/>
          <p:cNvSpPr txBox="1"/>
          <p:nvPr/>
        </p:nvSpPr>
        <p:spPr>
          <a:xfrm>
            <a:off x="1223963" y="991844"/>
            <a:ext cx="28200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ARQUÉTIPO DE MARCA</a:t>
            </a:r>
            <a:endParaRPr/>
          </a:p>
        </p:txBody>
      </p:sp>
      <p:sp>
        <p:nvSpPr>
          <p:cNvPr id="1804" name="Google Shape;1804;p76"/>
          <p:cNvSpPr txBox="1"/>
          <p:nvPr/>
        </p:nvSpPr>
        <p:spPr>
          <a:xfrm>
            <a:off x="1223962" y="1375210"/>
            <a:ext cx="45450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rgbClr val="3F3F3F"/>
                </a:solidFill>
                <a:latin typeface="Calibri"/>
                <a:ea typeface="Calibri"/>
                <a:cs typeface="Calibri"/>
                <a:sym typeface="Calibri"/>
              </a:rPr>
              <a:t>Arquétipo é o “modelo ideal de alguma coisa”, e essas representações estão presentes no inconsciente de todas as pessoas, influenciando emoções, comportamentos e tomadas de decisão. Cada arquétipo tem um conjunto de valores e características que são muito usadas por marcas de sucesso para atrair consumidores que se identificam com sua personalidade arquetípica. Dentro da estratégia de conteúdo do Reportei, podemos encontrar 2 tipos de arquétipos com os quais nos identificamos: </a:t>
            </a:r>
            <a:r>
              <a:rPr lang="pt-BR" sz="1200" b="1" baseline="30000" dirty="0">
                <a:solidFill>
                  <a:srgbClr val="3F3F3F"/>
                </a:solidFill>
                <a:latin typeface="Calibri"/>
                <a:ea typeface="Calibri"/>
                <a:cs typeface="Calibri"/>
                <a:sym typeface="Calibri"/>
              </a:rPr>
              <a:t>Sábio</a:t>
            </a:r>
            <a:r>
              <a:rPr lang="pt-BR" sz="1200" baseline="30000" dirty="0">
                <a:solidFill>
                  <a:srgbClr val="3F3F3F"/>
                </a:solidFill>
                <a:latin typeface="Calibri"/>
                <a:ea typeface="Calibri"/>
                <a:cs typeface="Calibri"/>
                <a:sym typeface="Calibri"/>
              </a:rPr>
              <a:t> e </a:t>
            </a:r>
            <a:r>
              <a:rPr lang="pt-BR" sz="1200" b="1" baseline="30000" dirty="0">
                <a:solidFill>
                  <a:srgbClr val="3F3F3F"/>
                </a:solidFill>
                <a:latin typeface="Calibri"/>
                <a:ea typeface="Calibri"/>
                <a:cs typeface="Calibri"/>
                <a:sym typeface="Calibri"/>
              </a:rPr>
              <a:t>Cuidador</a:t>
            </a:r>
            <a:r>
              <a:rPr lang="pt-BR" sz="1200" baseline="30000" dirty="0">
                <a:solidFill>
                  <a:srgbClr val="3F3F3F"/>
                </a:solidFill>
                <a:latin typeface="Calibri"/>
                <a:ea typeface="Calibri"/>
                <a:cs typeface="Calibri"/>
                <a:sym typeface="Calibri"/>
              </a:rPr>
              <a:t>.</a:t>
            </a:r>
            <a:endParaRPr sz="1200" dirty="0">
              <a:solidFill>
                <a:srgbClr val="3F3F3F"/>
              </a:solidFill>
              <a:latin typeface="Calibri"/>
              <a:ea typeface="Calibri"/>
              <a:cs typeface="Calibri"/>
              <a:sym typeface="Calibri"/>
            </a:endParaRPr>
          </a:p>
        </p:txBody>
      </p:sp>
      <p:sp>
        <p:nvSpPr>
          <p:cNvPr id="1805" name="Google Shape;1805;p76"/>
          <p:cNvSpPr/>
          <p:nvPr/>
        </p:nvSpPr>
        <p:spPr>
          <a:xfrm rot="8100000">
            <a:off x="1367214" y="2750707"/>
            <a:ext cx="4214180" cy="4214180"/>
          </a:xfrm>
          <a:prstGeom prst="blockArc">
            <a:avLst>
              <a:gd name="adj1" fmla="val 18956233"/>
              <a:gd name="adj2" fmla="val 20684502"/>
              <a:gd name="adj3" fmla="val 24144"/>
            </a:avLst>
          </a:prstGeom>
          <a:solidFill>
            <a:srgbClr val="EBA79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76"/>
          <p:cNvSpPr/>
          <p:nvPr/>
        </p:nvSpPr>
        <p:spPr>
          <a:xfrm rot="-2721126">
            <a:off x="1380067" y="2741703"/>
            <a:ext cx="4214180" cy="4214180"/>
          </a:xfrm>
          <a:prstGeom prst="blockArc">
            <a:avLst>
              <a:gd name="adj1" fmla="val 18956233"/>
              <a:gd name="adj2" fmla="val 20684502"/>
              <a:gd name="adj3" fmla="val 24144"/>
            </a:avLst>
          </a:prstGeom>
          <a:solidFill>
            <a:srgbClr val="98C7B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7" name="Google Shape;1807;p76"/>
          <p:cNvSpPr/>
          <p:nvPr/>
        </p:nvSpPr>
        <p:spPr>
          <a:xfrm rot="-8100000">
            <a:off x="1367214" y="2739142"/>
            <a:ext cx="4214180" cy="4214180"/>
          </a:xfrm>
          <a:prstGeom prst="blockArc">
            <a:avLst>
              <a:gd name="adj1" fmla="val 18956233"/>
              <a:gd name="adj2" fmla="val 20684502"/>
              <a:gd name="adj3" fmla="val 24144"/>
            </a:avLst>
          </a:prstGeom>
          <a:solidFill>
            <a:srgbClr val="949CC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76"/>
          <p:cNvSpPr/>
          <p:nvPr/>
        </p:nvSpPr>
        <p:spPr>
          <a:xfrm rot="-945587">
            <a:off x="1386493" y="2750702"/>
            <a:ext cx="4214180" cy="4214181"/>
          </a:xfrm>
          <a:prstGeom prst="blockArc">
            <a:avLst>
              <a:gd name="adj1" fmla="val 18956233"/>
              <a:gd name="adj2" fmla="val 20684502"/>
              <a:gd name="adj3" fmla="val 24144"/>
            </a:avLst>
          </a:prstGeom>
          <a:solidFill>
            <a:srgbClr val="8ECFA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76"/>
          <p:cNvSpPr/>
          <p:nvPr/>
        </p:nvSpPr>
        <p:spPr>
          <a:xfrm rot="962536">
            <a:off x="1380066" y="2740421"/>
            <a:ext cx="4214180" cy="4214181"/>
          </a:xfrm>
          <a:prstGeom prst="blockArc">
            <a:avLst>
              <a:gd name="adj1" fmla="val 18871702"/>
              <a:gd name="adj2" fmla="val 20684502"/>
              <a:gd name="adj3" fmla="val 24144"/>
            </a:avLst>
          </a:prstGeom>
          <a:solidFill>
            <a:srgbClr val="CBDB9D"/>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76"/>
          <p:cNvSpPr/>
          <p:nvPr/>
        </p:nvSpPr>
        <p:spPr>
          <a:xfrm rot="4500000">
            <a:off x="1373640" y="2758417"/>
            <a:ext cx="4214181" cy="4214180"/>
          </a:xfrm>
          <a:prstGeom prst="blockArc">
            <a:avLst>
              <a:gd name="adj1" fmla="val 18956233"/>
              <a:gd name="adj2" fmla="val 20684502"/>
              <a:gd name="adj3" fmla="val 24144"/>
            </a:avLst>
          </a:prstGeom>
          <a:solidFill>
            <a:srgbClr val="F8D18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76"/>
          <p:cNvSpPr/>
          <p:nvPr/>
        </p:nvSpPr>
        <p:spPr>
          <a:xfrm rot="6300000">
            <a:off x="1373640" y="2754562"/>
            <a:ext cx="4214181" cy="4214180"/>
          </a:xfrm>
          <a:prstGeom prst="blockArc">
            <a:avLst>
              <a:gd name="adj1" fmla="val 18956233"/>
              <a:gd name="adj2" fmla="val 20684502"/>
              <a:gd name="adj3" fmla="val 24144"/>
            </a:avLst>
          </a:prstGeom>
          <a:solidFill>
            <a:srgbClr val="ECB98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76"/>
          <p:cNvSpPr/>
          <p:nvPr/>
        </p:nvSpPr>
        <p:spPr>
          <a:xfrm rot="9900000">
            <a:off x="1367214" y="2746852"/>
            <a:ext cx="4214180" cy="4214181"/>
          </a:xfrm>
          <a:prstGeom prst="blockArc">
            <a:avLst>
              <a:gd name="adj1" fmla="val 18956233"/>
              <a:gd name="adj2" fmla="val 20684502"/>
              <a:gd name="adj3" fmla="val 24144"/>
            </a:avLst>
          </a:prstGeom>
          <a:solidFill>
            <a:srgbClr val="E39CA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76"/>
          <p:cNvSpPr/>
          <p:nvPr/>
        </p:nvSpPr>
        <p:spPr>
          <a:xfrm rot="-9900000">
            <a:off x="1367214" y="2736571"/>
            <a:ext cx="4214180" cy="4214181"/>
          </a:xfrm>
          <a:prstGeom prst="blockArc">
            <a:avLst>
              <a:gd name="adj1" fmla="val 18956233"/>
              <a:gd name="adj2" fmla="val 20684502"/>
              <a:gd name="adj3" fmla="val 24144"/>
            </a:avLst>
          </a:prstGeom>
          <a:solidFill>
            <a:srgbClr val="C69EC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76"/>
          <p:cNvSpPr/>
          <p:nvPr/>
        </p:nvSpPr>
        <p:spPr>
          <a:xfrm rot="-6300000">
            <a:off x="1367214" y="2741715"/>
            <a:ext cx="4214181" cy="4214180"/>
          </a:xfrm>
          <a:prstGeom prst="blockArc">
            <a:avLst>
              <a:gd name="adj1" fmla="val 18956233"/>
              <a:gd name="adj2" fmla="val 20684502"/>
              <a:gd name="adj3" fmla="val 24144"/>
            </a:avLst>
          </a:prstGeom>
          <a:solidFill>
            <a:srgbClr val="84B9E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76"/>
          <p:cNvSpPr/>
          <p:nvPr/>
        </p:nvSpPr>
        <p:spPr>
          <a:xfrm rot="-2721126">
            <a:off x="1832460" y="3196448"/>
            <a:ext cx="3308011" cy="3308011"/>
          </a:xfrm>
          <a:prstGeom prst="blockArc">
            <a:avLst>
              <a:gd name="adj1" fmla="val 18956233"/>
              <a:gd name="adj2" fmla="val 20684502"/>
              <a:gd name="adj3" fmla="val 24144"/>
            </a:avLst>
          </a:prstGeom>
          <a:solidFill>
            <a:srgbClr val="19A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76"/>
          <p:cNvSpPr/>
          <p:nvPr/>
        </p:nvSpPr>
        <p:spPr>
          <a:xfrm rot="8100000">
            <a:off x="1822371" y="3203515"/>
            <a:ext cx="3308011" cy="3308011"/>
          </a:xfrm>
          <a:prstGeom prst="blockArc">
            <a:avLst>
              <a:gd name="adj1" fmla="val 18956233"/>
              <a:gd name="adj2" fmla="val 20684502"/>
              <a:gd name="adj3" fmla="val 24144"/>
            </a:avLst>
          </a:prstGeom>
          <a:solidFill>
            <a:srgbClr val="DC55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76"/>
          <p:cNvSpPr/>
          <p:nvPr/>
        </p:nvSpPr>
        <p:spPr>
          <a:xfrm rot="-8100000">
            <a:off x="1822371" y="3194438"/>
            <a:ext cx="3308011" cy="3308011"/>
          </a:xfrm>
          <a:prstGeom prst="blockArc">
            <a:avLst>
              <a:gd name="adj1" fmla="val 18956233"/>
              <a:gd name="adj2" fmla="val 20684502"/>
              <a:gd name="adj3" fmla="val 24144"/>
            </a:avLst>
          </a:prstGeom>
          <a:solidFill>
            <a:srgbClr val="3B5E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76"/>
          <p:cNvSpPr/>
          <p:nvPr/>
        </p:nvSpPr>
        <p:spPr>
          <a:xfrm rot="-945587">
            <a:off x="1837505" y="3182262"/>
            <a:ext cx="3308011" cy="3308011"/>
          </a:xfrm>
          <a:prstGeom prst="blockArc">
            <a:avLst>
              <a:gd name="adj1" fmla="val 18956233"/>
              <a:gd name="adj2" fmla="val 20684502"/>
              <a:gd name="adj3" fmla="val 24144"/>
            </a:avLst>
          </a:prstGeom>
          <a:solidFill>
            <a:srgbClr val="00AD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76"/>
          <p:cNvSpPr/>
          <p:nvPr/>
        </p:nvSpPr>
        <p:spPr>
          <a:xfrm rot="962536">
            <a:off x="1832460" y="3174192"/>
            <a:ext cx="3308011" cy="3308011"/>
          </a:xfrm>
          <a:prstGeom prst="blockArc">
            <a:avLst>
              <a:gd name="adj1" fmla="val 18871702"/>
              <a:gd name="adj2" fmla="val 20684502"/>
              <a:gd name="adj3" fmla="val 24144"/>
            </a:avLst>
          </a:prstGeom>
          <a:solidFill>
            <a:srgbClr val="A0BF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76"/>
          <p:cNvSpPr/>
          <p:nvPr/>
        </p:nvSpPr>
        <p:spPr>
          <a:xfrm rot="4500000">
            <a:off x="1827416" y="3188318"/>
            <a:ext cx="3308011" cy="3308011"/>
          </a:xfrm>
          <a:prstGeom prst="blockArc">
            <a:avLst>
              <a:gd name="adj1" fmla="val 18956233"/>
              <a:gd name="adj2" fmla="val 20684502"/>
              <a:gd name="adj3" fmla="val 24144"/>
            </a:avLst>
          </a:prstGeom>
          <a:solidFill>
            <a:srgbClr val="EFAD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76"/>
          <p:cNvSpPr/>
          <p:nvPr/>
        </p:nvSpPr>
        <p:spPr>
          <a:xfrm rot="6300000">
            <a:off x="1827416" y="3185292"/>
            <a:ext cx="3308011" cy="3308011"/>
          </a:xfrm>
          <a:prstGeom prst="blockArc">
            <a:avLst>
              <a:gd name="adj1" fmla="val 18956233"/>
              <a:gd name="adj2" fmla="val 20684502"/>
              <a:gd name="adj3" fmla="val 24144"/>
            </a:avLst>
          </a:prstGeom>
          <a:solidFill>
            <a:srgbClr val="DB7F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76"/>
          <p:cNvSpPr/>
          <p:nvPr/>
        </p:nvSpPr>
        <p:spPr>
          <a:xfrm rot="9900000">
            <a:off x="1822371" y="3179240"/>
            <a:ext cx="3308011" cy="3308011"/>
          </a:xfrm>
          <a:prstGeom prst="blockArc">
            <a:avLst>
              <a:gd name="adj1" fmla="val 18956233"/>
              <a:gd name="adj2" fmla="val 20684502"/>
              <a:gd name="adj3" fmla="val 24144"/>
            </a:avLst>
          </a:prstGeom>
          <a:solidFill>
            <a:srgbClr val="CD39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76"/>
          <p:cNvSpPr/>
          <p:nvPr/>
        </p:nvSpPr>
        <p:spPr>
          <a:xfrm rot="-9900000">
            <a:off x="1822371" y="3171170"/>
            <a:ext cx="3308011" cy="3308011"/>
          </a:xfrm>
          <a:prstGeom prst="blockArc">
            <a:avLst>
              <a:gd name="adj1" fmla="val 18956233"/>
              <a:gd name="adj2" fmla="val 20684502"/>
              <a:gd name="adj3" fmla="val 24144"/>
            </a:avLst>
          </a:prstGeom>
          <a:solidFill>
            <a:srgbClr val="A050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76"/>
          <p:cNvSpPr/>
          <p:nvPr/>
        </p:nvSpPr>
        <p:spPr>
          <a:xfrm rot="-6300000">
            <a:off x="1822371" y="3175207"/>
            <a:ext cx="3308011" cy="3308011"/>
          </a:xfrm>
          <a:prstGeom prst="blockArc">
            <a:avLst>
              <a:gd name="adj1" fmla="val 18956233"/>
              <a:gd name="adj2" fmla="val 20684502"/>
              <a:gd name="adj3" fmla="val 24144"/>
            </a:avLst>
          </a:prstGeom>
          <a:solidFill>
            <a:srgbClr val="008C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76"/>
          <p:cNvSpPr/>
          <p:nvPr/>
        </p:nvSpPr>
        <p:spPr>
          <a:xfrm>
            <a:off x="2677473" y="4018477"/>
            <a:ext cx="1619652" cy="1619652"/>
          </a:xfrm>
          <a:prstGeom prst="pie">
            <a:avLst>
              <a:gd name="adj1" fmla="val 16232941"/>
              <a:gd name="adj2" fmla="val 58697"/>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76"/>
          <p:cNvSpPr/>
          <p:nvPr/>
        </p:nvSpPr>
        <p:spPr>
          <a:xfrm rot="10800000">
            <a:off x="2659825" y="4039345"/>
            <a:ext cx="1619652" cy="1619652"/>
          </a:xfrm>
          <a:prstGeom prst="pie">
            <a:avLst>
              <a:gd name="adj1" fmla="val 16236233"/>
              <a:gd name="adj2" fmla="val 41673"/>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76"/>
          <p:cNvSpPr txBox="1"/>
          <p:nvPr/>
        </p:nvSpPr>
        <p:spPr>
          <a:xfrm>
            <a:off x="1213694" y="7095710"/>
            <a:ext cx="66556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SÁBIO</a:t>
            </a:r>
            <a:endParaRPr/>
          </a:p>
        </p:txBody>
      </p:sp>
      <p:sp>
        <p:nvSpPr>
          <p:cNvPr id="1828" name="Google Shape;1828;p76"/>
          <p:cNvSpPr txBox="1"/>
          <p:nvPr/>
        </p:nvSpPr>
        <p:spPr>
          <a:xfrm>
            <a:off x="1213693" y="7379022"/>
            <a:ext cx="21375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rgbClr val="3F3F3F"/>
                </a:solidFill>
                <a:latin typeface="Calibri"/>
                <a:ea typeface="Calibri"/>
                <a:cs typeface="Calibri"/>
                <a:sym typeface="Calibri"/>
              </a:rPr>
              <a:t>O arquétipo do Sábio estimula e valoriza muito o aprendizado. Ele acredita que </a:t>
            </a:r>
            <a:r>
              <a:rPr lang="pt-BR" sz="1200" b="1" baseline="30000">
                <a:solidFill>
                  <a:srgbClr val="3F3F3F"/>
                </a:solidFill>
                <a:latin typeface="Calibri"/>
                <a:ea typeface="Calibri"/>
                <a:cs typeface="Calibri"/>
                <a:sym typeface="Calibri"/>
              </a:rPr>
              <a:t>o conhecimento é uma maneira poderosa de entender o mundo </a:t>
            </a:r>
            <a:r>
              <a:rPr lang="pt-BR" sz="1200" baseline="30000">
                <a:solidFill>
                  <a:srgbClr val="3F3F3F"/>
                </a:solidFill>
                <a:latin typeface="Calibri"/>
                <a:ea typeface="Calibri"/>
                <a:cs typeface="Calibri"/>
                <a:sym typeface="Calibri"/>
              </a:rPr>
              <a:t>e ir longe. Ele preza por estudos, estar atento a tendências e consumir materiais que aumentem o conhecimento sobre vários assuntos diferentes. Aqui a ideia é aprender e ensinar.</a:t>
            </a:r>
            <a:endParaRPr sz="1200">
              <a:solidFill>
                <a:srgbClr val="3F3F3F"/>
              </a:solidFill>
              <a:latin typeface="Calibri"/>
              <a:ea typeface="Calibri"/>
              <a:cs typeface="Calibri"/>
              <a:sym typeface="Calibri"/>
            </a:endParaRPr>
          </a:p>
        </p:txBody>
      </p:sp>
      <p:sp>
        <p:nvSpPr>
          <p:cNvPr id="1829" name="Google Shape;1829;p76"/>
          <p:cNvSpPr txBox="1"/>
          <p:nvPr/>
        </p:nvSpPr>
        <p:spPr>
          <a:xfrm>
            <a:off x="4750087" y="7126610"/>
            <a:ext cx="101515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CUIDADOR</a:t>
            </a:r>
            <a:endParaRPr/>
          </a:p>
        </p:txBody>
      </p:sp>
      <p:sp>
        <p:nvSpPr>
          <p:cNvPr id="1830" name="Google Shape;1830;p76"/>
          <p:cNvSpPr txBox="1"/>
          <p:nvPr/>
        </p:nvSpPr>
        <p:spPr>
          <a:xfrm>
            <a:off x="3586106" y="7409922"/>
            <a:ext cx="21792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rgbClr val="3F3F3F"/>
                </a:solidFill>
                <a:latin typeface="Calibri"/>
                <a:ea typeface="Calibri"/>
                <a:cs typeface="Calibri"/>
                <a:sym typeface="Calibri"/>
              </a:rPr>
              <a:t>O arquétipo do cuidador expressa carinho e afetividade, é um arquétipo que visa ser solução para </a:t>
            </a:r>
            <a:r>
              <a:rPr lang="pt-BR" sz="1200" b="1" baseline="30000">
                <a:solidFill>
                  <a:srgbClr val="3F3F3F"/>
                </a:solidFill>
                <a:latin typeface="Calibri"/>
                <a:ea typeface="Calibri"/>
                <a:cs typeface="Calibri"/>
                <a:sym typeface="Calibri"/>
              </a:rPr>
              <a:t>uma vida melhor, sem medir esforços </a:t>
            </a:r>
            <a:r>
              <a:rPr lang="pt-BR" sz="1200" baseline="30000">
                <a:solidFill>
                  <a:srgbClr val="3F3F3F"/>
                </a:solidFill>
                <a:latin typeface="Calibri"/>
                <a:ea typeface="Calibri"/>
                <a:cs typeface="Calibri"/>
                <a:sym typeface="Calibri"/>
              </a:rPr>
              <a:t>para isso. Ajudar o próximo é sua meta, as pessoas e suas necessidades são o foco de seu objetivo. A ideia é criar conteúdos humanizados, sempre com foco nas pessoas e não diretamente na empresa.</a:t>
            </a:r>
            <a:endParaRPr sz="1200">
              <a:solidFill>
                <a:srgbClr val="3F3F3F"/>
              </a:solidFill>
              <a:latin typeface="Calibri"/>
              <a:ea typeface="Calibri"/>
              <a:cs typeface="Calibri"/>
              <a:sym typeface="Calibri"/>
            </a:endParaRPr>
          </a:p>
        </p:txBody>
      </p:sp>
      <p:sp>
        <p:nvSpPr>
          <p:cNvPr id="1831" name="Google Shape;1831;p76"/>
          <p:cNvSpPr/>
          <p:nvPr/>
        </p:nvSpPr>
        <p:spPr>
          <a:xfrm rot="892373">
            <a:off x="3734491" y="2998140"/>
            <a:ext cx="505345" cy="105830"/>
          </a:xfrm>
          <a:prstGeom prst="rect">
            <a:avLst/>
          </a:prstGeom>
        </p:spPr>
        <p:txBody>
          <a:bodyPr>
            <a:prstTxWarp prst="textPlain">
              <a:avLst/>
            </a:prstTxWarp>
          </a:bodyPr>
          <a:lstStyle/>
          <a:p>
            <a:pPr lvl="0" algn="ctr"/>
            <a:r>
              <a:rPr b="0" i="0">
                <a:ln>
                  <a:noFill/>
                </a:ln>
                <a:solidFill>
                  <a:schemeClr val="lt1"/>
                </a:solidFill>
                <a:latin typeface="Open Sans;800"/>
              </a:rPr>
              <a:t>REBELDE</a:t>
            </a:r>
          </a:p>
        </p:txBody>
      </p:sp>
      <p:sp>
        <p:nvSpPr>
          <p:cNvPr id="1832" name="Google Shape;1832;p76"/>
          <p:cNvSpPr/>
          <p:nvPr/>
        </p:nvSpPr>
        <p:spPr>
          <a:xfrm rot="2798654">
            <a:off x="4620750" y="3468096"/>
            <a:ext cx="325350" cy="115570"/>
          </a:xfrm>
          <a:prstGeom prst="rect">
            <a:avLst/>
          </a:prstGeom>
        </p:spPr>
        <p:txBody>
          <a:bodyPr>
            <a:prstTxWarp prst="textPlain">
              <a:avLst/>
            </a:prstTxWarp>
          </a:bodyPr>
          <a:lstStyle/>
          <a:p>
            <a:pPr lvl="0" algn="ctr"/>
            <a:r>
              <a:rPr b="0" i="0">
                <a:ln>
                  <a:noFill/>
                </a:ln>
                <a:solidFill>
                  <a:schemeClr val="lt1"/>
                </a:solidFill>
                <a:latin typeface="Open Sans;800"/>
              </a:rPr>
              <a:t>MAGO</a:t>
            </a:r>
          </a:p>
        </p:txBody>
      </p:sp>
      <p:sp>
        <p:nvSpPr>
          <p:cNvPr id="1833" name="Google Shape;1833;p76"/>
          <p:cNvSpPr/>
          <p:nvPr/>
        </p:nvSpPr>
        <p:spPr>
          <a:xfrm rot="4561441">
            <a:off x="5096239" y="4290081"/>
            <a:ext cx="367973" cy="130904"/>
          </a:xfrm>
          <a:prstGeom prst="rect">
            <a:avLst/>
          </a:prstGeom>
        </p:spPr>
        <p:txBody>
          <a:bodyPr>
            <a:prstTxWarp prst="textPlain">
              <a:avLst/>
            </a:prstTxWarp>
          </a:bodyPr>
          <a:lstStyle/>
          <a:p>
            <a:pPr lvl="0" algn="ctr"/>
            <a:r>
              <a:rPr b="0" i="0">
                <a:ln>
                  <a:noFill/>
                </a:ln>
                <a:solidFill>
                  <a:schemeClr val="lt1"/>
                </a:solidFill>
                <a:latin typeface="Open Sans;800"/>
              </a:rPr>
              <a:t>HERÓI</a:t>
            </a:r>
          </a:p>
        </p:txBody>
      </p:sp>
      <p:sp>
        <p:nvSpPr>
          <p:cNvPr id="1834" name="Google Shape;1834;p76"/>
          <p:cNvSpPr/>
          <p:nvPr/>
        </p:nvSpPr>
        <p:spPr>
          <a:xfrm rot="8245907">
            <a:off x="4518149" y="6142482"/>
            <a:ext cx="483758" cy="97223"/>
          </a:xfrm>
          <a:prstGeom prst="rect">
            <a:avLst/>
          </a:prstGeom>
        </p:spPr>
        <p:txBody>
          <a:bodyPr>
            <a:prstTxWarp prst="textPlain">
              <a:avLst/>
            </a:prstTxWarp>
          </a:bodyPr>
          <a:lstStyle/>
          <a:p>
            <a:pPr lvl="0" algn="ctr"/>
            <a:r>
              <a:rPr b="0" i="0">
                <a:ln>
                  <a:noFill/>
                </a:ln>
                <a:solidFill>
                  <a:schemeClr val="lt1"/>
                </a:solidFill>
                <a:latin typeface="Open Sans;800"/>
              </a:rPr>
              <a:t>CRIADOR</a:t>
            </a:r>
          </a:p>
        </p:txBody>
      </p:sp>
      <p:sp>
        <p:nvSpPr>
          <p:cNvPr id="1835" name="Google Shape;1835;p76"/>
          <p:cNvSpPr/>
          <p:nvPr/>
        </p:nvSpPr>
        <p:spPr>
          <a:xfrm rot="9998233">
            <a:off x="3643713" y="6585887"/>
            <a:ext cx="605728" cy="106491"/>
          </a:xfrm>
          <a:prstGeom prst="rect">
            <a:avLst/>
          </a:prstGeom>
        </p:spPr>
        <p:txBody>
          <a:bodyPr>
            <a:prstTxWarp prst="textPlain">
              <a:avLst/>
            </a:prstTxWarp>
          </a:bodyPr>
          <a:lstStyle/>
          <a:p>
            <a:pPr lvl="0" algn="ctr"/>
            <a:r>
              <a:rPr b="0" i="0">
                <a:ln>
                  <a:noFill/>
                </a:ln>
                <a:solidFill>
                  <a:schemeClr val="lt1"/>
                </a:solidFill>
                <a:latin typeface="Open Sans;800"/>
              </a:rPr>
              <a:t>GOVERNANTE</a:t>
            </a:r>
          </a:p>
        </p:txBody>
      </p:sp>
      <p:sp>
        <p:nvSpPr>
          <p:cNvPr id="1836" name="Google Shape;1836;p76"/>
          <p:cNvSpPr/>
          <p:nvPr/>
        </p:nvSpPr>
        <p:spPr>
          <a:xfrm rot="-9779878">
            <a:off x="2755638" y="6567126"/>
            <a:ext cx="457825" cy="108514"/>
          </a:xfrm>
          <a:prstGeom prst="rect">
            <a:avLst/>
          </a:prstGeom>
        </p:spPr>
        <p:txBody>
          <a:bodyPr>
            <a:prstTxWarp prst="textPlain">
              <a:avLst/>
            </a:prstTxWarp>
          </a:bodyPr>
          <a:lstStyle/>
          <a:p>
            <a:pPr lvl="0" algn="ctr"/>
            <a:r>
              <a:rPr b="0" i="0">
                <a:ln>
                  <a:noFill/>
                </a:ln>
                <a:solidFill>
                  <a:schemeClr val="lt1"/>
                </a:solidFill>
                <a:latin typeface="Open Sans;800"/>
              </a:rPr>
              <a:t>AMANTE</a:t>
            </a:r>
          </a:p>
        </p:txBody>
      </p:sp>
      <p:sp>
        <p:nvSpPr>
          <p:cNvPr id="1837" name="Google Shape;1837;p76"/>
          <p:cNvSpPr/>
          <p:nvPr/>
        </p:nvSpPr>
        <p:spPr>
          <a:xfrm rot="-8078308">
            <a:off x="1950584" y="6055144"/>
            <a:ext cx="387310" cy="161028"/>
          </a:xfrm>
          <a:prstGeom prst="rect">
            <a:avLst/>
          </a:prstGeom>
        </p:spPr>
        <p:txBody>
          <a:bodyPr>
            <a:prstTxWarp prst="textPlain">
              <a:avLst/>
            </a:prstTxWarp>
          </a:bodyPr>
          <a:lstStyle/>
          <a:p>
            <a:pPr lvl="0" algn="ctr"/>
            <a:r>
              <a:rPr b="0" i="0">
                <a:ln>
                  <a:noFill/>
                </a:ln>
                <a:solidFill>
                  <a:schemeClr val="lt1"/>
                </a:solidFill>
                <a:latin typeface="Open Sans;800"/>
              </a:rPr>
              <a:t>BOBO D</a:t>
            </a:r>
            <a:br>
              <a:rPr b="0" i="0">
                <a:ln>
                  <a:noFill/>
                </a:ln>
                <a:solidFill>
                  <a:schemeClr val="lt1"/>
                </a:solidFill>
                <a:latin typeface="Open Sans;800"/>
              </a:rPr>
            </a:br>
            <a:r>
              <a:rPr b="0" i="0">
                <a:ln>
                  <a:noFill/>
                </a:ln>
                <a:solidFill>
                  <a:schemeClr val="lt1"/>
                </a:solidFill>
                <a:latin typeface="Open Sans;800"/>
              </a:rPr>
              <a:t> CORTE</a:t>
            </a:r>
          </a:p>
        </p:txBody>
      </p:sp>
      <p:sp>
        <p:nvSpPr>
          <p:cNvPr id="1838" name="Google Shape;1838;p76"/>
          <p:cNvSpPr/>
          <p:nvPr/>
        </p:nvSpPr>
        <p:spPr>
          <a:xfrm rot="-6270920">
            <a:off x="1485852" y="5226070"/>
            <a:ext cx="388445" cy="156746"/>
          </a:xfrm>
          <a:prstGeom prst="rect">
            <a:avLst/>
          </a:prstGeom>
        </p:spPr>
        <p:txBody>
          <a:bodyPr>
            <a:prstTxWarp prst="textPlain">
              <a:avLst/>
            </a:prstTxWarp>
          </a:bodyPr>
          <a:lstStyle/>
          <a:p>
            <a:pPr lvl="0" algn="ctr"/>
            <a:r>
              <a:rPr b="0" i="0">
                <a:ln>
                  <a:noFill/>
                </a:ln>
                <a:solidFill>
                  <a:schemeClr val="lt1"/>
                </a:solidFill>
                <a:latin typeface="Open Sans;800"/>
              </a:rPr>
              <a:t>CARA</a:t>
            </a:r>
            <a:br>
              <a:rPr b="0" i="0">
                <a:ln>
                  <a:noFill/>
                </a:ln>
                <a:solidFill>
                  <a:schemeClr val="lt1"/>
                </a:solidFill>
                <a:latin typeface="Open Sans;800"/>
              </a:rPr>
            </a:br>
            <a:r>
              <a:rPr b="0" i="0">
                <a:ln>
                  <a:noFill/>
                </a:ln>
                <a:solidFill>
                  <a:schemeClr val="lt1"/>
                </a:solidFill>
                <a:latin typeface="Open Sans;800"/>
              </a:rPr>
              <a:t>COMUM</a:t>
            </a:r>
          </a:p>
        </p:txBody>
      </p:sp>
      <p:sp>
        <p:nvSpPr>
          <p:cNvPr id="1839" name="Google Shape;1839;p76"/>
          <p:cNvSpPr/>
          <p:nvPr/>
        </p:nvSpPr>
        <p:spPr>
          <a:xfrm rot="-4430254">
            <a:off x="1457001" y="4309845"/>
            <a:ext cx="446148" cy="91373"/>
          </a:xfrm>
          <a:prstGeom prst="rect">
            <a:avLst/>
          </a:prstGeom>
        </p:spPr>
        <p:txBody>
          <a:bodyPr>
            <a:prstTxWarp prst="textPlain">
              <a:avLst/>
            </a:prstTxWarp>
          </a:bodyPr>
          <a:lstStyle/>
          <a:p>
            <a:pPr lvl="0" algn="ctr"/>
            <a:r>
              <a:rPr b="0" i="0">
                <a:ln>
                  <a:noFill/>
                </a:ln>
                <a:solidFill>
                  <a:schemeClr val="lt1"/>
                </a:solidFill>
                <a:latin typeface="Open Sans;800"/>
              </a:rPr>
              <a:t>INOCENTE</a:t>
            </a:r>
          </a:p>
        </p:txBody>
      </p:sp>
      <p:sp>
        <p:nvSpPr>
          <p:cNvPr id="1840" name="Google Shape;1840;p76"/>
          <p:cNvSpPr/>
          <p:nvPr/>
        </p:nvSpPr>
        <p:spPr>
          <a:xfrm rot="-2634677">
            <a:off x="1883312" y="3483978"/>
            <a:ext cx="521845" cy="83809"/>
          </a:xfrm>
          <a:prstGeom prst="rect">
            <a:avLst/>
          </a:prstGeom>
        </p:spPr>
        <p:txBody>
          <a:bodyPr>
            <a:prstTxWarp prst="textPlain">
              <a:avLst/>
            </a:prstTxWarp>
          </a:bodyPr>
          <a:lstStyle/>
          <a:p>
            <a:pPr lvl="0" algn="ctr"/>
            <a:r>
              <a:rPr b="0" i="0">
                <a:ln>
                  <a:noFill/>
                </a:ln>
                <a:solidFill>
                  <a:schemeClr val="lt1"/>
                </a:solidFill>
                <a:latin typeface="Open Sans;800"/>
              </a:rPr>
              <a:t>EXPLORADOR</a:t>
            </a:r>
          </a:p>
        </p:txBody>
      </p:sp>
      <p:sp>
        <p:nvSpPr>
          <p:cNvPr id="1841" name="Google Shape;1841;p76"/>
          <p:cNvSpPr txBox="1"/>
          <p:nvPr/>
        </p:nvSpPr>
        <p:spPr>
          <a:xfrm rot="1018563">
            <a:off x="1948179" y="4519182"/>
            <a:ext cx="1567717"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Segurança</a:t>
            </a:r>
            <a:endParaRPr sz="800">
              <a:solidFill>
                <a:schemeClr val="lt1"/>
              </a:solidFill>
              <a:latin typeface="Calibri"/>
              <a:ea typeface="Calibri"/>
              <a:cs typeface="Calibri"/>
              <a:sym typeface="Calibri"/>
            </a:endParaRPr>
          </a:p>
        </p:txBody>
      </p:sp>
      <p:sp>
        <p:nvSpPr>
          <p:cNvPr id="1842" name="Google Shape;1842;p76"/>
          <p:cNvSpPr txBox="1"/>
          <p:nvPr/>
        </p:nvSpPr>
        <p:spPr>
          <a:xfrm rot="2633723">
            <a:off x="2174296" y="4183076"/>
            <a:ext cx="1539865"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Liberdade</a:t>
            </a:r>
            <a:endParaRPr sz="800">
              <a:solidFill>
                <a:schemeClr val="lt1"/>
              </a:solidFill>
              <a:latin typeface="Calibri"/>
              <a:ea typeface="Calibri"/>
              <a:cs typeface="Calibri"/>
              <a:sym typeface="Calibri"/>
            </a:endParaRPr>
          </a:p>
        </p:txBody>
      </p:sp>
      <p:sp>
        <p:nvSpPr>
          <p:cNvPr id="1843" name="Google Shape;1843;p76"/>
          <p:cNvSpPr txBox="1"/>
          <p:nvPr/>
        </p:nvSpPr>
        <p:spPr>
          <a:xfrm rot="-4500000">
            <a:off x="2885230" y="3978579"/>
            <a:ext cx="1539865"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800">
                <a:solidFill>
                  <a:schemeClr val="lt1"/>
                </a:solidFill>
                <a:latin typeface="Calibri"/>
                <a:ea typeface="Calibri"/>
                <a:cs typeface="Calibri"/>
                <a:sym typeface="Calibri"/>
              </a:rPr>
              <a:t>Libertação</a:t>
            </a:r>
            <a:endParaRPr sz="800">
              <a:solidFill>
                <a:schemeClr val="lt1"/>
              </a:solidFill>
              <a:latin typeface="Calibri"/>
              <a:ea typeface="Calibri"/>
              <a:cs typeface="Calibri"/>
              <a:sym typeface="Calibri"/>
            </a:endParaRPr>
          </a:p>
        </p:txBody>
      </p:sp>
      <p:sp>
        <p:nvSpPr>
          <p:cNvPr id="1844" name="Google Shape;1844;p76"/>
          <p:cNvSpPr txBox="1"/>
          <p:nvPr/>
        </p:nvSpPr>
        <p:spPr>
          <a:xfrm rot="-2700000">
            <a:off x="3297431" y="4219547"/>
            <a:ext cx="137706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800">
                <a:solidFill>
                  <a:schemeClr val="lt1"/>
                </a:solidFill>
                <a:latin typeface="Calibri"/>
                <a:ea typeface="Calibri"/>
                <a:cs typeface="Calibri"/>
                <a:sym typeface="Calibri"/>
              </a:rPr>
              <a:t>Poder</a:t>
            </a:r>
            <a:endParaRPr sz="800">
              <a:solidFill>
                <a:schemeClr val="lt1"/>
              </a:solidFill>
              <a:latin typeface="Calibri"/>
              <a:ea typeface="Calibri"/>
              <a:cs typeface="Calibri"/>
              <a:sym typeface="Calibri"/>
            </a:endParaRPr>
          </a:p>
        </p:txBody>
      </p:sp>
      <p:sp>
        <p:nvSpPr>
          <p:cNvPr id="1845" name="Google Shape;1845;p76"/>
          <p:cNvSpPr txBox="1"/>
          <p:nvPr/>
        </p:nvSpPr>
        <p:spPr>
          <a:xfrm rot="-900000">
            <a:off x="3426028" y="4551058"/>
            <a:ext cx="1618331"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800">
                <a:solidFill>
                  <a:schemeClr val="lt1"/>
                </a:solidFill>
                <a:latin typeface="Calibri"/>
                <a:ea typeface="Calibri"/>
                <a:cs typeface="Calibri"/>
                <a:sym typeface="Calibri"/>
              </a:rPr>
              <a:t>Excelência</a:t>
            </a:r>
            <a:endParaRPr sz="800">
              <a:solidFill>
                <a:schemeClr val="lt1"/>
              </a:solidFill>
              <a:latin typeface="Calibri"/>
              <a:ea typeface="Calibri"/>
              <a:cs typeface="Calibri"/>
              <a:sym typeface="Calibri"/>
            </a:endParaRPr>
          </a:p>
        </p:txBody>
      </p:sp>
      <p:sp>
        <p:nvSpPr>
          <p:cNvPr id="1846" name="Google Shape;1846;p76"/>
          <p:cNvSpPr txBox="1"/>
          <p:nvPr/>
        </p:nvSpPr>
        <p:spPr>
          <a:xfrm rot="2601018">
            <a:off x="3296178" y="5261053"/>
            <a:ext cx="149166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800">
                <a:solidFill>
                  <a:schemeClr val="lt1"/>
                </a:solidFill>
                <a:latin typeface="Calibri"/>
                <a:ea typeface="Calibri"/>
                <a:cs typeface="Calibri"/>
                <a:sym typeface="Calibri"/>
              </a:rPr>
              <a:t>Inovação</a:t>
            </a:r>
            <a:endParaRPr sz="800">
              <a:solidFill>
                <a:schemeClr val="lt1"/>
              </a:solidFill>
              <a:latin typeface="Calibri"/>
              <a:ea typeface="Calibri"/>
              <a:cs typeface="Calibri"/>
              <a:sym typeface="Calibri"/>
            </a:endParaRPr>
          </a:p>
        </p:txBody>
      </p:sp>
      <p:sp>
        <p:nvSpPr>
          <p:cNvPr id="1847" name="Google Shape;1847;p76"/>
          <p:cNvSpPr txBox="1"/>
          <p:nvPr/>
        </p:nvSpPr>
        <p:spPr>
          <a:xfrm rot="4462561">
            <a:off x="2932496" y="5440617"/>
            <a:ext cx="149166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800">
                <a:solidFill>
                  <a:schemeClr val="lt1"/>
                </a:solidFill>
                <a:latin typeface="Calibri"/>
                <a:ea typeface="Calibri"/>
                <a:cs typeface="Calibri"/>
                <a:sym typeface="Calibri"/>
              </a:rPr>
              <a:t>Controle</a:t>
            </a:r>
            <a:endParaRPr sz="800">
              <a:solidFill>
                <a:schemeClr val="lt1"/>
              </a:solidFill>
              <a:latin typeface="Calibri"/>
              <a:ea typeface="Calibri"/>
              <a:cs typeface="Calibri"/>
              <a:sym typeface="Calibri"/>
            </a:endParaRPr>
          </a:p>
        </p:txBody>
      </p:sp>
      <p:sp>
        <p:nvSpPr>
          <p:cNvPr id="1848" name="Google Shape;1848;p76"/>
          <p:cNvSpPr txBox="1"/>
          <p:nvPr/>
        </p:nvSpPr>
        <p:spPr>
          <a:xfrm rot="-747899">
            <a:off x="1901950" y="4902910"/>
            <a:ext cx="1651661"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Comunidade</a:t>
            </a:r>
            <a:endParaRPr sz="800">
              <a:solidFill>
                <a:schemeClr val="lt1"/>
              </a:solidFill>
              <a:latin typeface="Calibri"/>
              <a:ea typeface="Calibri"/>
              <a:cs typeface="Calibri"/>
              <a:sym typeface="Calibri"/>
            </a:endParaRPr>
          </a:p>
        </p:txBody>
      </p:sp>
      <p:sp>
        <p:nvSpPr>
          <p:cNvPr id="1849" name="Google Shape;1849;p76"/>
          <p:cNvSpPr txBox="1"/>
          <p:nvPr/>
        </p:nvSpPr>
        <p:spPr>
          <a:xfrm rot="-2655659">
            <a:off x="2280723" y="5187633"/>
            <a:ext cx="14076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Prazer</a:t>
            </a:r>
            <a:endParaRPr sz="800">
              <a:solidFill>
                <a:schemeClr val="lt1"/>
              </a:solidFill>
              <a:latin typeface="Calibri"/>
              <a:ea typeface="Calibri"/>
              <a:cs typeface="Calibri"/>
              <a:sym typeface="Calibri"/>
            </a:endParaRPr>
          </a:p>
        </p:txBody>
      </p:sp>
      <p:sp>
        <p:nvSpPr>
          <p:cNvPr id="1850" name="Google Shape;1850;p76"/>
          <p:cNvSpPr txBox="1"/>
          <p:nvPr/>
        </p:nvSpPr>
        <p:spPr>
          <a:xfrm rot="-4422479">
            <a:off x="2507406" y="5439435"/>
            <a:ext cx="152327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Intimidade</a:t>
            </a:r>
            <a:endParaRPr sz="800">
              <a:solidFill>
                <a:schemeClr val="lt1"/>
              </a:solidFill>
              <a:latin typeface="Calibri"/>
              <a:ea typeface="Calibri"/>
              <a:cs typeface="Calibri"/>
              <a:sym typeface="Calibri"/>
            </a:endParaRPr>
          </a:p>
        </p:txBody>
      </p:sp>
      <p:sp>
        <p:nvSpPr>
          <p:cNvPr id="1851" name="Google Shape;1851;p76"/>
          <p:cNvSpPr/>
          <p:nvPr/>
        </p:nvSpPr>
        <p:spPr>
          <a:xfrm>
            <a:off x="1305786" y="2653667"/>
            <a:ext cx="4337050" cy="4400550"/>
          </a:xfrm>
          <a:custGeom>
            <a:avLst/>
            <a:gdLst/>
            <a:ahLst/>
            <a:cxnLst/>
            <a:rect l="l" t="t" r="r" b="b"/>
            <a:pathLst>
              <a:path w="4337050" h="4400550" extrusionOk="0">
                <a:moveTo>
                  <a:pt x="1111250" y="311150"/>
                </a:moveTo>
                <a:lnTo>
                  <a:pt x="1816100" y="1530350"/>
                </a:lnTo>
                <a:lnTo>
                  <a:pt x="2190750" y="1422400"/>
                </a:lnTo>
                <a:lnTo>
                  <a:pt x="2190750" y="0"/>
                </a:lnTo>
                <a:lnTo>
                  <a:pt x="3740150" y="196850"/>
                </a:lnTo>
                <a:lnTo>
                  <a:pt x="4337050" y="1644650"/>
                </a:lnTo>
                <a:lnTo>
                  <a:pt x="4337050" y="2768600"/>
                </a:lnTo>
                <a:cubicBezTo>
                  <a:pt x="4334933" y="2592917"/>
                  <a:pt x="4332817" y="2417233"/>
                  <a:pt x="4330700" y="2241550"/>
                </a:cubicBezTo>
                <a:lnTo>
                  <a:pt x="3028950" y="2216150"/>
                </a:lnTo>
                <a:lnTo>
                  <a:pt x="2908300" y="2628900"/>
                </a:lnTo>
                <a:lnTo>
                  <a:pt x="4070350" y="3308350"/>
                </a:lnTo>
                <a:lnTo>
                  <a:pt x="3575050" y="4044950"/>
                </a:lnTo>
                <a:lnTo>
                  <a:pt x="2457450" y="4400550"/>
                </a:lnTo>
                <a:lnTo>
                  <a:pt x="1377950" y="4279900"/>
                </a:lnTo>
                <a:lnTo>
                  <a:pt x="406400" y="3708400"/>
                </a:lnTo>
                <a:lnTo>
                  <a:pt x="76200" y="2774950"/>
                </a:lnTo>
                <a:lnTo>
                  <a:pt x="0" y="1841500"/>
                </a:lnTo>
                <a:lnTo>
                  <a:pt x="190500" y="971550"/>
                </a:lnTo>
                <a:lnTo>
                  <a:pt x="1111250" y="31115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2" name="Google Shape;1852;p76"/>
          <p:cNvSpPr txBox="1"/>
          <p:nvPr/>
        </p:nvSpPr>
        <p:spPr>
          <a:xfrm>
            <a:off x="3522478" y="4520084"/>
            <a:ext cx="627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50000"/>
              </a:lnSpc>
              <a:spcBef>
                <a:spcPts val="0"/>
              </a:spcBef>
              <a:spcAft>
                <a:spcPts val="0"/>
              </a:spcAft>
              <a:buNone/>
            </a:pPr>
            <a:r>
              <a:rPr lang="pt-BR" sz="1200" b="1" baseline="30000">
                <a:solidFill>
                  <a:srgbClr val="3F3F3F"/>
                </a:solidFill>
                <a:latin typeface="Calibri"/>
                <a:ea typeface="Calibri"/>
                <a:cs typeface="Calibri"/>
                <a:sym typeface="Calibri"/>
              </a:rPr>
              <a:t>Busca</a:t>
            </a:r>
            <a:endParaRPr/>
          </a:p>
          <a:p>
            <a:pPr marL="0" marR="0" lvl="0" indent="0" algn="l" rtl="0">
              <a:lnSpc>
                <a:spcPct val="50000"/>
              </a:lnSpc>
              <a:spcBef>
                <a:spcPts val="0"/>
              </a:spcBef>
              <a:spcAft>
                <a:spcPts val="0"/>
              </a:spcAft>
              <a:buNone/>
            </a:pPr>
            <a:r>
              <a:rPr lang="pt-BR" sz="1200" b="1" baseline="30000">
                <a:solidFill>
                  <a:srgbClr val="3F3F3F"/>
                </a:solidFill>
                <a:latin typeface="Calibri"/>
                <a:ea typeface="Calibri"/>
                <a:cs typeface="Calibri"/>
                <a:sym typeface="Calibri"/>
              </a:rPr>
              <a:t>Espiritual</a:t>
            </a:r>
            <a:endParaRPr sz="1200" b="1">
              <a:solidFill>
                <a:srgbClr val="3F3F3F"/>
              </a:solidFill>
              <a:latin typeface="Calibri"/>
              <a:ea typeface="Calibri"/>
              <a:cs typeface="Calibri"/>
              <a:sym typeface="Calibri"/>
            </a:endParaRPr>
          </a:p>
        </p:txBody>
      </p:sp>
      <p:sp>
        <p:nvSpPr>
          <p:cNvPr id="1853" name="Google Shape;1853;p76"/>
          <p:cNvSpPr txBox="1"/>
          <p:nvPr/>
        </p:nvSpPr>
        <p:spPr>
          <a:xfrm>
            <a:off x="2807260" y="4934907"/>
            <a:ext cx="627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50000"/>
              </a:lnSpc>
              <a:spcBef>
                <a:spcPts val="0"/>
              </a:spcBef>
              <a:spcAft>
                <a:spcPts val="0"/>
              </a:spcAft>
              <a:buNone/>
            </a:pPr>
            <a:r>
              <a:rPr lang="pt-BR" sz="1200" b="1" baseline="30000">
                <a:solidFill>
                  <a:srgbClr val="3F3F3F"/>
                </a:solidFill>
                <a:latin typeface="Calibri"/>
                <a:ea typeface="Calibri"/>
                <a:cs typeface="Calibri"/>
                <a:sym typeface="Calibri"/>
              </a:rPr>
              <a:t>Gera</a:t>
            </a:r>
            <a:endParaRPr/>
          </a:p>
          <a:p>
            <a:pPr marL="0" marR="0" lvl="0" indent="0" algn="r" rtl="0">
              <a:lnSpc>
                <a:spcPct val="50000"/>
              </a:lnSpc>
              <a:spcBef>
                <a:spcPts val="0"/>
              </a:spcBef>
              <a:spcAft>
                <a:spcPts val="0"/>
              </a:spcAft>
              <a:buNone/>
            </a:pPr>
            <a:r>
              <a:rPr lang="pt-BR" sz="1200" b="1" baseline="30000">
                <a:solidFill>
                  <a:srgbClr val="3F3F3F"/>
                </a:solidFill>
                <a:latin typeface="Calibri"/>
                <a:ea typeface="Calibri"/>
                <a:cs typeface="Calibri"/>
                <a:sym typeface="Calibri"/>
              </a:rPr>
              <a:t>conexão</a:t>
            </a:r>
            <a:endParaRPr sz="1200" b="1">
              <a:solidFill>
                <a:srgbClr val="3F3F3F"/>
              </a:solidFill>
              <a:latin typeface="Calibri"/>
              <a:ea typeface="Calibri"/>
              <a:cs typeface="Calibri"/>
              <a:sym typeface="Calibri"/>
            </a:endParaRPr>
          </a:p>
        </p:txBody>
      </p:sp>
      <p:sp>
        <p:nvSpPr>
          <p:cNvPr id="1854" name="Google Shape;1854;p76"/>
          <p:cNvSpPr/>
          <p:nvPr/>
        </p:nvSpPr>
        <p:spPr>
          <a:xfrm rot="10800000">
            <a:off x="2662153" y="4015954"/>
            <a:ext cx="1619652" cy="1619652"/>
          </a:xfrm>
          <a:prstGeom prst="pie">
            <a:avLst>
              <a:gd name="adj1" fmla="val 32703"/>
              <a:gd name="adj2" fmla="val 5375183"/>
            </a:avLst>
          </a:prstGeom>
          <a:solidFill>
            <a:srgbClr val="00B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76"/>
          <p:cNvSpPr txBox="1"/>
          <p:nvPr/>
        </p:nvSpPr>
        <p:spPr>
          <a:xfrm>
            <a:off x="2817012" y="4508317"/>
            <a:ext cx="627000" cy="276900"/>
          </a:xfrm>
          <a:prstGeom prst="rect">
            <a:avLst/>
          </a:prstGeom>
          <a:noFill/>
          <a:ln>
            <a:noFill/>
          </a:ln>
        </p:spPr>
        <p:txBody>
          <a:bodyPr spcFirstLastPara="1" wrap="square" lIns="91425" tIns="45700" rIns="91425" bIns="45700" anchor="t" anchorCtr="0">
            <a:spAutoFit/>
          </a:bodyPr>
          <a:lstStyle/>
          <a:p>
            <a:pPr marL="0" marR="0" lvl="0" indent="0" algn="r" rtl="0">
              <a:lnSpc>
                <a:spcPct val="50000"/>
              </a:lnSpc>
              <a:spcBef>
                <a:spcPts val="0"/>
              </a:spcBef>
              <a:spcAft>
                <a:spcPts val="0"/>
              </a:spcAft>
              <a:buNone/>
            </a:pPr>
            <a:r>
              <a:rPr lang="pt-BR" sz="1200" b="1" baseline="30000">
                <a:solidFill>
                  <a:schemeClr val="lt1"/>
                </a:solidFill>
                <a:latin typeface="Calibri"/>
                <a:ea typeface="Calibri"/>
                <a:cs typeface="Calibri"/>
                <a:sym typeface="Calibri"/>
              </a:rPr>
              <a:t>Provê estrutura</a:t>
            </a:r>
            <a:endParaRPr sz="1200" b="1">
              <a:solidFill>
                <a:schemeClr val="lt1"/>
              </a:solidFill>
              <a:latin typeface="Calibri"/>
              <a:ea typeface="Calibri"/>
              <a:cs typeface="Calibri"/>
              <a:sym typeface="Calibri"/>
            </a:endParaRPr>
          </a:p>
        </p:txBody>
      </p:sp>
      <p:sp>
        <p:nvSpPr>
          <p:cNvPr id="1856" name="Google Shape;1856;p76"/>
          <p:cNvSpPr/>
          <p:nvPr/>
        </p:nvSpPr>
        <p:spPr>
          <a:xfrm rot="5400000">
            <a:off x="2679996" y="4036888"/>
            <a:ext cx="1619652" cy="1619652"/>
          </a:xfrm>
          <a:prstGeom prst="pie">
            <a:avLst>
              <a:gd name="adj1" fmla="val 16276125"/>
              <a:gd name="adj2" fmla="val 2026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76"/>
          <p:cNvSpPr txBox="1"/>
          <p:nvPr/>
        </p:nvSpPr>
        <p:spPr>
          <a:xfrm>
            <a:off x="3512726" y="4959374"/>
            <a:ext cx="688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50000"/>
              </a:lnSpc>
              <a:spcBef>
                <a:spcPts val="0"/>
              </a:spcBef>
              <a:spcAft>
                <a:spcPts val="0"/>
              </a:spcAft>
              <a:buNone/>
            </a:pPr>
            <a:r>
              <a:rPr lang="pt-BR" sz="1200" b="1" baseline="30000">
                <a:solidFill>
                  <a:schemeClr val="lt1"/>
                </a:solidFill>
                <a:latin typeface="Calibri"/>
                <a:ea typeface="Calibri"/>
                <a:cs typeface="Calibri"/>
                <a:sym typeface="Calibri"/>
              </a:rPr>
              <a:t>Deixa uma marca</a:t>
            </a:r>
            <a:endParaRPr sz="1200" b="1">
              <a:solidFill>
                <a:schemeClr val="lt1"/>
              </a:solidFill>
              <a:latin typeface="Calibri"/>
              <a:ea typeface="Calibri"/>
              <a:cs typeface="Calibri"/>
              <a:sym typeface="Calibri"/>
            </a:endParaRPr>
          </a:p>
        </p:txBody>
      </p:sp>
      <p:sp>
        <p:nvSpPr>
          <p:cNvPr id="1858" name="Google Shape;1858;p76"/>
          <p:cNvSpPr/>
          <p:nvPr/>
        </p:nvSpPr>
        <p:spPr>
          <a:xfrm rot="2695257">
            <a:off x="1373641" y="2762270"/>
            <a:ext cx="4214180" cy="4214180"/>
          </a:xfrm>
          <a:prstGeom prst="blockArc">
            <a:avLst>
              <a:gd name="adj1" fmla="val 18956233"/>
              <a:gd name="adj2" fmla="val 20684502"/>
              <a:gd name="adj3" fmla="val 24144"/>
            </a:avLst>
          </a:prstGeom>
          <a:solidFill>
            <a:srgbClr val="FFE89F"/>
          </a:solidFill>
          <a:ln>
            <a:noFill/>
          </a:ln>
          <a:effectLst>
            <a:outerShdw blurRad="279400" dist="101600" dir="5400000" algn="t" rotWithShape="0">
              <a:srgbClr val="000000">
                <a:alpha val="1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76"/>
          <p:cNvSpPr/>
          <p:nvPr/>
        </p:nvSpPr>
        <p:spPr>
          <a:xfrm rot="2695257">
            <a:off x="1827416" y="3212592"/>
            <a:ext cx="3308011" cy="3308011"/>
          </a:xfrm>
          <a:prstGeom prst="blockArc">
            <a:avLst>
              <a:gd name="adj1" fmla="val 18956233"/>
              <a:gd name="adj2" fmla="val 20684502"/>
              <a:gd name="adj3" fmla="val 24144"/>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76"/>
          <p:cNvSpPr/>
          <p:nvPr/>
        </p:nvSpPr>
        <p:spPr>
          <a:xfrm rot="6280801">
            <a:off x="5026898" y="5287644"/>
            <a:ext cx="427352" cy="106996"/>
          </a:xfrm>
          <a:prstGeom prst="rect">
            <a:avLst/>
          </a:prstGeom>
        </p:spPr>
        <p:txBody>
          <a:bodyPr>
            <a:prstTxWarp prst="textPlain">
              <a:avLst/>
            </a:prstTxWarp>
          </a:bodyPr>
          <a:lstStyle/>
          <a:p>
            <a:pPr lvl="0" algn="ctr"/>
            <a:r>
              <a:rPr b="0" i="0">
                <a:ln>
                  <a:noFill/>
                </a:ln>
                <a:solidFill>
                  <a:schemeClr val="lt1"/>
                </a:solidFill>
                <a:latin typeface="Open Sans;800"/>
              </a:rPr>
              <a:t>CUIDADOR</a:t>
            </a:r>
          </a:p>
        </p:txBody>
      </p:sp>
      <p:sp>
        <p:nvSpPr>
          <p:cNvPr id="1861" name="Google Shape;1861;p76"/>
          <p:cNvSpPr txBox="1"/>
          <p:nvPr/>
        </p:nvSpPr>
        <p:spPr>
          <a:xfrm rot="899800">
            <a:off x="3369005" y="4891544"/>
            <a:ext cx="1493259" cy="153767"/>
          </a:xfrm>
          <a:prstGeom prst="rect">
            <a:avLst/>
          </a:prstGeom>
          <a:noFill/>
          <a:ln>
            <a:noFill/>
          </a:ln>
        </p:spPr>
        <p:txBody>
          <a:bodyPr spcFirstLastPara="1" wrap="square" lIns="91425" tIns="45700" rIns="91425" bIns="45700" anchor="t" anchorCtr="0">
            <a:spAutoFit/>
          </a:bodyPr>
          <a:lstStyle/>
          <a:p>
            <a:pPr marL="0" marR="0" lvl="0" indent="0" algn="r" rtl="0">
              <a:lnSpc>
                <a:spcPct val="50000"/>
              </a:lnSpc>
              <a:spcBef>
                <a:spcPts val="0"/>
              </a:spcBef>
              <a:spcAft>
                <a:spcPts val="0"/>
              </a:spcAft>
              <a:buNone/>
            </a:pPr>
            <a:r>
              <a:rPr lang="pt-BR" sz="800">
                <a:solidFill>
                  <a:schemeClr val="lt1"/>
                </a:solidFill>
                <a:latin typeface="Calibri"/>
                <a:ea typeface="Calibri"/>
                <a:cs typeface="Calibri"/>
                <a:sym typeface="Calibri"/>
              </a:rPr>
              <a:t>Ajuda</a:t>
            </a:r>
            <a:endParaRPr sz="800">
              <a:solidFill>
                <a:schemeClr val="lt1"/>
              </a:solidFill>
              <a:latin typeface="Calibri"/>
              <a:ea typeface="Calibri"/>
              <a:cs typeface="Calibri"/>
              <a:sym typeface="Calibri"/>
            </a:endParaRPr>
          </a:p>
        </p:txBody>
      </p:sp>
      <p:sp>
        <p:nvSpPr>
          <p:cNvPr id="1862" name="Google Shape;1862;p76"/>
          <p:cNvSpPr/>
          <p:nvPr/>
        </p:nvSpPr>
        <p:spPr>
          <a:xfrm rot="-4500000">
            <a:off x="1367214" y="2739132"/>
            <a:ext cx="4214181" cy="4214180"/>
          </a:xfrm>
          <a:prstGeom prst="blockArc">
            <a:avLst>
              <a:gd name="adj1" fmla="val 18956233"/>
              <a:gd name="adj2" fmla="val 20684502"/>
              <a:gd name="adj3" fmla="val 24144"/>
            </a:avLst>
          </a:prstGeom>
          <a:solidFill>
            <a:srgbClr val="92D2ED"/>
          </a:solidFill>
          <a:ln>
            <a:noFill/>
          </a:ln>
          <a:effectLst>
            <a:outerShdw blurRad="228600" dist="241300" dir="5400000" algn="t" rotWithShape="0">
              <a:srgbClr val="000000">
                <a:alpha val="25882"/>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76"/>
          <p:cNvSpPr/>
          <p:nvPr/>
        </p:nvSpPr>
        <p:spPr>
          <a:xfrm rot="-4500000">
            <a:off x="1822371" y="3173180"/>
            <a:ext cx="3308011" cy="3308011"/>
          </a:xfrm>
          <a:prstGeom prst="blockArc">
            <a:avLst>
              <a:gd name="adj1" fmla="val 18956233"/>
              <a:gd name="adj2" fmla="val 20684502"/>
              <a:gd name="adj3" fmla="val 24144"/>
            </a:avLst>
          </a:prstGeom>
          <a:solidFill>
            <a:srgbClr val="00B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76"/>
          <p:cNvSpPr/>
          <p:nvPr/>
        </p:nvSpPr>
        <p:spPr>
          <a:xfrm rot="-803533">
            <a:off x="2824992" y="2994156"/>
            <a:ext cx="361164" cy="111404"/>
          </a:xfrm>
          <a:prstGeom prst="rect">
            <a:avLst/>
          </a:prstGeom>
        </p:spPr>
        <p:txBody>
          <a:bodyPr>
            <a:prstTxWarp prst="textPlain">
              <a:avLst/>
            </a:prstTxWarp>
          </a:bodyPr>
          <a:lstStyle/>
          <a:p>
            <a:pPr lvl="0" algn="ctr"/>
            <a:r>
              <a:rPr b="0" i="0">
                <a:ln>
                  <a:noFill/>
                </a:ln>
                <a:solidFill>
                  <a:schemeClr val="lt1"/>
                </a:solidFill>
                <a:latin typeface="Open Sans;800"/>
              </a:rPr>
              <a:t>SÁBIO</a:t>
            </a:r>
          </a:p>
        </p:txBody>
      </p:sp>
      <p:sp>
        <p:nvSpPr>
          <p:cNvPr id="1865" name="Google Shape;1865;p76"/>
          <p:cNvSpPr txBox="1"/>
          <p:nvPr/>
        </p:nvSpPr>
        <p:spPr>
          <a:xfrm rot="4495738">
            <a:off x="2466075" y="3955386"/>
            <a:ext cx="1618801"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
                <a:solidFill>
                  <a:schemeClr val="lt1"/>
                </a:solidFill>
                <a:latin typeface="Calibri"/>
                <a:ea typeface="Calibri"/>
                <a:cs typeface="Calibri"/>
                <a:sym typeface="Calibri"/>
              </a:rPr>
              <a:t>Competição</a:t>
            </a:r>
            <a:endParaRPr sz="800">
              <a:solidFill>
                <a:schemeClr val="lt1"/>
              </a:solidFill>
              <a:latin typeface="Calibri"/>
              <a:ea typeface="Calibri"/>
              <a:cs typeface="Calibri"/>
              <a:sym typeface="Calibri"/>
            </a:endParaRPr>
          </a:p>
        </p:txBody>
      </p:sp>
      <p:pic>
        <p:nvPicPr>
          <p:cNvPr id="1866" name="Google Shape;1866;p76"/>
          <p:cNvPicPr preferRelativeResize="0"/>
          <p:nvPr/>
        </p:nvPicPr>
        <p:blipFill rotWithShape="1">
          <a:blip r:embed="rId3">
            <a:alphaModFix/>
          </a:blip>
          <a:srcRect/>
          <a:stretch/>
        </p:blipFill>
        <p:spPr>
          <a:xfrm>
            <a:off x="1333764" y="6830296"/>
            <a:ext cx="233362" cy="233362"/>
          </a:xfrm>
          <a:prstGeom prst="rect">
            <a:avLst/>
          </a:prstGeom>
          <a:noFill/>
          <a:ln>
            <a:noFill/>
          </a:ln>
        </p:spPr>
      </p:pic>
      <p:pic>
        <p:nvPicPr>
          <p:cNvPr id="1867" name="Google Shape;1867;p76"/>
          <p:cNvPicPr preferRelativeResize="0"/>
          <p:nvPr/>
        </p:nvPicPr>
        <p:blipFill rotWithShape="1">
          <a:blip r:embed="rId4">
            <a:alphaModFix/>
          </a:blip>
          <a:srcRect/>
          <a:stretch/>
        </p:blipFill>
        <p:spPr>
          <a:xfrm>
            <a:off x="5406220" y="6837972"/>
            <a:ext cx="237117" cy="237117"/>
          </a:xfrm>
          <a:prstGeom prst="rect">
            <a:avLst/>
          </a:prstGeom>
          <a:noFill/>
          <a:ln>
            <a:noFill/>
          </a:ln>
        </p:spPr>
      </p:pic>
      <p:sp>
        <p:nvSpPr>
          <p:cNvPr id="1868" name="Google Shape;1868;p76"/>
          <p:cNvSpPr/>
          <p:nvPr/>
        </p:nvSpPr>
        <p:spPr>
          <a:xfrm>
            <a:off x="2727780" y="2554973"/>
            <a:ext cx="386220" cy="386220"/>
          </a:xfrm>
          <a:prstGeom prst="ellipse">
            <a:avLst/>
          </a:prstGeom>
          <a:solidFill>
            <a:srgbClr val="00B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69" name="Google Shape;1869;p76"/>
          <p:cNvPicPr preferRelativeResize="0"/>
          <p:nvPr/>
        </p:nvPicPr>
        <p:blipFill rotWithShape="1">
          <a:blip r:embed="rId5">
            <a:alphaModFix/>
          </a:blip>
          <a:srcRect/>
          <a:stretch/>
        </p:blipFill>
        <p:spPr>
          <a:xfrm>
            <a:off x="2821008" y="2648936"/>
            <a:ext cx="197257" cy="197257"/>
          </a:xfrm>
          <a:prstGeom prst="rect">
            <a:avLst/>
          </a:prstGeom>
          <a:noFill/>
          <a:ln>
            <a:noFill/>
          </a:ln>
        </p:spPr>
      </p:pic>
      <p:sp>
        <p:nvSpPr>
          <p:cNvPr id="1870" name="Google Shape;1870;p76"/>
          <p:cNvSpPr/>
          <p:nvPr/>
        </p:nvSpPr>
        <p:spPr>
          <a:xfrm>
            <a:off x="5341489" y="5201696"/>
            <a:ext cx="386220" cy="3862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71" name="Google Shape;1871;p76"/>
          <p:cNvPicPr preferRelativeResize="0"/>
          <p:nvPr/>
        </p:nvPicPr>
        <p:blipFill rotWithShape="1">
          <a:blip r:embed="rId6">
            <a:alphaModFix/>
          </a:blip>
          <a:srcRect/>
          <a:stretch/>
        </p:blipFill>
        <p:spPr>
          <a:xfrm>
            <a:off x="5429109" y="5280952"/>
            <a:ext cx="213019" cy="213019"/>
          </a:xfrm>
          <a:prstGeom prst="rect">
            <a:avLst/>
          </a:prstGeom>
          <a:noFill/>
          <a:ln>
            <a:noFill/>
          </a:ln>
        </p:spPr>
      </p:pic>
      <p:pic>
        <p:nvPicPr>
          <p:cNvPr id="1873" name="Google Shape;1873;p76"/>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1874" name="Google Shape;1874;p7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75" name="Google Shape;92;p1">
            <a:extLst>
              <a:ext uri="{FF2B5EF4-FFF2-40B4-BE49-F238E27FC236}">
                <a16:creationId xmlns:a16="http://schemas.microsoft.com/office/drawing/2014/main" id="{B97279E7-5E70-48B1-A1AE-749A5545CD9D}"/>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a:t>
            </a:fld>
            <a:endParaRPr/>
          </a:p>
        </p:txBody>
      </p:sp>
      <p:pic>
        <p:nvPicPr>
          <p:cNvPr id="296" name="Google Shape;296;p6"/>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97" name="Google Shape;297;p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98" name="Google Shape;298;p6"/>
          <p:cNvSpPr txBox="1"/>
          <p:nvPr/>
        </p:nvSpPr>
        <p:spPr>
          <a:xfrm>
            <a:off x="1220596" y="1344903"/>
            <a:ext cx="12220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CONCLUSÕES</a:t>
            </a:r>
            <a:endParaRPr/>
          </a:p>
        </p:txBody>
      </p:sp>
      <p:sp>
        <p:nvSpPr>
          <p:cNvPr id="299" name="Google Shape;299;p6"/>
          <p:cNvSpPr txBox="1"/>
          <p:nvPr/>
        </p:nvSpPr>
        <p:spPr>
          <a:xfrm>
            <a:off x="1223963" y="1614214"/>
            <a:ext cx="2160000" cy="1023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100" baseline="30000">
                <a:solidFill>
                  <a:schemeClr val="dk1"/>
                </a:solidFill>
                <a:latin typeface="Calibri"/>
                <a:ea typeface="Calibri"/>
                <a:cs typeface="Calibri"/>
                <a:sym typeface="Calibri"/>
              </a:rPr>
              <a:t>Considerações finais</a:t>
            </a:r>
            <a:endParaRPr/>
          </a:p>
          <a:p>
            <a:pPr marL="0" marR="0" lvl="0" indent="0" algn="just" rtl="0">
              <a:lnSpc>
                <a:spcPct val="150000"/>
              </a:lnSpc>
              <a:spcBef>
                <a:spcPts val="0"/>
              </a:spcBef>
              <a:spcAft>
                <a:spcPts val="0"/>
              </a:spcAft>
              <a:buNone/>
            </a:pPr>
            <a:r>
              <a:rPr lang="pt-BR" sz="1100" baseline="30000">
                <a:solidFill>
                  <a:schemeClr val="dk1"/>
                </a:solidFill>
                <a:latin typeface="Calibri"/>
                <a:ea typeface="Calibri"/>
                <a:cs typeface="Calibri"/>
                <a:sym typeface="Calibri"/>
              </a:rPr>
              <a:t>Acompanhar e replanejar</a:t>
            </a:r>
            <a:endParaRPr/>
          </a:p>
          <a:p>
            <a:pPr marL="0" marR="0" lvl="0" indent="0" algn="just" rtl="0">
              <a:lnSpc>
                <a:spcPct val="150000"/>
              </a:lnSpc>
              <a:spcBef>
                <a:spcPts val="0"/>
              </a:spcBef>
              <a:spcAft>
                <a:spcPts val="0"/>
              </a:spcAft>
              <a:buNone/>
            </a:pPr>
            <a:r>
              <a:rPr lang="pt-BR" sz="1100" baseline="30000">
                <a:solidFill>
                  <a:schemeClr val="dk1"/>
                </a:solidFill>
                <a:latin typeface="Calibri"/>
                <a:ea typeface="Calibri"/>
                <a:cs typeface="Calibri"/>
                <a:sym typeface="Calibri"/>
              </a:rPr>
              <a:t>Perguntas Frequentes</a:t>
            </a:r>
            <a:endParaRPr/>
          </a:p>
          <a:p>
            <a:pPr marL="0" marR="0" lvl="0" indent="0" algn="just" rtl="0">
              <a:lnSpc>
                <a:spcPct val="150000"/>
              </a:lnSpc>
              <a:spcBef>
                <a:spcPts val="0"/>
              </a:spcBef>
              <a:spcAft>
                <a:spcPts val="0"/>
              </a:spcAft>
              <a:buNone/>
            </a:pPr>
            <a:r>
              <a:rPr lang="pt-BR" sz="1100" baseline="30000">
                <a:solidFill>
                  <a:schemeClr val="dk1"/>
                </a:solidFill>
                <a:latin typeface="Calibri"/>
                <a:ea typeface="Calibri"/>
                <a:cs typeface="Calibri"/>
                <a:sym typeface="Calibri"/>
              </a:rPr>
              <a:t>Glossário</a:t>
            </a:r>
            <a:endParaRPr/>
          </a:p>
        </p:txBody>
      </p:sp>
      <p:sp>
        <p:nvSpPr>
          <p:cNvPr id="300" name="Google Shape;300;p6"/>
          <p:cNvSpPr txBox="1"/>
          <p:nvPr/>
        </p:nvSpPr>
        <p:spPr>
          <a:xfrm>
            <a:off x="5319000" y="1567493"/>
            <a:ext cx="449400" cy="102360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120</a:t>
            </a:r>
            <a:endParaRPr dirty="0"/>
          </a:p>
          <a:p>
            <a:pPr marL="0" marR="0" lvl="0" indent="0" algn="r"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121</a:t>
            </a:r>
            <a:endParaRPr dirty="0"/>
          </a:p>
          <a:p>
            <a:pPr marL="0" marR="0" lvl="0" indent="0" algn="r"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122</a:t>
            </a:r>
            <a:endParaRPr dirty="0"/>
          </a:p>
          <a:p>
            <a:pPr marL="0" marR="0" lvl="0" indent="0" algn="r" rtl="0">
              <a:lnSpc>
                <a:spcPct val="150000"/>
              </a:lnSpc>
              <a:spcBef>
                <a:spcPts val="0"/>
              </a:spcBef>
              <a:spcAft>
                <a:spcPts val="0"/>
              </a:spcAft>
              <a:buNone/>
            </a:pPr>
            <a:r>
              <a:rPr lang="pt-BR" sz="1100" baseline="30000" dirty="0">
                <a:solidFill>
                  <a:schemeClr val="dk1"/>
                </a:solidFill>
                <a:latin typeface="Calibri"/>
                <a:ea typeface="Calibri"/>
                <a:cs typeface="Calibri"/>
                <a:sym typeface="Calibri"/>
              </a:rPr>
              <a:t>123</a:t>
            </a:r>
            <a:endParaRPr dirty="0"/>
          </a:p>
        </p:txBody>
      </p:sp>
      <p:cxnSp>
        <p:nvCxnSpPr>
          <p:cNvPr id="301" name="Google Shape;301;p6"/>
          <p:cNvCxnSpPr/>
          <p:nvPr/>
        </p:nvCxnSpPr>
        <p:spPr>
          <a:xfrm>
            <a:off x="2043025" y="1750598"/>
            <a:ext cx="3479100" cy="0"/>
          </a:xfrm>
          <a:prstGeom prst="straightConnector1">
            <a:avLst/>
          </a:prstGeom>
          <a:noFill/>
          <a:ln w="9525" cap="flat" cmpd="sng">
            <a:solidFill>
              <a:srgbClr val="D8D8D8"/>
            </a:solidFill>
            <a:prstDash val="dot"/>
            <a:miter lim="800000"/>
            <a:headEnd type="none" w="sm" len="sm"/>
            <a:tailEnd type="none" w="sm" len="sm"/>
          </a:ln>
        </p:spPr>
      </p:cxnSp>
      <p:cxnSp>
        <p:nvCxnSpPr>
          <p:cNvPr id="302" name="Google Shape;302;p6"/>
          <p:cNvCxnSpPr/>
          <p:nvPr/>
        </p:nvCxnSpPr>
        <p:spPr>
          <a:xfrm>
            <a:off x="2208750" y="2013858"/>
            <a:ext cx="3323100" cy="0"/>
          </a:xfrm>
          <a:prstGeom prst="straightConnector1">
            <a:avLst/>
          </a:prstGeom>
          <a:noFill/>
          <a:ln w="9525" cap="flat" cmpd="sng">
            <a:solidFill>
              <a:srgbClr val="D8D8D8"/>
            </a:solidFill>
            <a:prstDash val="dot"/>
            <a:miter lim="800000"/>
            <a:headEnd type="none" w="sm" len="sm"/>
            <a:tailEnd type="none" w="sm" len="sm"/>
          </a:ln>
        </p:spPr>
      </p:cxnSp>
      <p:cxnSp>
        <p:nvCxnSpPr>
          <p:cNvPr id="303" name="Google Shape;303;p6"/>
          <p:cNvCxnSpPr/>
          <p:nvPr/>
        </p:nvCxnSpPr>
        <p:spPr>
          <a:xfrm>
            <a:off x="2111550" y="2258018"/>
            <a:ext cx="3420300" cy="0"/>
          </a:xfrm>
          <a:prstGeom prst="straightConnector1">
            <a:avLst/>
          </a:prstGeom>
          <a:noFill/>
          <a:ln w="9525" cap="flat" cmpd="sng">
            <a:solidFill>
              <a:srgbClr val="D8D8D8"/>
            </a:solidFill>
            <a:prstDash val="dot"/>
            <a:miter lim="800000"/>
            <a:headEnd type="none" w="sm" len="sm"/>
            <a:tailEnd type="none" w="sm" len="sm"/>
          </a:ln>
        </p:spPr>
      </p:cxnSp>
      <p:cxnSp>
        <p:nvCxnSpPr>
          <p:cNvPr id="304" name="Google Shape;304;p6"/>
          <p:cNvCxnSpPr/>
          <p:nvPr/>
        </p:nvCxnSpPr>
        <p:spPr>
          <a:xfrm>
            <a:off x="1669300" y="2506950"/>
            <a:ext cx="3829800" cy="0"/>
          </a:xfrm>
          <a:prstGeom prst="straightConnector1">
            <a:avLst/>
          </a:prstGeom>
          <a:noFill/>
          <a:ln w="9525" cap="flat" cmpd="sng">
            <a:solidFill>
              <a:srgbClr val="D8D8D8"/>
            </a:solidFill>
            <a:prstDash val="dot"/>
            <a:miter lim="800000"/>
            <a:headEnd type="none" w="sm" len="sm"/>
            <a:tailEnd type="none" w="sm" len="sm"/>
          </a:ln>
        </p:spPr>
      </p:cxnSp>
      <p:pic>
        <p:nvPicPr>
          <p:cNvPr id="305" name="Google Shape;305;p6"/>
          <p:cNvPicPr preferRelativeResize="0"/>
          <p:nvPr/>
        </p:nvPicPr>
        <p:blipFill rotWithShape="1">
          <a:blip r:embed="rId4">
            <a:alphaModFix/>
          </a:blip>
          <a:srcRect/>
          <a:stretch/>
        </p:blipFill>
        <p:spPr>
          <a:xfrm>
            <a:off x="2408071" y="1324230"/>
            <a:ext cx="276999" cy="276999"/>
          </a:xfrm>
          <a:prstGeom prst="rect">
            <a:avLst/>
          </a:prstGeom>
          <a:noFill/>
          <a:ln>
            <a:noFill/>
          </a:ln>
        </p:spPr>
      </p:pic>
      <p:sp>
        <p:nvSpPr>
          <p:cNvPr id="14" name="Google Shape;92;p1">
            <a:extLst>
              <a:ext uri="{FF2B5EF4-FFF2-40B4-BE49-F238E27FC236}">
                <a16:creationId xmlns:a16="http://schemas.microsoft.com/office/drawing/2014/main" id="{6646922F-3CFE-49CE-8922-255BE28DBF8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grpSp>
        <p:nvGrpSpPr>
          <p:cNvPr id="1879" name="Google Shape;1879;p77"/>
          <p:cNvGrpSpPr/>
          <p:nvPr/>
        </p:nvGrpSpPr>
        <p:grpSpPr>
          <a:xfrm>
            <a:off x="1243934" y="7612761"/>
            <a:ext cx="4525042" cy="912591"/>
            <a:chOff x="992195" y="7756716"/>
            <a:chExt cx="4352699" cy="912591"/>
          </a:xfrm>
        </p:grpSpPr>
        <p:sp>
          <p:nvSpPr>
            <p:cNvPr id="1880" name="Google Shape;1880;p77"/>
            <p:cNvSpPr/>
            <p:nvPr/>
          </p:nvSpPr>
          <p:spPr>
            <a:xfrm>
              <a:off x="992195" y="7766638"/>
              <a:ext cx="1387195" cy="90266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1" name="Google Shape;1881;p77"/>
            <p:cNvSpPr/>
            <p:nvPr/>
          </p:nvSpPr>
          <p:spPr>
            <a:xfrm>
              <a:off x="2476195" y="7766637"/>
              <a:ext cx="1387195" cy="90266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2" name="Google Shape;1882;p77"/>
            <p:cNvSpPr/>
            <p:nvPr/>
          </p:nvSpPr>
          <p:spPr>
            <a:xfrm>
              <a:off x="3957699" y="7756716"/>
              <a:ext cx="1387195" cy="90266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83" name="Google Shape;1883;p77"/>
          <p:cNvSpPr/>
          <p:nvPr/>
        </p:nvSpPr>
        <p:spPr>
          <a:xfrm>
            <a:off x="3744000" y="1704287"/>
            <a:ext cx="2024975" cy="2348713"/>
          </a:xfrm>
          <a:prstGeom prst="rect">
            <a:avLst/>
          </a:prstGeom>
          <a:solidFill>
            <a:srgbClr val="00B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7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60</a:t>
            </a:fld>
            <a:endParaRPr/>
          </a:p>
        </p:txBody>
      </p:sp>
      <p:sp>
        <p:nvSpPr>
          <p:cNvPr id="1885" name="Google Shape;1885;p77"/>
          <p:cNvSpPr txBox="1"/>
          <p:nvPr/>
        </p:nvSpPr>
        <p:spPr>
          <a:xfrm>
            <a:off x="1231118" y="1681088"/>
            <a:ext cx="12378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ARQUÉTIPO</a:t>
            </a:r>
            <a:endParaRPr/>
          </a:p>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DO SÁBIO</a:t>
            </a:r>
            <a:endParaRPr/>
          </a:p>
        </p:txBody>
      </p:sp>
      <p:sp>
        <p:nvSpPr>
          <p:cNvPr id="1886" name="Google Shape;1886;p77"/>
          <p:cNvSpPr txBox="1"/>
          <p:nvPr/>
        </p:nvSpPr>
        <p:spPr>
          <a:xfrm>
            <a:off x="3951781" y="1941511"/>
            <a:ext cx="1664100" cy="1926128"/>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MAIOR DESEJO</a:t>
            </a:r>
            <a:endParaRPr dirty="0"/>
          </a:p>
          <a:p>
            <a:pPr marL="0" marR="0" lvl="0" indent="0" algn="l" rtl="0">
              <a:lnSpc>
                <a:spcPts val="1300"/>
              </a:lnSpc>
              <a:spcBef>
                <a:spcPts val="0"/>
              </a:spcBef>
              <a:spcAft>
                <a:spcPts val="0"/>
              </a:spcAft>
              <a:buNone/>
            </a:pPr>
            <a:r>
              <a:rPr lang="pt-BR" sz="1100" baseline="30000" dirty="0">
                <a:solidFill>
                  <a:schemeClr val="lt1"/>
                </a:solidFill>
                <a:latin typeface="Calibri"/>
                <a:ea typeface="Calibri"/>
                <a:cs typeface="Calibri"/>
                <a:sym typeface="Calibri"/>
              </a:rPr>
              <a:t>Entregar informação de qualidade</a:t>
            </a:r>
            <a:endParaRPr dirty="0"/>
          </a:p>
          <a:p>
            <a:pPr marL="0" marR="0" lvl="0" indent="0" algn="l" rtl="0">
              <a:lnSpc>
                <a:spcPts val="1300"/>
              </a:lnSpc>
              <a:spcBef>
                <a:spcPts val="0"/>
              </a:spcBef>
              <a:spcAft>
                <a:spcPts val="0"/>
              </a:spcAft>
              <a:buNone/>
            </a:pPr>
            <a:endParaRPr sz="1100" baseline="30000" dirty="0">
              <a:solidFill>
                <a:schemeClr val="lt1"/>
              </a:solidFill>
              <a:latin typeface="Calibri"/>
              <a:ea typeface="Calibri"/>
              <a:cs typeface="Calibri"/>
              <a:sym typeface="Calibri"/>
            </a:endParaRPr>
          </a:p>
          <a:p>
            <a:pPr marL="0" marR="0" lvl="0" indent="0" algn="l" rtl="0">
              <a:lnSpc>
                <a:spcPts val="13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PALARVRAS-CHAVE</a:t>
            </a:r>
            <a:endParaRPr dirty="0"/>
          </a:p>
          <a:p>
            <a:pPr marL="0" marR="0" lvl="0" indent="0" algn="l" rtl="0">
              <a:lnSpc>
                <a:spcPts val="1300"/>
              </a:lnSpc>
              <a:spcBef>
                <a:spcPts val="0"/>
              </a:spcBef>
              <a:spcAft>
                <a:spcPts val="0"/>
              </a:spcAft>
              <a:buNone/>
            </a:pPr>
            <a:r>
              <a:rPr lang="pt-BR" sz="1100" baseline="30000" dirty="0">
                <a:solidFill>
                  <a:schemeClr val="lt1"/>
                </a:solidFill>
                <a:latin typeface="Calibri"/>
                <a:ea typeface="Calibri"/>
                <a:cs typeface="Calibri"/>
                <a:sym typeface="Calibri"/>
              </a:rPr>
              <a:t>compreensão e aprendizado.</a:t>
            </a:r>
            <a:endParaRPr dirty="0"/>
          </a:p>
          <a:p>
            <a:pPr marL="0" marR="0" lvl="0" indent="0" algn="l" rtl="0">
              <a:lnSpc>
                <a:spcPts val="1300"/>
              </a:lnSpc>
              <a:spcBef>
                <a:spcPts val="0"/>
              </a:spcBef>
              <a:spcAft>
                <a:spcPts val="0"/>
              </a:spcAft>
              <a:buNone/>
            </a:pPr>
            <a:endParaRPr sz="1100" baseline="30000" dirty="0">
              <a:solidFill>
                <a:schemeClr val="lt1"/>
              </a:solidFill>
              <a:latin typeface="Calibri"/>
              <a:ea typeface="Calibri"/>
              <a:cs typeface="Calibri"/>
              <a:sym typeface="Calibri"/>
            </a:endParaRPr>
          </a:p>
          <a:p>
            <a:pPr marL="0" marR="0" lvl="0" indent="0" algn="l" rtl="0">
              <a:lnSpc>
                <a:spcPts val="13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CARACTERÍSTICAS</a:t>
            </a:r>
            <a:endParaRPr dirty="0"/>
          </a:p>
          <a:p>
            <a:pPr marL="0" marR="0" lvl="0" indent="0" algn="l" rtl="0">
              <a:lnSpc>
                <a:spcPts val="1300"/>
              </a:lnSpc>
              <a:spcBef>
                <a:spcPts val="0"/>
              </a:spcBef>
              <a:spcAft>
                <a:spcPts val="0"/>
              </a:spcAft>
              <a:buNone/>
            </a:pPr>
            <a:r>
              <a:rPr lang="pt-BR" sz="1100" baseline="30000" dirty="0">
                <a:solidFill>
                  <a:schemeClr val="lt1"/>
                </a:solidFill>
                <a:latin typeface="Calibri"/>
                <a:ea typeface="Calibri"/>
                <a:cs typeface="Calibri"/>
                <a:sym typeface="Calibri"/>
              </a:rPr>
              <a:t>Conhecimento, fonte confiável de informação, sabedoria e inteligência, pensativo, analítico, mentor, guru, consultor.</a:t>
            </a:r>
            <a:endParaRPr sz="1100" dirty="0">
              <a:solidFill>
                <a:schemeClr val="lt1"/>
              </a:solidFill>
              <a:latin typeface="Calibri"/>
              <a:ea typeface="Calibri"/>
              <a:cs typeface="Calibri"/>
              <a:sym typeface="Calibri"/>
            </a:endParaRPr>
          </a:p>
        </p:txBody>
      </p:sp>
      <p:sp>
        <p:nvSpPr>
          <p:cNvPr id="1887" name="Google Shape;1887;p77"/>
          <p:cNvSpPr txBox="1"/>
          <p:nvPr/>
        </p:nvSpPr>
        <p:spPr>
          <a:xfrm>
            <a:off x="1231118" y="2220512"/>
            <a:ext cx="2195400" cy="1887656"/>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Nos conteúdos do Reportei, usaremos e abusaremos deste arquétipo. O arquétipo do Sábio representa a ideia de aprendizado contínuo e eleva o conhecimento a um nível “canônico”. Para representar este arquétipo de personalidade, vamos utilizar em nossos conteúdos sempre que possível muitos </a:t>
            </a:r>
            <a:r>
              <a:rPr lang="pt-BR" sz="1200" b="1" baseline="30000" dirty="0">
                <a:solidFill>
                  <a:schemeClr val="dk1"/>
                </a:solidFill>
                <a:latin typeface="Calibri"/>
                <a:ea typeface="Calibri"/>
                <a:cs typeface="Calibri"/>
                <a:sym typeface="Calibri"/>
              </a:rPr>
              <a:t>estudos, pesquisas, tendências e estatísticas, </a:t>
            </a:r>
            <a:r>
              <a:rPr lang="pt-BR" sz="1200" baseline="30000" dirty="0">
                <a:solidFill>
                  <a:schemeClr val="dk1"/>
                </a:solidFill>
                <a:latin typeface="Calibri"/>
                <a:ea typeface="Calibri"/>
                <a:cs typeface="Calibri"/>
                <a:sym typeface="Calibri"/>
              </a:rPr>
              <a:t>sempre deixando claro a fonte da nossa informação e simplificando ao máximo a explicação.</a:t>
            </a:r>
            <a:endParaRPr sz="1200" dirty="0"/>
          </a:p>
        </p:txBody>
      </p:sp>
      <p:sp>
        <p:nvSpPr>
          <p:cNvPr id="1888" name="Google Shape;1888;p77"/>
          <p:cNvSpPr txBox="1"/>
          <p:nvPr/>
        </p:nvSpPr>
        <p:spPr>
          <a:xfrm>
            <a:off x="1209074" y="7012132"/>
            <a:ext cx="27398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OUTRAS MARCAS COM</a:t>
            </a:r>
            <a:endParaRPr/>
          </a:p>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ESTES MESMOS ARQUÉTIPOS</a:t>
            </a:r>
            <a:endParaRPr/>
          </a:p>
        </p:txBody>
      </p:sp>
      <p:sp>
        <p:nvSpPr>
          <p:cNvPr id="1889" name="Google Shape;1889;p77"/>
          <p:cNvSpPr/>
          <p:nvPr/>
        </p:nvSpPr>
        <p:spPr>
          <a:xfrm>
            <a:off x="1257328" y="4322112"/>
            <a:ext cx="2024975" cy="234871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77"/>
          <p:cNvSpPr txBox="1"/>
          <p:nvPr/>
        </p:nvSpPr>
        <p:spPr>
          <a:xfrm>
            <a:off x="3474844" y="4724244"/>
            <a:ext cx="14746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ARQUÉTIPO</a:t>
            </a:r>
            <a:endParaRPr/>
          </a:p>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DO CUIDADOR</a:t>
            </a:r>
            <a:endParaRPr/>
          </a:p>
        </p:txBody>
      </p:sp>
      <p:sp>
        <p:nvSpPr>
          <p:cNvPr id="1891" name="Google Shape;1891;p77"/>
          <p:cNvSpPr txBox="1"/>
          <p:nvPr/>
        </p:nvSpPr>
        <p:spPr>
          <a:xfrm>
            <a:off x="3474843" y="5233071"/>
            <a:ext cx="22941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Os Cuidadores são sempre observador em marcas que desejam promover uma melhora direta na vida da audiência, independentemente da forma como fazem isso. Cuidadores não tem ansiedade em vender, tem necessidade de ajudar. Deixaremos este arquétipo claro em nossos conteúdos através de uma didática simplificada, ferramentas e cursos gratuitos que supram as dores das nossas personas.</a:t>
            </a:r>
            <a:endParaRPr sz="1200"/>
          </a:p>
        </p:txBody>
      </p:sp>
      <p:pic>
        <p:nvPicPr>
          <p:cNvPr id="1892" name="Google Shape;1892;p77"/>
          <p:cNvPicPr preferRelativeResize="0"/>
          <p:nvPr/>
        </p:nvPicPr>
        <p:blipFill rotWithShape="1">
          <a:blip r:embed="rId3">
            <a:alphaModFix/>
          </a:blip>
          <a:srcRect/>
          <a:stretch/>
        </p:blipFill>
        <p:spPr>
          <a:xfrm>
            <a:off x="1333764" y="1369648"/>
            <a:ext cx="295236" cy="295236"/>
          </a:xfrm>
          <a:prstGeom prst="rect">
            <a:avLst/>
          </a:prstGeom>
          <a:noFill/>
          <a:ln>
            <a:noFill/>
          </a:ln>
        </p:spPr>
      </p:pic>
      <p:pic>
        <p:nvPicPr>
          <p:cNvPr id="1893" name="Google Shape;1893;p77"/>
          <p:cNvPicPr preferRelativeResize="0"/>
          <p:nvPr/>
        </p:nvPicPr>
        <p:blipFill rotWithShape="1">
          <a:blip r:embed="rId4">
            <a:alphaModFix/>
          </a:blip>
          <a:srcRect/>
          <a:stretch/>
        </p:blipFill>
        <p:spPr>
          <a:xfrm>
            <a:off x="3588046" y="4377129"/>
            <a:ext cx="324337" cy="324337"/>
          </a:xfrm>
          <a:prstGeom prst="rect">
            <a:avLst/>
          </a:prstGeom>
          <a:noFill/>
          <a:ln>
            <a:noFill/>
          </a:ln>
        </p:spPr>
      </p:pic>
      <p:sp>
        <p:nvSpPr>
          <p:cNvPr id="1894" name="Google Shape;1894;p77"/>
          <p:cNvSpPr/>
          <p:nvPr/>
        </p:nvSpPr>
        <p:spPr>
          <a:xfrm rot="-5400000">
            <a:off x="3603663" y="2146523"/>
            <a:ext cx="204927" cy="88696"/>
          </a:xfrm>
          <a:prstGeom prst="triangle">
            <a:avLst>
              <a:gd name="adj" fmla="val 50000"/>
            </a:avLst>
          </a:prstGeom>
          <a:solidFill>
            <a:srgbClr val="00B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5" name="Google Shape;1895;p77"/>
          <p:cNvSpPr/>
          <p:nvPr/>
        </p:nvSpPr>
        <p:spPr>
          <a:xfrm rot="5400000">
            <a:off x="3204078" y="4679896"/>
            <a:ext cx="204927" cy="88696"/>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6" name="Google Shape;1896;p77"/>
          <p:cNvSpPr txBox="1"/>
          <p:nvPr/>
        </p:nvSpPr>
        <p:spPr>
          <a:xfrm>
            <a:off x="1427695" y="4595743"/>
            <a:ext cx="1664100" cy="1926128"/>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100" baseline="30000">
                <a:solidFill>
                  <a:schemeClr val="lt1"/>
                </a:solidFill>
                <a:latin typeface="Open Sans ExtraBold"/>
                <a:ea typeface="Open Sans ExtraBold"/>
                <a:cs typeface="Open Sans ExtraBold"/>
                <a:sym typeface="Open Sans ExtraBold"/>
              </a:rPr>
              <a:t>MAIOR DESEJO</a:t>
            </a:r>
            <a:endParaRPr/>
          </a:p>
          <a:p>
            <a:pPr marL="0" marR="0" lvl="0" indent="0" algn="l" rtl="0">
              <a:lnSpc>
                <a:spcPts val="1300"/>
              </a:lnSpc>
              <a:spcBef>
                <a:spcPts val="0"/>
              </a:spcBef>
              <a:spcAft>
                <a:spcPts val="0"/>
              </a:spcAft>
              <a:buNone/>
            </a:pPr>
            <a:r>
              <a:rPr lang="pt-BR" sz="1100" baseline="30000">
                <a:solidFill>
                  <a:schemeClr val="lt1"/>
                </a:solidFill>
                <a:latin typeface="Calibri"/>
                <a:ea typeface="Calibri"/>
                <a:cs typeface="Calibri"/>
                <a:sym typeface="Calibri"/>
              </a:rPr>
              <a:t>Ajudar e proteger a audiência</a:t>
            </a:r>
            <a:endParaRPr/>
          </a:p>
          <a:p>
            <a:pPr marL="0" marR="0" lvl="0" indent="0" algn="l" rtl="0">
              <a:lnSpc>
                <a:spcPts val="1300"/>
              </a:lnSpc>
              <a:spcBef>
                <a:spcPts val="0"/>
              </a:spcBef>
              <a:spcAft>
                <a:spcPts val="0"/>
              </a:spcAft>
              <a:buNone/>
            </a:pPr>
            <a:endParaRPr sz="1100" baseline="30000">
              <a:solidFill>
                <a:schemeClr val="lt1"/>
              </a:solidFill>
              <a:latin typeface="Calibri"/>
              <a:ea typeface="Calibri"/>
              <a:cs typeface="Calibri"/>
              <a:sym typeface="Calibri"/>
            </a:endParaRPr>
          </a:p>
          <a:p>
            <a:pPr marL="0" marR="0" lvl="0" indent="0" algn="l" rtl="0">
              <a:lnSpc>
                <a:spcPts val="1300"/>
              </a:lnSpc>
              <a:spcBef>
                <a:spcPts val="0"/>
              </a:spcBef>
              <a:spcAft>
                <a:spcPts val="0"/>
              </a:spcAft>
              <a:buNone/>
            </a:pPr>
            <a:r>
              <a:rPr lang="pt-BR" sz="1100" baseline="30000">
                <a:solidFill>
                  <a:schemeClr val="lt1"/>
                </a:solidFill>
                <a:latin typeface="Open Sans ExtraBold"/>
                <a:ea typeface="Open Sans ExtraBold"/>
                <a:cs typeface="Open Sans ExtraBold"/>
                <a:sym typeface="Open Sans ExtraBold"/>
              </a:rPr>
              <a:t>PALARVRAS-CHAVE</a:t>
            </a:r>
            <a:endParaRPr/>
          </a:p>
          <a:p>
            <a:pPr marL="0" marR="0" lvl="0" indent="0" algn="l" rtl="0">
              <a:lnSpc>
                <a:spcPts val="1300"/>
              </a:lnSpc>
              <a:spcBef>
                <a:spcPts val="0"/>
              </a:spcBef>
              <a:spcAft>
                <a:spcPts val="0"/>
              </a:spcAft>
              <a:buNone/>
            </a:pPr>
            <a:r>
              <a:rPr lang="pt-BR" sz="1100" baseline="30000">
                <a:solidFill>
                  <a:schemeClr val="lt1"/>
                </a:solidFill>
                <a:latin typeface="Calibri"/>
                <a:ea typeface="Calibri"/>
                <a:cs typeface="Calibri"/>
                <a:sym typeface="Calibri"/>
              </a:rPr>
              <a:t>Ajuda e afeto</a:t>
            </a:r>
            <a:endParaRPr/>
          </a:p>
          <a:p>
            <a:pPr marL="0" marR="0" lvl="0" indent="0" algn="l" rtl="0">
              <a:lnSpc>
                <a:spcPts val="1300"/>
              </a:lnSpc>
              <a:spcBef>
                <a:spcPts val="0"/>
              </a:spcBef>
              <a:spcAft>
                <a:spcPts val="0"/>
              </a:spcAft>
              <a:buNone/>
            </a:pPr>
            <a:endParaRPr sz="1100" baseline="30000">
              <a:solidFill>
                <a:schemeClr val="lt1"/>
              </a:solidFill>
              <a:latin typeface="Calibri"/>
              <a:ea typeface="Calibri"/>
              <a:cs typeface="Calibri"/>
              <a:sym typeface="Calibri"/>
            </a:endParaRPr>
          </a:p>
          <a:p>
            <a:pPr marL="0" marR="0" lvl="0" indent="0" algn="l" rtl="0">
              <a:lnSpc>
                <a:spcPts val="1300"/>
              </a:lnSpc>
              <a:spcBef>
                <a:spcPts val="0"/>
              </a:spcBef>
              <a:spcAft>
                <a:spcPts val="0"/>
              </a:spcAft>
              <a:buNone/>
            </a:pPr>
            <a:r>
              <a:rPr lang="pt-BR" sz="1100" baseline="30000">
                <a:solidFill>
                  <a:schemeClr val="lt1"/>
                </a:solidFill>
                <a:latin typeface="Open Sans ExtraBold"/>
                <a:ea typeface="Open Sans ExtraBold"/>
                <a:cs typeface="Open Sans ExtraBold"/>
                <a:sym typeface="Open Sans ExtraBold"/>
              </a:rPr>
              <a:t>CARACTERÍSTICAS</a:t>
            </a:r>
            <a:endParaRPr/>
          </a:p>
          <a:p>
            <a:pPr marL="0" marR="0" lvl="0" indent="0" algn="l" rtl="0">
              <a:lnSpc>
                <a:spcPts val="1300"/>
              </a:lnSpc>
              <a:spcBef>
                <a:spcPts val="0"/>
              </a:spcBef>
              <a:spcAft>
                <a:spcPts val="0"/>
              </a:spcAft>
              <a:buNone/>
            </a:pPr>
            <a:r>
              <a:rPr lang="pt-BR" sz="1100" baseline="30000">
                <a:solidFill>
                  <a:schemeClr val="lt1"/>
                </a:solidFill>
                <a:latin typeface="Calibri"/>
                <a:ea typeface="Calibri"/>
                <a:cs typeface="Calibri"/>
                <a:sym typeface="Calibri"/>
              </a:rPr>
              <a:t>Carinho, afeto, simplicidade na comunicação, proteção, generosidade e ausência de ansiedade no processo de vendas.</a:t>
            </a:r>
            <a:endParaRPr sz="1100">
              <a:solidFill>
                <a:schemeClr val="lt1"/>
              </a:solidFill>
              <a:latin typeface="Calibri"/>
              <a:ea typeface="Calibri"/>
              <a:cs typeface="Calibri"/>
              <a:sym typeface="Calibri"/>
            </a:endParaRPr>
          </a:p>
        </p:txBody>
      </p:sp>
      <p:pic>
        <p:nvPicPr>
          <p:cNvPr id="1897" name="Google Shape;1897;p77" descr="Logotipo&#10;&#10;Descrição gerada automaticamente"/>
          <p:cNvPicPr preferRelativeResize="0"/>
          <p:nvPr/>
        </p:nvPicPr>
        <p:blipFill rotWithShape="1">
          <a:blip r:embed="rId5">
            <a:alphaModFix/>
          </a:blip>
          <a:srcRect/>
          <a:stretch/>
        </p:blipFill>
        <p:spPr>
          <a:xfrm>
            <a:off x="1536385" y="7956988"/>
            <a:ext cx="768491" cy="259966"/>
          </a:xfrm>
          <a:prstGeom prst="rect">
            <a:avLst/>
          </a:prstGeom>
          <a:noFill/>
          <a:ln>
            <a:noFill/>
          </a:ln>
        </p:spPr>
      </p:pic>
      <p:pic>
        <p:nvPicPr>
          <p:cNvPr id="1898" name="Google Shape;1898;p77" descr="Logotipo&#10;&#10;Descrição gerada automaticamente"/>
          <p:cNvPicPr preferRelativeResize="0"/>
          <p:nvPr/>
        </p:nvPicPr>
        <p:blipFill rotWithShape="1">
          <a:blip r:embed="rId6">
            <a:alphaModFix/>
          </a:blip>
          <a:srcRect/>
          <a:stretch/>
        </p:blipFill>
        <p:spPr>
          <a:xfrm>
            <a:off x="3057201" y="7907759"/>
            <a:ext cx="878952" cy="359645"/>
          </a:xfrm>
          <a:prstGeom prst="rect">
            <a:avLst/>
          </a:prstGeom>
          <a:noFill/>
          <a:ln>
            <a:noFill/>
          </a:ln>
        </p:spPr>
      </p:pic>
      <p:pic>
        <p:nvPicPr>
          <p:cNvPr id="1899" name="Google Shape;1899;p77" descr="Ícone&#10;&#10;Descrição gerada automaticamente"/>
          <p:cNvPicPr preferRelativeResize="0"/>
          <p:nvPr/>
        </p:nvPicPr>
        <p:blipFill rotWithShape="1">
          <a:blip r:embed="rId7">
            <a:alphaModFix/>
          </a:blip>
          <a:srcRect/>
          <a:stretch/>
        </p:blipFill>
        <p:spPr>
          <a:xfrm>
            <a:off x="4644000" y="7907759"/>
            <a:ext cx="832092" cy="339663"/>
          </a:xfrm>
          <a:prstGeom prst="rect">
            <a:avLst/>
          </a:prstGeom>
          <a:noFill/>
          <a:ln>
            <a:noFill/>
          </a:ln>
        </p:spPr>
      </p:pic>
      <p:pic>
        <p:nvPicPr>
          <p:cNvPr id="1901" name="Google Shape;1901;p77"/>
          <p:cNvPicPr preferRelativeResize="0"/>
          <p:nvPr/>
        </p:nvPicPr>
        <p:blipFill rotWithShape="1">
          <a:blip r:embed="rId8">
            <a:alphaModFix/>
          </a:blip>
          <a:srcRect/>
          <a:stretch/>
        </p:blipFill>
        <p:spPr>
          <a:xfrm>
            <a:off x="3141187" y="9243905"/>
            <a:ext cx="714763" cy="134018"/>
          </a:xfrm>
          <a:prstGeom prst="rect">
            <a:avLst/>
          </a:prstGeom>
          <a:noFill/>
          <a:ln>
            <a:noFill/>
          </a:ln>
        </p:spPr>
      </p:pic>
      <p:sp>
        <p:nvSpPr>
          <p:cNvPr id="1902" name="Google Shape;1902;p7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6" name="Google Shape;92;p1">
            <a:extLst>
              <a:ext uri="{FF2B5EF4-FFF2-40B4-BE49-F238E27FC236}">
                <a16:creationId xmlns:a16="http://schemas.microsoft.com/office/drawing/2014/main" id="{3475D5E4-0D64-40B2-85E8-939462A87A18}"/>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78"/>
          <p:cNvSpPr/>
          <p:nvPr/>
        </p:nvSpPr>
        <p:spPr>
          <a:xfrm rot="8100000">
            <a:off x="1156331" y="4114959"/>
            <a:ext cx="1753415" cy="1753415"/>
          </a:xfrm>
          <a:prstGeom prst="blockArc">
            <a:avLst>
              <a:gd name="adj1" fmla="val 10800000"/>
              <a:gd name="adj2" fmla="val 0"/>
              <a:gd name="adj3" fmla="val 25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08" name="Google Shape;1908;p78"/>
          <p:cNvSpPr/>
          <p:nvPr/>
        </p:nvSpPr>
        <p:spPr>
          <a:xfrm>
            <a:off x="3703195" y="2581127"/>
            <a:ext cx="233065" cy="1280088"/>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09" name="Google Shape;1909;p78"/>
          <p:cNvSpPr/>
          <p:nvPr/>
        </p:nvSpPr>
        <p:spPr>
          <a:xfrm>
            <a:off x="4891536" y="2581127"/>
            <a:ext cx="233065" cy="1280088"/>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0" name="Google Shape;1910;p78"/>
          <p:cNvSpPr/>
          <p:nvPr/>
        </p:nvSpPr>
        <p:spPr>
          <a:xfrm>
            <a:off x="2504955" y="2581127"/>
            <a:ext cx="233065" cy="1280088"/>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1" name="Google Shape;1911;p78"/>
          <p:cNvSpPr/>
          <p:nvPr/>
        </p:nvSpPr>
        <p:spPr>
          <a:xfrm>
            <a:off x="1326340" y="2581127"/>
            <a:ext cx="233065" cy="1280088"/>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78"/>
          <p:cNvSpPr/>
          <p:nvPr/>
        </p:nvSpPr>
        <p:spPr>
          <a:xfrm>
            <a:off x="3474000" y="4301432"/>
            <a:ext cx="2294975" cy="44219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3" name="Google Shape;1913;p7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61</a:t>
            </a:fld>
            <a:endParaRPr/>
          </a:p>
        </p:txBody>
      </p:sp>
      <p:sp>
        <p:nvSpPr>
          <p:cNvPr id="1914" name="Google Shape;1914;p78"/>
          <p:cNvSpPr txBox="1"/>
          <p:nvPr/>
        </p:nvSpPr>
        <p:spPr>
          <a:xfrm>
            <a:off x="1223962" y="1180815"/>
            <a:ext cx="16198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TOM DE VOZ</a:t>
            </a:r>
            <a:endParaRPr/>
          </a:p>
        </p:txBody>
      </p:sp>
      <p:sp>
        <p:nvSpPr>
          <p:cNvPr id="1915" name="Google Shape;1915;p78"/>
          <p:cNvSpPr txBox="1"/>
          <p:nvPr/>
        </p:nvSpPr>
        <p:spPr>
          <a:xfrm>
            <a:off x="1223962" y="1533345"/>
            <a:ext cx="46800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Esta é a maneira como a empresa vai se comunicar com os clientes e transmitir seu conteúdo e visão. É essencial que haja comprometimento com este tom, não só na produção de conteúdo, mas também em toda e qualquer comunicação com o cliente. A alteração no tom de voz da marca pode causar estranhezas e percepções erradas do público, o que afastaria nossas personas do contato com a empresa e nos distanciaria dos nossos objetivos. Para a EMPRESA X, pensamos na seguinte composição de tom de voz:</a:t>
            </a:r>
            <a:endParaRPr sz="1200" dirty="0">
              <a:solidFill>
                <a:schemeClr val="dk1"/>
              </a:solidFill>
              <a:latin typeface="Calibri"/>
              <a:ea typeface="Calibri"/>
              <a:cs typeface="Calibri"/>
              <a:sym typeface="Calibri"/>
            </a:endParaRPr>
          </a:p>
        </p:txBody>
      </p:sp>
      <p:sp>
        <p:nvSpPr>
          <p:cNvPr id="1916" name="Google Shape;1916;p78"/>
          <p:cNvSpPr txBox="1"/>
          <p:nvPr/>
        </p:nvSpPr>
        <p:spPr>
          <a:xfrm>
            <a:off x="1222841" y="6125333"/>
            <a:ext cx="1583360" cy="2543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400">
                <a:solidFill>
                  <a:srgbClr val="2F64E0"/>
                </a:solidFill>
                <a:latin typeface="Open Sans ExtraBold"/>
                <a:ea typeface="Open Sans ExtraBold"/>
                <a:cs typeface="Open Sans ExtraBold"/>
                <a:sym typeface="Open Sans ExtraBold"/>
              </a:rPr>
              <a:t>TELEKID</a:t>
            </a:r>
            <a:endParaRPr/>
          </a:p>
        </p:txBody>
      </p:sp>
      <p:sp>
        <p:nvSpPr>
          <p:cNvPr id="1917" name="Google Shape;1917;p78"/>
          <p:cNvSpPr txBox="1"/>
          <p:nvPr/>
        </p:nvSpPr>
        <p:spPr>
          <a:xfrm>
            <a:off x="1232872" y="6553135"/>
            <a:ext cx="2123400" cy="2246729"/>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É extremamente didático em suas explicações e, acima de tudo, transmite conhecimento, criando pessoas que realmente se identificam e o tem como uma autoridade na sua área. Dedicado, gosta de resolver problemas e </a:t>
            </a:r>
            <a:r>
              <a:rPr lang="pt-BR" sz="1200" b="1" baseline="30000">
                <a:solidFill>
                  <a:schemeClr val="dk1"/>
                </a:solidFill>
                <a:latin typeface="Calibri"/>
                <a:ea typeface="Calibri"/>
                <a:cs typeface="Calibri"/>
                <a:sym typeface="Calibri"/>
              </a:rPr>
              <a:t>atender as necessidades das pessoas sem esperar que elas perguntem a ele</a:t>
            </a:r>
            <a:r>
              <a:rPr lang="pt-BR" sz="1200" baseline="30000">
                <a:solidFill>
                  <a:schemeClr val="dk1"/>
                </a:solidFill>
                <a:latin typeface="Calibri"/>
                <a:ea typeface="Calibri"/>
                <a:cs typeface="Calibri"/>
                <a:sym typeface="Calibri"/>
              </a:rPr>
              <a:t>. Aprecia repassar conteúdos relevantes e novidades para o público. Faz o seu trabalho com muito bom humor e leveza, transformando o momento de aprendizado em um período de entretenimento para a audiência.</a:t>
            </a:r>
            <a:endParaRPr sz="1200"/>
          </a:p>
        </p:txBody>
      </p:sp>
      <p:sp>
        <p:nvSpPr>
          <p:cNvPr id="1918" name="Google Shape;1918;p78"/>
          <p:cNvSpPr txBox="1"/>
          <p:nvPr/>
        </p:nvSpPr>
        <p:spPr>
          <a:xfrm>
            <a:off x="1234786" y="5813026"/>
            <a:ext cx="1226618" cy="339901"/>
          </a:xfrm>
          <a:prstGeom prst="rect">
            <a:avLst/>
          </a:prstGeom>
          <a:noFill/>
          <a:ln>
            <a:noFill/>
          </a:ln>
        </p:spPr>
        <p:txBody>
          <a:bodyPr spcFirstLastPara="1" wrap="square" lIns="91425" tIns="45700" rIns="91425" bIns="45700" anchor="t" anchorCtr="0">
            <a:spAutoFit/>
          </a:bodyPr>
          <a:lstStyle/>
          <a:p>
            <a:pPr marL="0" marR="0" lvl="0" indent="0" algn="l" rtl="0">
              <a:lnSpc>
                <a:spcPct val="142857"/>
              </a:lnSpc>
              <a:spcBef>
                <a:spcPts val="0"/>
              </a:spcBef>
              <a:spcAft>
                <a:spcPts val="0"/>
              </a:spcAft>
              <a:buNone/>
            </a:pPr>
            <a:r>
              <a:rPr lang="pt-BR" sz="700">
                <a:solidFill>
                  <a:schemeClr val="dk1"/>
                </a:solidFill>
                <a:latin typeface="Open Sans SemiBold"/>
                <a:ea typeface="Open Sans SemiBold"/>
                <a:cs typeface="Open Sans SemiBold"/>
                <a:sym typeface="Open Sans SemiBold"/>
              </a:rPr>
              <a:t>Se o Reportei fosse uma</a:t>
            </a:r>
            <a:endParaRPr/>
          </a:p>
          <a:p>
            <a:pPr marL="0" marR="0" lvl="0" indent="0" algn="l" rtl="0">
              <a:lnSpc>
                <a:spcPct val="142857"/>
              </a:lnSpc>
              <a:spcBef>
                <a:spcPts val="0"/>
              </a:spcBef>
              <a:spcAft>
                <a:spcPts val="0"/>
              </a:spcAft>
              <a:buNone/>
            </a:pPr>
            <a:r>
              <a:rPr lang="pt-BR" sz="700">
                <a:solidFill>
                  <a:schemeClr val="dk1"/>
                </a:solidFill>
                <a:latin typeface="Open Sans SemiBold"/>
                <a:ea typeface="Open Sans SemiBold"/>
                <a:cs typeface="Open Sans SemiBold"/>
                <a:sym typeface="Open Sans SemiBold"/>
              </a:rPr>
              <a:t>pessoa, poderia ser:</a:t>
            </a:r>
            <a:endParaRPr/>
          </a:p>
        </p:txBody>
      </p:sp>
      <p:sp>
        <p:nvSpPr>
          <p:cNvPr id="1919" name="Google Shape;1919;p78"/>
          <p:cNvSpPr txBox="1"/>
          <p:nvPr/>
        </p:nvSpPr>
        <p:spPr>
          <a:xfrm>
            <a:off x="3712574" y="4560600"/>
            <a:ext cx="1393500" cy="2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050">
                <a:solidFill>
                  <a:schemeClr val="dk1"/>
                </a:solidFill>
                <a:latin typeface="Open Sans ExtraBold"/>
                <a:ea typeface="Open Sans ExtraBold"/>
                <a:cs typeface="Open Sans ExtraBold"/>
                <a:sym typeface="Open Sans ExtraBold"/>
              </a:rPr>
              <a:t>PERSONALIDADE</a:t>
            </a:r>
            <a:endParaRPr/>
          </a:p>
        </p:txBody>
      </p:sp>
      <p:sp>
        <p:nvSpPr>
          <p:cNvPr id="1920" name="Google Shape;1920;p78"/>
          <p:cNvSpPr txBox="1"/>
          <p:nvPr/>
        </p:nvSpPr>
        <p:spPr>
          <a:xfrm>
            <a:off x="3714342" y="4783871"/>
            <a:ext cx="502923"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Passivo</a:t>
            </a:r>
            <a:endParaRPr/>
          </a:p>
        </p:txBody>
      </p:sp>
      <p:sp>
        <p:nvSpPr>
          <p:cNvPr id="1921" name="Google Shape;1921;p78"/>
          <p:cNvSpPr txBox="1"/>
          <p:nvPr/>
        </p:nvSpPr>
        <p:spPr>
          <a:xfrm>
            <a:off x="5101909" y="4808255"/>
            <a:ext cx="502923" cy="242182"/>
          </a:xfrm>
          <a:prstGeom prst="rect">
            <a:avLst/>
          </a:prstGeom>
          <a:noFill/>
          <a:ln>
            <a:noFill/>
          </a:ln>
        </p:spPr>
        <p:txBody>
          <a:bodyPr spcFirstLastPara="1" wrap="square" lIns="91425" tIns="45700" rIns="91425" bIns="45700" anchor="t" anchorCtr="0">
            <a:spAutoFit/>
          </a:bodyPr>
          <a:lstStyle/>
          <a:p>
            <a:pPr marL="0" marR="0" lvl="0" indent="0" algn="r" rtl="0">
              <a:lnSpc>
                <a:spcPct val="118181"/>
              </a:lnSpc>
              <a:spcBef>
                <a:spcPts val="0"/>
              </a:spcBef>
              <a:spcAft>
                <a:spcPts val="0"/>
              </a:spcAft>
              <a:buNone/>
            </a:pPr>
            <a:r>
              <a:rPr lang="pt-BR" sz="1100" baseline="30000">
                <a:solidFill>
                  <a:schemeClr val="dk1"/>
                </a:solidFill>
                <a:latin typeface="Calibri"/>
                <a:ea typeface="Calibri"/>
                <a:cs typeface="Calibri"/>
                <a:sym typeface="Calibri"/>
              </a:rPr>
              <a:t>Ativo</a:t>
            </a:r>
            <a:endParaRPr/>
          </a:p>
        </p:txBody>
      </p:sp>
      <p:sp>
        <p:nvSpPr>
          <p:cNvPr id="1922" name="Google Shape;1922;p78"/>
          <p:cNvSpPr txBox="1"/>
          <p:nvPr/>
        </p:nvSpPr>
        <p:spPr>
          <a:xfrm>
            <a:off x="3714342" y="5158345"/>
            <a:ext cx="722106"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Introvertido</a:t>
            </a:r>
            <a:endParaRPr/>
          </a:p>
        </p:txBody>
      </p:sp>
      <p:sp>
        <p:nvSpPr>
          <p:cNvPr id="1923" name="Google Shape;1923;p78"/>
          <p:cNvSpPr txBox="1"/>
          <p:nvPr/>
        </p:nvSpPr>
        <p:spPr>
          <a:xfrm>
            <a:off x="4931735" y="5182729"/>
            <a:ext cx="673097" cy="242182"/>
          </a:xfrm>
          <a:prstGeom prst="rect">
            <a:avLst/>
          </a:prstGeom>
          <a:noFill/>
          <a:ln>
            <a:noFill/>
          </a:ln>
        </p:spPr>
        <p:txBody>
          <a:bodyPr spcFirstLastPara="1" wrap="square" lIns="91425" tIns="45700" rIns="91425" bIns="45700" anchor="t" anchorCtr="0">
            <a:spAutoFit/>
          </a:bodyPr>
          <a:lstStyle/>
          <a:p>
            <a:pPr marL="0" marR="0" lvl="0" indent="0" algn="r" rtl="0">
              <a:lnSpc>
                <a:spcPct val="118181"/>
              </a:lnSpc>
              <a:spcBef>
                <a:spcPts val="0"/>
              </a:spcBef>
              <a:spcAft>
                <a:spcPts val="0"/>
              </a:spcAft>
              <a:buNone/>
            </a:pPr>
            <a:r>
              <a:rPr lang="pt-BR" sz="1100" baseline="30000">
                <a:solidFill>
                  <a:schemeClr val="dk1"/>
                </a:solidFill>
                <a:latin typeface="Calibri"/>
                <a:ea typeface="Calibri"/>
                <a:cs typeface="Calibri"/>
                <a:sym typeface="Calibri"/>
              </a:rPr>
              <a:t>Extrovertido</a:t>
            </a:r>
            <a:endParaRPr/>
          </a:p>
        </p:txBody>
      </p:sp>
      <p:sp>
        <p:nvSpPr>
          <p:cNvPr id="1924" name="Google Shape;1924;p78"/>
          <p:cNvSpPr txBox="1"/>
          <p:nvPr/>
        </p:nvSpPr>
        <p:spPr>
          <a:xfrm>
            <a:off x="3714342" y="5547511"/>
            <a:ext cx="722106"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Analítico</a:t>
            </a:r>
            <a:endParaRPr/>
          </a:p>
        </p:txBody>
      </p:sp>
      <p:sp>
        <p:nvSpPr>
          <p:cNvPr id="1925" name="Google Shape;1925;p78"/>
          <p:cNvSpPr txBox="1"/>
          <p:nvPr/>
        </p:nvSpPr>
        <p:spPr>
          <a:xfrm>
            <a:off x="4931735" y="5571895"/>
            <a:ext cx="673097" cy="242182"/>
          </a:xfrm>
          <a:prstGeom prst="rect">
            <a:avLst/>
          </a:prstGeom>
          <a:noFill/>
          <a:ln>
            <a:noFill/>
          </a:ln>
        </p:spPr>
        <p:txBody>
          <a:bodyPr spcFirstLastPara="1" wrap="square" lIns="91425" tIns="45700" rIns="91425" bIns="45700" anchor="t" anchorCtr="0">
            <a:spAutoFit/>
          </a:bodyPr>
          <a:lstStyle/>
          <a:p>
            <a:pPr marL="0" marR="0" lvl="0" indent="0" algn="r" rtl="0">
              <a:lnSpc>
                <a:spcPct val="118181"/>
              </a:lnSpc>
              <a:spcBef>
                <a:spcPts val="0"/>
              </a:spcBef>
              <a:spcAft>
                <a:spcPts val="0"/>
              </a:spcAft>
              <a:buNone/>
            </a:pPr>
            <a:r>
              <a:rPr lang="pt-BR" sz="1100" baseline="30000">
                <a:solidFill>
                  <a:schemeClr val="dk1"/>
                </a:solidFill>
                <a:latin typeface="Calibri"/>
                <a:ea typeface="Calibri"/>
                <a:cs typeface="Calibri"/>
                <a:sym typeface="Calibri"/>
              </a:rPr>
              <a:t>Criativo</a:t>
            </a:r>
            <a:endParaRPr/>
          </a:p>
        </p:txBody>
      </p:sp>
      <p:sp>
        <p:nvSpPr>
          <p:cNvPr id="1926" name="Google Shape;1926;p78"/>
          <p:cNvSpPr txBox="1"/>
          <p:nvPr/>
        </p:nvSpPr>
        <p:spPr>
          <a:xfrm>
            <a:off x="3714342" y="5933944"/>
            <a:ext cx="722106"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Premium</a:t>
            </a:r>
            <a:endParaRPr/>
          </a:p>
        </p:txBody>
      </p:sp>
      <p:sp>
        <p:nvSpPr>
          <p:cNvPr id="1927" name="Google Shape;1927;p78"/>
          <p:cNvSpPr txBox="1"/>
          <p:nvPr/>
        </p:nvSpPr>
        <p:spPr>
          <a:xfrm>
            <a:off x="4931735" y="5958328"/>
            <a:ext cx="673097" cy="242182"/>
          </a:xfrm>
          <a:prstGeom prst="rect">
            <a:avLst/>
          </a:prstGeom>
          <a:noFill/>
          <a:ln>
            <a:noFill/>
          </a:ln>
        </p:spPr>
        <p:txBody>
          <a:bodyPr spcFirstLastPara="1" wrap="square" lIns="91425" tIns="45700" rIns="91425" bIns="45700" anchor="t" anchorCtr="0">
            <a:spAutoFit/>
          </a:bodyPr>
          <a:lstStyle/>
          <a:p>
            <a:pPr marL="0" marR="0" lvl="0" indent="0" algn="r" rtl="0">
              <a:lnSpc>
                <a:spcPct val="118181"/>
              </a:lnSpc>
              <a:spcBef>
                <a:spcPts val="0"/>
              </a:spcBef>
              <a:spcAft>
                <a:spcPts val="0"/>
              </a:spcAft>
              <a:buNone/>
            </a:pPr>
            <a:r>
              <a:rPr lang="pt-BR" sz="1100" baseline="30000">
                <a:solidFill>
                  <a:schemeClr val="dk1"/>
                </a:solidFill>
                <a:latin typeface="Calibri"/>
                <a:ea typeface="Calibri"/>
                <a:cs typeface="Calibri"/>
                <a:sym typeface="Calibri"/>
              </a:rPr>
              <a:t>Popular</a:t>
            </a:r>
            <a:endParaRPr/>
          </a:p>
        </p:txBody>
      </p:sp>
      <p:sp>
        <p:nvSpPr>
          <p:cNvPr id="1928" name="Google Shape;1928;p78"/>
          <p:cNvSpPr/>
          <p:nvPr/>
        </p:nvSpPr>
        <p:spPr>
          <a:xfrm>
            <a:off x="3782445" y="4985715"/>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9" name="Google Shape;1929;p78"/>
          <p:cNvSpPr/>
          <p:nvPr/>
        </p:nvSpPr>
        <p:spPr>
          <a:xfrm>
            <a:off x="3782445" y="5372173"/>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0" name="Google Shape;1930;p78"/>
          <p:cNvSpPr/>
          <p:nvPr/>
        </p:nvSpPr>
        <p:spPr>
          <a:xfrm>
            <a:off x="3782445" y="5745566"/>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1" name="Google Shape;1931;p78"/>
          <p:cNvSpPr/>
          <p:nvPr/>
        </p:nvSpPr>
        <p:spPr>
          <a:xfrm>
            <a:off x="3782445" y="6118959"/>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2" name="Google Shape;1932;p78"/>
          <p:cNvSpPr/>
          <p:nvPr/>
        </p:nvSpPr>
        <p:spPr>
          <a:xfrm rot="10800000">
            <a:off x="5123029" y="4933967"/>
            <a:ext cx="104400" cy="90000"/>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3" name="Google Shape;1933;p78"/>
          <p:cNvSpPr/>
          <p:nvPr/>
        </p:nvSpPr>
        <p:spPr>
          <a:xfrm rot="10800000">
            <a:off x="4809129" y="5326757"/>
            <a:ext cx="104400" cy="90000"/>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4" name="Google Shape;1934;p78"/>
          <p:cNvSpPr/>
          <p:nvPr/>
        </p:nvSpPr>
        <p:spPr>
          <a:xfrm rot="10800000">
            <a:off x="4540799" y="5695327"/>
            <a:ext cx="104400" cy="90000"/>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5" name="Google Shape;1935;p78"/>
          <p:cNvSpPr/>
          <p:nvPr/>
        </p:nvSpPr>
        <p:spPr>
          <a:xfrm rot="10800000">
            <a:off x="4908709" y="6063897"/>
            <a:ext cx="104400" cy="90000"/>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6" name="Google Shape;1936;p78"/>
          <p:cNvSpPr txBox="1"/>
          <p:nvPr/>
        </p:nvSpPr>
        <p:spPr>
          <a:xfrm>
            <a:off x="3731808" y="6458205"/>
            <a:ext cx="1191352" cy="2543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050">
                <a:solidFill>
                  <a:schemeClr val="dk1"/>
                </a:solidFill>
                <a:latin typeface="Open Sans ExtraBold"/>
                <a:ea typeface="Open Sans ExtraBold"/>
                <a:cs typeface="Open Sans ExtraBold"/>
                <a:sym typeface="Open Sans ExtraBold"/>
              </a:rPr>
              <a:t>MOTIVAÇÕES</a:t>
            </a:r>
            <a:endParaRPr/>
          </a:p>
        </p:txBody>
      </p:sp>
      <p:sp>
        <p:nvSpPr>
          <p:cNvPr id="1937" name="Google Shape;1937;p78"/>
          <p:cNvSpPr txBox="1"/>
          <p:nvPr/>
        </p:nvSpPr>
        <p:spPr>
          <a:xfrm>
            <a:off x="3731808" y="6766890"/>
            <a:ext cx="1125000"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Ensinar as pessoas</a:t>
            </a:r>
            <a:endParaRPr/>
          </a:p>
        </p:txBody>
      </p:sp>
      <p:sp>
        <p:nvSpPr>
          <p:cNvPr id="1938" name="Google Shape;1938;p78"/>
          <p:cNvSpPr/>
          <p:nvPr/>
        </p:nvSpPr>
        <p:spPr>
          <a:xfrm>
            <a:off x="3797424" y="6971274"/>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9" name="Google Shape;1939;p78"/>
          <p:cNvSpPr/>
          <p:nvPr/>
        </p:nvSpPr>
        <p:spPr>
          <a:xfrm>
            <a:off x="3797424" y="6971274"/>
            <a:ext cx="1619999" cy="45719"/>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0" name="Google Shape;1940;p78"/>
          <p:cNvSpPr/>
          <p:nvPr/>
        </p:nvSpPr>
        <p:spPr>
          <a:xfrm>
            <a:off x="3797424" y="7331274"/>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1" name="Google Shape;1941;p78"/>
          <p:cNvSpPr/>
          <p:nvPr/>
        </p:nvSpPr>
        <p:spPr>
          <a:xfrm>
            <a:off x="3797424" y="7331274"/>
            <a:ext cx="1325603" cy="45719"/>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2" name="Google Shape;1942;p78"/>
          <p:cNvSpPr txBox="1"/>
          <p:nvPr/>
        </p:nvSpPr>
        <p:spPr>
          <a:xfrm>
            <a:off x="3731808" y="7126890"/>
            <a:ext cx="900000"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Fazer a diferença</a:t>
            </a:r>
            <a:endParaRPr/>
          </a:p>
        </p:txBody>
      </p:sp>
      <p:sp>
        <p:nvSpPr>
          <p:cNvPr id="1943" name="Google Shape;1943;p78"/>
          <p:cNvSpPr/>
          <p:nvPr/>
        </p:nvSpPr>
        <p:spPr>
          <a:xfrm>
            <a:off x="3797424" y="7691274"/>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4" name="Google Shape;1944;p78"/>
          <p:cNvSpPr/>
          <p:nvPr/>
        </p:nvSpPr>
        <p:spPr>
          <a:xfrm>
            <a:off x="3797424" y="7691274"/>
            <a:ext cx="1056109" cy="45719"/>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5" name="Google Shape;1945;p78"/>
          <p:cNvSpPr txBox="1"/>
          <p:nvPr/>
        </p:nvSpPr>
        <p:spPr>
          <a:xfrm>
            <a:off x="3731808" y="7486890"/>
            <a:ext cx="900000"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Ser reconhecido</a:t>
            </a:r>
            <a:endParaRPr/>
          </a:p>
        </p:txBody>
      </p:sp>
      <p:sp>
        <p:nvSpPr>
          <p:cNvPr id="1946" name="Google Shape;1946;p78"/>
          <p:cNvSpPr txBox="1"/>
          <p:nvPr/>
        </p:nvSpPr>
        <p:spPr>
          <a:xfrm>
            <a:off x="3731807" y="7846890"/>
            <a:ext cx="722106"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Socializar</a:t>
            </a:r>
            <a:endParaRPr/>
          </a:p>
        </p:txBody>
      </p:sp>
      <p:sp>
        <p:nvSpPr>
          <p:cNvPr id="1947" name="Google Shape;1947;p78"/>
          <p:cNvSpPr/>
          <p:nvPr/>
        </p:nvSpPr>
        <p:spPr>
          <a:xfrm>
            <a:off x="3797423" y="8051274"/>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8" name="Google Shape;1948;p78"/>
          <p:cNvSpPr/>
          <p:nvPr/>
        </p:nvSpPr>
        <p:spPr>
          <a:xfrm>
            <a:off x="3797423" y="8051274"/>
            <a:ext cx="1304485" cy="45719"/>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9" name="Google Shape;1949;p78"/>
          <p:cNvSpPr/>
          <p:nvPr/>
        </p:nvSpPr>
        <p:spPr>
          <a:xfrm>
            <a:off x="3797423" y="8411274"/>
            <a:ext cx="173665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0" name="Google Shape;1950;p78"/>
          <p:cNvSpPr/>
          <p:nvPr/>
        </p:nvSpPr>
        <p:spPr>
          <a:xfrm>
            <a:off x="3797422" y="8411274"/>
            <a:ext cx="1056109" cy="45719"/>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1" name="Google Shape;1951;p78"/>
          <p:cNvSpPr txBox="1"/>
          <p:nvPr/>
        </p:nvSpPr>
        <p:spPr>
          <a:xfrm>
            <a:off x="3731807" y="8206890"/>
            <a:ext cx="900000" cy="242182"/>
          </a:xfrm>
          <a:prstGeom prst="rect">
            <a:avLst/>
          </a:prstGeom>
          <a:noFill/>
          <a:ln>
            <a:noFill/>
          </a:ln>
        </p:spPr>
        <p:txBody>
          <a:bodyPr spcFirstLastPara="1" wrap="square" lIns="91425" tIns="45700" rIns="91425" bIns="45700" anchor="t" anchorCtr="0">
            <a:spAutoFit/>
          </a:bodyPr>
          <a:lstStyle/>
          <a:p>
            <a:pPr marL="0" marR="0" lvl="0" indent="0" algn="l" rtl="0">
              <a:lnSpc>
                <a:spcPct val="118181"/>
              </a:lnSpc>
              <a:spcBef>
                <a:spcPts val="0"/>
              </a:spcBef>
              <a:spcAft>
                <a:spcPts val="0"/>
              </a:spcAft>
              <a:buNone/>
            </a:pPr>
            <a:r>
              <a:rPr lang="pt-BR" sz="1100" baseline="30000">
                <a:solidFill>
                  <a:schemeClr val="dk1"/>
                </a:solidFill>
                <a:latin typeface="Calibri"/>
                <a:ea typeface="Calibri"/>
                <a:cs typeface="Calibri"/>
                <a:sym typeface="Calibri"/>
              </a:rPr>
              <a:t>Entreter</a:t>
            </a:r>
            <a:endParaRPr/>
          </a:p>
        </p:txBody>
      </p:sp>
      <p:sp>
        <p:nvSpPr>
          <p:cNvPr id="1952" name="Google Shape;1952;p78"/>
          <p:cNvSpPr txBox="1"/>
          <p:nvPr/>
        </p:nvSpPr>
        <p:spPr>
          <a:xfrm rot="-5400000">
            <a:off x="869654" y="3090547"/>
            <a:ext cx="1165134" cy="261250"/>
          </a:xfrm>
          <a:prstGeom prst="rect">
            <a:avLst/>
          </a:prstGeom>
          <a:noFill/>
          <a:ln>
            <a:noFill/>
          </a:ln>
        </p:spPr>
        <p:txBody>
          <a:bodyPr spcFirstLastPara="1" wrap="square" lIns="91425" tIns="45700" rIns="91425" bIns="45700" anchor="t" anchorCtr="0">
            <a:spAutoFit/>
          </a:bodyPr>
          <a:lstStyle/>
          <a:p>
            <a:pPr marL="0" marR="0" lvl="0" indent="0" algn="ctr" rtl="0">
              <a:lnSpc>
                <a:spcPct val="122222"/>
              </a:lnSpc>
              <a:spcBef>
                <a:spcPts val="0"/>
              </a:spcBef>
              <a:spcAft>
                <a:spcPts val="0"/>
              </a:spcAft>
              <a:buNone/>
            </a:pPr>
            <a:r>
              <a:rPr lang="pt-BR" sz="900">
                <a:solidFill>
                  <a:schemeClr val="lt1"/>
                </a:solidFill>
                <a:latin typeface="Open Sans ExtraBold"/>
                <a:ea typeface="Open Sans ExtraBold"/>
                <a:cs typeface="Open Sans ExtraBold"/>
                <a:sym typeface="Open Sans ExtraBold"/>
              </a:rPr>
              <a:t>PERSONALIDADE</a:t>
            </a:r>
            <a:endParaRPr/>
          </a:p>
        </p:txBody>
      </p:sp>
      <p:sp>
        <p:nvSpPr>
          <p:cNvPr id="1953" name="Google Shape;1953;p78"/>
          <p:cNvSpPr txBox="1"/>
          <p:nvPr/>
        </p:nvSpPr>
        <p:spPr>
          <a:xfrm>
            <a:off x="1529584" y="2739404"/>
            <a:ext cx="850500" cy="913030"/>
          </a:xfrm>
          <a:prstGeom prst="rect">
            <a:avLst/>
          </a:prstGeom>
          <a:noFill/>
          <a:ln>
            <a:noFill/>
          </a:ln>
        </p:spPr>
        <p:txBody>
          <a:bodyPr spcFirstLastPara="1" wrap="square" lIns="91425" tIns="45700" rIns="91425" bIns="45700" anchor="t" anchorCtr="0">
            <a:spAutoFit/>
          </a:bodyPr>
          <a:lstStyle/>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Amigável</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Divertida</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Estimulante</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Calorosa</a:t>
            </a:r>
            <a:endParaRPr dirty="0"/>
          </a:p>
        </p:txBody>
      </p:sp>
      <p:sp>
        <p:nvSpPr>
          <p:cNvPr id="1954" name="Google Shape;1954;p78"/>
          <p:cNvSpPr txBox="1"/>
          <p:nvPr/>
        </p:nvSpPr>
        <p:spPr>
          <a:xfrm rot="-5400000">
            <a:off x="2154659" y="3103896"/>
            <a:ext cx="963535" cy="234551"/>
          </a:xfrm>
          <a:prstGeom prst="rect">
            <a:avLst/>
          </a:prstGeom>
          <a:noFill/>
          <a:ln>
            <a:noFill/>
          </a:ln>
        </p:spPr>
        <p:txBody>
          <a:bodyPr spcFirstLastPara="1" wrap="square" lIns="91425" tIns="45700" rIns="91425" bIns="45700" anchor="t" anchorCtr="0">
            <a:spAutoFit/>
          </a:bodyPr>
          <a:lstStyle/>
          <a:p>
            <a:pPr marL="0" marR="0" lvl="0" indent="0" algn="ctr" rtl="0">
              <a:lnSpc>
                <a:spcPct val="122222"/>
              </a:lnSpc>
              <a:spcBef>
                <a:spcPts val="0"/>
              </a:spcBef>
              <a:spcAft>
                <a:spcPts val="0"/>
              </a:spcAft>
              <a:buNone/>
            </a:pPr>
            <a:r>
              <a:rPr lang="pt-BR" sz="900">
                <a:solidFill>
                  <a:schemeClr val="lt1"/>
                </a:solidFill>
                <a:latin typeface="Open Sans ExtraBold"/>
                <a:ea typeface="Open Sans ExtraBold"/>
                <a:cs typeface="Open Sans ExtraBold"/>
                <a:sym typeface="Open Sans ExtraBold"/>
              </a:rPr>
              <a:t>LINGUAGEM</a:t>
            </a:r>
            <a:endParaRPr/>
          </a:p>
        </p:txBody>
      </p:sp>
      <p:sp>
        <p:nvSpPr>
          <p:cNvPr id="1955" name="Google Shape;1955;p78"/>
          <p:cNvSpPr txBox="1"/>
          <p:nvPr/>
        </p:nvSpPr>
        <p:spPr>
          <a:xfrm>
            <a:off x="2732987" y="2739404"/>
            <a:ext cx="920700" cy="913030"/>
          </a:xfrm>
          <a:prstGeom prst="rect">
            <a:avLst/>
          </a:prstGeom>
          <a:noFill/>
          <a:ln>
            <a:noFill/>
          </a:ln>
        </p:spPr>
        <p:txBody>
          <a:bodyPr spcFirstLastPara="1" wrap="square" lIns="91425" tIns="45700" rIns="91425" bIns="45700" anchor="t" anchorCtr="0">
            <a:spAutoFit/>
          </a:bodyPr>
          <a:lstStyle/>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Concisa</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Informativa</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Simples</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Direta</a:t>
            </a:r>
            <a:endParaRPr/>
          </a:p>
        </p:txBody>
      </p:sp>
      <p:sp>
        <p:nvSpPr>
          <p:cNvPr id="1956" name="Google Shape;1956;p78"/>
          <p:cNvSpPr txBox="1"/>
          <p:nvPr/>
        </p:nvSpPr>
        <p:spPr>
          <a:xfrm rot="-5400000">
            <a:off x="3347033" y="3103896"/>
            <a:ext cx="963535" cy="234551"/>
          </a:xfrm>
          <a:prstGeom prst="rect">
            <a:avLst/>
          </a:prstGeom>
          <a:noFill/>
          <a:ln>
            <a:noFill/>
          </a:ln>
        </p:spPr>
        <p:txBody>
          <a:bodyPr spcFirstLastPara="1" wrap="square" lIns="91425" tIns="45700" rIns="91425" bIns="45700" anchor="t" anchorCtr="0">
            <a:spAutoFit/>
          </a:bodyPr>
          <a:lstStyle/>
          <a:p>
            <a:pPr marL="0" marR="0" lvl="0" indent="0" algn="ctr" rtl="0">
              <a:lnSpc>
                <a:spcPct val="122222"/>
              </a:lnSpc>
              <a:spcBef>
                <a:spcPts val="0"/>
              </a:spcBef>
              <a:spcAft>
                <a:spcPts val="0"/>
              </a:spcAft>
              <a:buNone/>
            </a:pPr>
            <a:r>
              <a:rPr lang="pt-BR" sz="900">
                <a:solidFill>
                  <a:schemeClr val="lt1"/>
                </a:solidFill>
                <a:latin typeface="Open Sans ExtraBold"/>
                <a:ea typeface="Open Sans ExtraBold"/>
                <a:cs typeface="Open Sans ExtraBold"/>
                <a:sym typeface="Open Sans ExtraBold"/>
              </a:rPr>
              <a:t>TONALIDADE</a:t>
            </a:r>
            <a:endParaRPr/>
          </a:p>
        </p:txBody>
      </p:sp>
      <p:sp>
        <p:nvSpPr>
          <p:cNvPr id="1957" name="Google Shape;1957;p78"/>
          <p:cNvSpPr txBox="1"/>
          <p:nvPr/>
        </p:nvSpPr>
        <p:spPr>
          <a:xfrm>
            <a:off x="3902987" y="2739404"/>
            <a:ext cx="920700" cy="913030"/>
          </a:xfrm>
          <a:prstGeom prst="rect">
            <a:avLst/>
          </a:prstGeom>
          <a:noFill/>
          <a:ln>
            <a:noFill/>
          </a:ln>
        </p:spPr>
        <p:txBody>
          <a:bodyPr spcFirstLastPara="1" wrap="square" lIns="91425" tIns="45700" rIns="91425" bIns="45700" anchor="t" anchorCtr="0">
            <a:spAutoFit/>
          </a:bodyPr>
          <a:lstStyle/>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Reconfortante</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Dinâmico</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Otimista</a:t>
            </a:r>
            <a:endParaRPr/>
          </a:p>
          <a:p>
            <a:pPr marL="0" marR="0" lvl="0" indent="0" algn="just" rtl="0">
              <a:lnSpc>
                <a:spcPts val="16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Reconfortante</a:t>
            </a:r>
            <a:endParaRPr/>
          </a:p>
        </p:txBody>
      </p:sp>
      <p:sp>
        <p:nvSpPr>
          <p:cNvPr id="1958" name="Google Shape;1958;p78"/>
          <p:cNvSpPr txBox="1"/>
          <p:nvPr/>
        </p:nvSpPr>
        <p:spPr>
          <a:xfrm rot="-5400000">
            <a:off x="4540640" y="3103896"/>
            <a:ext cx="963535" cy="234551"/>
          </a:xfrm>
          <a:prstGeom prst="rect">
            <a:avLst/>
          </a:prstGeom>
          <a:noFill/>
          <a:ln>
            <a:noFill/>
          </a:ln>
        </p:spPr>
        <p:txBody>
          <a:bodyPr spcFirstLastPara="1" wrap="square" lIns="91425" tIns="45700" rIns="91425" bIns="45700" anchor="t" anchorCtr="0">
            <a:spAutoFit/>
          </a:bodyPr>
          <a:lstStyle/>
          <a:p>
            <a:pPr marL="0" marR="0" lvl="0" indent="0" algn="ctr" rtl="0">
              <a:lnSpc>
                <a:spcPct val="122222"/>
              </a:lnSpc>
              <a:spcBef>
                <a:spcPts val="0"/>
              </a:spcBef>
              <a:spcAft>
                <a:spcPts val="0"/>
              </a:spcAft>
              <a:buNone/>
            </a:pPr>
            <a:r>
              <a:rPr lang="pt-BR" sz="900">
                <a:solidFill>
                  <a:schemeClr val="lt1"/>
                </a:solidFill>
                <a:latin typeface="Open Sans ExtraBold"/>
                <a:ea typeface="Open Sans ExtraBold"/>
                <a:cs typeface="Open Sans ExtraBold"/>
                <a:sym typeface="Open Sans ExtraBold"/>
              </a:rPr>
              <a:t>PROPÓSITO</a:t>
            </a:r>
            <a:endParaRPr/>
          </a:p>
        </p:txBody>
      </p:sp>
      <p:sp>
        <p:nvSpPr>
          <p:cNvPr id="1959" name="Google Shape;1959;p78"/>
          <p:cNvSpPr txBox="1"/>
          <p:nvPr/>
        </p:nvSpPr>
        <p:spPr>
          <a:xfrm>
            <a:off x="5106119" y="2739404"/>
            <a:ext cx="920700" cy="913030"/>
          </a:xfrm>
          <a:prstGeom prst="rect">
            <a:avLst/>
          </a:prstGeom>
          <a:noFill/>
          <a:ln>
            <a:noFill/>
          </a:ln>
        </p:spPr>
        <p:txBody>
          <a:bodyPr spcFirstLastPara="1" wrap="square" lIns="91425" tIns="45700" rIns="91425" bIns="45700" anchor="t" anchorCtr="0">
            <a:spAutoFit/>
          </a:bodyPr>
          <a:lstStyle/>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Inspirar</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Informar</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Educar</a:t>
            </a:r>
            <a:endParaRPr dirty="0"/>
          </a:p>
          <a:p>
            <a:pPr marL="0" marR="0" lvl="0" indent="0" algn="just" rtl="0">
              <a:lnSpc>
                <a:spcPts val="16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Simplificar</a:t>
            </a:r>
            <a:endParaRPr dirty="0"/>
          </a:p>
        </p:txBody>
      </p:sp>
      <p:pic>
        <p:nvPicPr>
          <p:cNvPr id="1960" name="Google Shape;1960;p78" descr="Telekid | Domestika"/>
          <p:cNvPicPr preferRelativeResize="0"/>
          <p:nvPr/>
        </p:nvPicPr>
        <p:blipFill rotWithShape="1">
          <a:blip r:embed="rId3">
            <a:alphaModFix/>
          </a:blip>
          <a:srcRect/>
          <a:stretch/>
        </p:blipFill>
        <p:spPr>
          <a:xfrm>
            <a:off x="1230587" y="4054932"/>
            <a:ext cx="1611985" cy="1611985"/>
          </a:xfrm>
          <a:prstGeom prst="ellipse">
            <a:avLst/>
          </a:prstGeom>
          <a:noFill/>
          <a:ln>
            <a:noFill/>
          </a:ln>
        </p:spPr>
      </p:pic>
      <p:sp>
        <p:nvSpPr>
          <p:cNvPr id="1961" name="Google Shape;1961;p78"/>
          <p:cNvSpPr/>
          <p:nvPr/>
        </p:nvSpPr>
        <p:spPr>
          <a:xfrm rot="5400000">
            <a:off x="1509887" y="3198312"/>
            <a:ext cx="136428" cy="45719"/>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2" name="Google Shape;1962;p78"/>
          <p:cNvSpPr/>
          <p:nvPr/>
        </p:nvSpPr>
        <p:spPr>
          <a:xfrm rot="5400000">
            <a:off x="2685487" y="3198312"/>
            <a:ext cx="136428" cy="45719"/>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3" name="Google Shape;1963;p78"/>
          <p:cNvSpPr/>
          <p:nvPr/>
        </p:nvSpPr>
        <p:spPr>
          <a:xfrm rot="5400000">
            <a:off x="3886190" y="3198312"/>
            <a:ext cx="136428" cy="45719"/>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4" name="Google Shape;1964;p78"/>
          <p:cNvSpPr/>
          <p:nvPr/>
        </p:nvSpPr>
        <p:spPr>
          <a:xfrm rot="5400000">
            <a:off x="5076080" y="3198312"/>
            <a:ext cx="136428" cy="45719"/>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6" name="Google Shape;1966;p78"/>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967" name="Google Shape;1967;p7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63" name="Google Shape;92;p1">
            <a:extLst>
              <a:ext uri="{FF2B5EF4-FFF2-40B4-BE49-F238E27FC236}">
                <a16:creationId xmlns:a16="http://schemas.microsoft.com/office/drawing/2014/main" id="{69A9E0BA-27A6-43A7-8D57-D6052F791DA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graphicFrame>
        <p:nvGraphicFramePr>
          <p:cNvPr id="1972" name="Google Shape;1972;p79"/>
          <p:cNvGraphicFramePr/>
          <p:nvPr/>
        </p:nvGraphicFramePr>
        <p:xfrm>
          <a:off x="3516487" y="6287068"/>
          <a:ext cx="2291300" cy="205837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tblGrid>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graphicFrame>
        <p:nvGraphicFramePr>
          <p:cNvPr id="1973" name="Google Shape;1973;p79"/>
          <p:cNvGraphicFramePr/>
          <p:nvPr/>
        </p:nvGraphicFramePr>
        <p:xfrm>
          <a:off x="3516487" y="4129264"/>
          <a:ext cx="2291300" cy="205837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tblGrid>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graphicFrame>
        <p:nvGraphicFramePr>
          <p:cNvPr id="1974" name="Google Shape;1974;p79"/>
          <p:cNvGraphicFramePr/>
          <p:nvPr/>
        </p:nvGraphicFramePr>
        <p:xfrm>
          <a:off x="1132148" y="6282330"/>
          <a:ext cx="2291300" cy="205837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tblGrid>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graphicFrame>
        <p:nvGraphicFramePr>
          <p:cNvPr id="1975" name="Google Shape;1975;p79"/>
          <p:cNvGraphicFramePr/>
          <p:nvPr/>
        </p:nvGraphicFramePr>
        <p:xfrm>
          <a:off x="1132148" y="4124526"/>
          <a:ext cx="2291300" cy="2058375"/>
        </p:xfrm>
        <a:graphic>
          <a:graphicData uri="http://schemas.openxmlformats.org/drawingml/2006/table">
            <a:tbl>
              <a:tblPr firstRow="1" bandRow="1">
                <a:noFill/>
                <a:tableStyleId>{8B53608A-1677-4C3A-9C1C-84844E625497}</a:tableStyleId>
              </a:tblPr>
              <a:tblGrid>
                <a:gridCol w="208300">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208300">
                  <a:extLst>
                    <a:ext uri="{9D8B030D-6E8A-4147-A177-3AD203B41FA5}">
                      <a16:colId xmlns:a16="http://schemas.microsoft.com/office/drawing/2014/main" val="20006"/>
                    </a:ext>
                  </a:extLst>
                </a:gridCol>
                <a:gridCol w="208300">
                  <a:extLst>
                    <a:ext uri="{9D8B030D-6E8A-4147-A177-3AD203B41FA5}">
                      <a16:colId xmlns:a16="http://schemas.microsoft.com/office/drawing/2014/main" val="20007"/>
                    </a:ext>
                  </a:extLst>
                </a:gridCol>
                <a:gridCol w="208300">
                  <a:extLst>
                    <a:ext uri="{9D8B030D-6E8A-4147-A177-3AD203B41FA5}">
                      <a16:colId xmlns:a16="http://schemas.microsoft.com/office/drawing/2014/main" val="20008"/>
                    </a:ext>
                  </a:extLst>
                </a:gridCol>
                <a:gridCol w="208300">
                  <a:extLst>
                    <a:ext uri="{9D8B030D-6E8A-4147-A177-3AD203B41FA5}">
                      <a16:colId xmlns:a16="http://schemas.microsoft.com/office/drawing/2014/main" val="20009"/>
                    </a:ext>
                  </a:extLst>
                </a:gridCol>
                <a:gridCol w="208300">
                  <a:extLst>
                    <a:ext uri="{9D8B030D-6E8A-4147-A177-3AD203B41FA5}">
                      <a16:colId xmlns:a16="http://schemas.microsoft.com/office/drawing/2014/main" val="20010"/>
                    </a:ext>
                  </a:extLst>
                </a:gridCol>
              </a:tblGrid>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87125">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500"/>
                    </a:p>
                  </a:txBody>
                  <a:tcPr marL="91450" marR="91450" marT="45725" marB="45725">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1976" name="Google Shape;1976;p7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62</a:t>
            </a:fld>
            <a:endParaRPr/>
          </a:p>
        </p:txBody>
      </p:sp>
      <p:sp>
        <p:nvSpPr>
          <p:cNvPr id="1977" name="Google Shape;1977;p79"/>
          <p:cNvSpPr txBox="1"/>
          <p:nvPr/>
        </p:nvSpPr>
        <p:spPr>
          <a:xfrm>
            <a:off x="1257324" y="1264750"/>
            <a:ext cx="342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MATRIZ DE FORMATOS</a:t>
            </a:r>
            <a:endParaRPr/>
          </a:p>
        </p:txBody>
      </p:sp>
      <p:sp>
        <p:nvSpPr>
          <p:cNvPr id="1978" name="Google Shape;1978;p79"/>
          <p:cNvSpPr txBox="1"/>
          <p:nvPr/>
        </p:nvSpPr>
        <p:spPr>
          <a:xfrm>
            <a:off x="1231117" y="1634088"/>
            <a:ext cx="4537800" cy="2246729"/>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matriz de conteúdo serve para posicionarmos quais formatos de conteúdo trabalharemos e qual será o papel que eles exercerão na comunicação. O conteúdo que entretém ou inspira é mais emocional, enquanto o conteúdo que educa ou convence é mais racional. Na nossa estratégia, produziremos conteúdos pensados em envolver os clientes por meio de emoções, em seguida, daremos a eles argumentos racionais para que este finalize seu processo dentro da jornada de compra.</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ideia aqui não é limitar as possibilidades, mas sim entender que diferentes formatos podem atuar com diferentes objetivos no processo de manutenção da nossa audiência. Quando formos atuar com clientes de fundo de funil, por exemplo, podemos optar prioritariamente por formatos dos quadrantes da direita (</a:t>
            </a:r>
            <a:r>
              <a:rPr lang="pt-BR" sz="1200" baseline="30000" dirty="0" err="1">
                <a:solidFill>
                  <a:schemeClr val="dk1"/>
                </a:solidFill>
                <a:latin typeface="Calibri"/>
                <a:ea typeface="Calibri"/>
                <a:cs typeface="Calibri"/>
                <a:sym typeface="Calibri"/>
              </a:rPr>
              <a:t>live</a:t>
            </a:r>
            <a:r>
              <a:rPr lang="pt-BR" sz="1200" baseline="30000" dirty="0">
                <a:solidFill>
                  <a:schemeClr val="dk1"/>
                </a:solidFill>
                <a:latin typeface="Calibri"/>
                <a:ea typeface="Calibri"/>
                <a:cs typeface="Calibri"/>
                <a:sym typeface="Calibri"/>
              </a:rPr>
              <a:t>, vídeos demo, estudos de caso, materiais ricos, </a:t>
            </a:r>
            <a:r>
              <a:rPr lang="pt-BR" sz="1200" baseline="30000" dirty="0" err="1">
                <a:solidFill>
                  <a:schemeClr val="dk1"/>
                </a:solidFill>
                <a:latin typeface="Calibri"/>
                <a:ea typeface="Calibri"/>
                <a:cs typeface="Calibri"/>
                <a:sym typeface="Calibri"/>
              </a:rPr>
              <a:t>etc</a:t>
            </a:r>
            <a:r>
              <a:rPr lang="pt-BR" sz="1200" baseline="30000" dirty="0">
                <a:solidFill>
                  <a:schemeClr val="dk1"/>
                </a:solidFill>
                <a:latin typeface="Calibri"/>
                <a:ea typeface="Calibri"/>
                <a:cs typeface="Calibri"/>
                <a:sym typeface="Calibri"/>
              </a:rPr>
              <a:t>). No entanto, quando precisarmos engajar com o público e aumentar a entrada de topo de funil, o canto superior direito da matriz parece uma excelente opção.</a:t>
            </a:r>
            <a:endParaRPr sz="1200" dirty="0"/>
          </a:p>
        </p:txBody>
      </p:sp>
      <p:cxnSp>
        <p:nvCxnSpPr>
          <p:cNvPr id="1979" name="Google Shape;1979;p79"/>
          <p:cNvCxnSpPr/>
          <p:nvPr/>
        </p:nvCxnSpPr>
        <p:spPr>
          <a:xfrm>
            <a:off x="1164382" y="8340755"/>
            <a:ext cx="4686172" cy="0"/>
          </a:xfrm>
          <a:prstGeom prst="straightConnector1">
            <a:avLst/>
          </a:prstGeom>
          <a:noFill/>
          <a:ln w="9525" cap="flat" cmpd="sng">
            <a:solidFill>
              <a:schemeClr val="dk1"/>
            </a:solidFill>
            <a:prstDash val="solid"/>
            <a:miter lim="800000"/>
            <a:headEnd type="stealth" w="med" len="med"/>
            <a:tailEnd type="stealth" w="med" len="med"/>
          </a:ln>
        </p:spPr>
      </p:cxnSp>
      <p:cxnSp>
        <p:nvCxnSpPr>
          <p:cNvPr id="1980" name="Google Shape;1980;p79"/>
          <p:cNvCxnSpPr/>
          <p:nvPr/>
        </p:nvCxnSpPr>
        <p:spPr>
          <a:xfrm rot="10800000" flipH="1">
            <a:off x="1121246" y="3980193"/>
            <a:ext cx="6161" cy="4322448"/>
          </a:xfrm>
          <a:prstGeom prst="straightConnector1">
            <a:avLst/>
          </a:prstGeom>
          <a:noFill/>
          <a:ln w="9525" cap="flat" cmpd="sng">
            <a:solidFill>
              <a:schemeClr val="dk1"/>
            </a:solidFill>
            <a:prstDash val="solid"/>
            <a:miter lim="800000"/>
            <a:headEnd type="stealth" w="med" len="med"/>
            <a:tailEnd type="stealth" w="med" len="med"/>
          </a:ln>
        </p:spPr>
      </p:cxnSp>
      <p:sp>
        <p:nvSpPr>
          <p:cNvPr id="1981" name="Google Shape;1981;p79"/>
          <p:cNvSpPr txBox="1"/>
          <p:nvPr/>
        </p:nvSpPr>
        <p:spPr>
          <a:xfrm rot="-5400000">
            <a:off x="824074" y="4408867"/>
            <a:ext cx="606667" cy="24449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1" baseline="30000">
                <a:solidFill>
                  <a:schemeClr val="dk1"/>
                </a:solidFill>
                <a:latin typeface="Calibri"/>
                <a:ea typeface="Calibri"/>
                <a:cs typeface="Calibri"/>
                <a:sym typeface="Calibri"/>
              </a:rPr>
              <a:t>EMOÇÃO</a:t>
            </a:r>
            <a:endParaRPr sz="800" b="1">
              <a:solidFill>
                <a:schemeClr val="dk1"/>
              </a:solidFill>
              <a:latin typeface="Calibri"/>
              <a:ea typeface="Calibri"/>
              <a:cs typeface="Calibri"/>
              <a:sym typeface="Calibri"/>
            </a:endParaRPr>
          </a:p>
        </p:txBody>
      </p:sp>
      <p:sp>
        <p:nvSpPr>
          <p:cNvPr id="1982" name="Google Shape;1982;p79"/>
          <p:cNvSpPr txBox="1"/>
          <p:nvPr/>
        </p:nvSpPr>
        <p:spPr>
          <a:xfrm rot="-5400000">
            <a:off x="838916" y="7620372"/>
            <a:ext cx="564659" cy="24449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1" baseline="30000">
                <a:solidFill>
                  <a:schemeClr val="dk1"/>
                </a:solidFill>
                <a:latin typeface="Calibri"/>
                <a:ea typeface="Calibri"/>
                <a:cs typeface="Calibri"/>
                <a:sym typeface="Calibri"/>
              </a:rPr>
              <a:t>RAZÃO</a:t>
            </a:r>
            <a:endParaRPr sz="800" b="1">
              <a:solidFill>
                <a:schemeClr val="dk1"/>
              </a:solidFill>
              <a:latin typeface="Calibri"/>
              <a:ea typeface="Calibri"/>
              <a:cs typeface="Calibri"/>
              <a:sym typeface="Calibri"/>
            </a:endParaRPr>
          </a:p>
        </p:txBody>
      </p:sp>
      <p:sp>
        <p:nvSpPr>
          <p:cNvPr id="1983" name="Google Shape;1983;p79"/>
          <p:cNvSpPr txBox="1"/>
          <p:nvPr/>
        </p:nvSpPr>
        <p:spPr>
          <a:xfrm>
            <a:off x="1392934" y="8218509"/>
            <a:ext cx="1146968" cy="24449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1" baseline="30000">
                <a:solidFill>
                  <a:schemeClr val="dk1"/>
                </a:solidFill>
                <a:latin typeface="Calibri"/>
                <a:ea typeface="Calibri"/>
                <a:cs typeface="Calibri"/>
                <a:sym typeface="Calibri"/>
              </a:rPr>
              <a:t>RECONHECIMENTO</a:t>
            </a:r>
            <a:endParaRPr sz="800" b="1">
              <a:solidFill>
                <a:schemeClr val="dk1"/>
              </a:solidFill>
              <a:latin typeface="Calibri"/>
              <a:ea typeface="Calibri"/>
              <a:cs typeface="Calibri"/>
              <a:sym typeface="Calibri"/>
            </a:endParaRPr>
          </a:p>
        </p:txBody>
      </p:sp>
      <p:sp>
        <p:nvSpPr>
          <p:cNvPr id="1984" name="Google Shape;1984;p79"/>
          <p:cNvSpPr txBox="1"/>
          <p:nvPr/>
        </p:nvSpPr>
        <p:spPr>
          <a:xfrm>
            <a:off x="5014902" y="8218509"/>
            <a:ext cx="596673" cy="24449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1" baseline="30000">
                <a:solidFill>
                  <a:schemeClr val="dk1"/>
                </a:solidFill>
                <a:latin typeface="Calibri"/>
                <a:ea typeface="Calibri"/>
                <a:cs typeface="Calibri"/>
                <a:sym typeface="Calibri"/>
              </a:rPr>
              <a:t>COMPRA</a:t>
            </a:r>
            <a:endParaRPr sz="800" b="1">
              <a:solidFill>
                <a:schemeClr val="dk1"/>
              </a:solidFill>
              <a:latin typeface="Calibri"/>
              <a:ea typeface="Calibri"/>
              <a:cs typeface="Calibri"/>
              <a:sym typeface="Calibri"/>
            </a:endParaRPr>
          </a:p>
        </p:txBody>
      </p:sp>
      <p:sp>
        <p:nvSpPr>
          <p:cNvPr id="1985" name="Google Shape;1985;p79"/>
          <p:cNvSpPr/>
          <p:nvPr/>
        </p:nvSpPr>
        <p:spPr>
          <a:xfrm>
            <a:off x="1761458" y="4875920"/>
            <a:ext cx="1035000" cy="368174"/>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rPr>
              <a:t>ENTRETER</a:t>
            </a:r>
            <a:endParaRP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86" name="Google Shape;1986;p79"/>
          <p:cNvSpPr/>
          <p:nvPr/>
        </p:nvSpPr>
        <p:spPr>
          <a:xfrm>
            <a:off x="1756696" y="7029120"/>
            <a:ext cx="1035000" cy="377654"/>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rPr>
              <a:t>EDUCAR</a:t>
            </a:r>
            <a:endParaRP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87" name="Google Shape;1987;p79"/>
          <p:cNvSpPr/>
          <p:nvPr/>
        </p:nvSpPr>
        <p:spPr>
          <a:xfrm>
            <a:off x="4145776" y="4879598"/>
            <a:ext cx="1035000" cy="368174"/>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rPr>
              <a:t>INSPIRAR</a:t>
            </a:r>
            <a:endParaRPr sz="1000" b="1">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88" name="Google Shape;1988;p79"/>
          <p:cNvSpPr/>
          <p:nvPr/>
        </p:nvSpPr>
        <p:spPr>
          <a:xfrm>
            <a:off x="4141013" y="7037537"/>
            <a:ext cx="1035000" cy="368174"/>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000" b="1" dirty="0">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rPr>
              <a:t>CONVENCER</a:t>
            </a:r>
            <a:endParaRPr sz="1000" b="1" dirty="0">
              <a:solidFill>
                <a:srgbClr val="D8D8D8"/>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990" name="Google Shape;1990;p79"/>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1991" name="Google Shape;1991;p7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992" name="Google Shape;1992;p79"/>
          <p:cNvSpPr txBox="1"/>
          <p:nvPr/>
        </p:nvSpPr>
        <p:spPr>
          <a:xfrm>
            <a:off x="2130847" y="4425558"/>
            <a:ext cx="553357"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STORIES</a:t>
            </a:r>
            <a:endParaRPr sz="700">
              <a:solidFill>
                <a:schemeClr val="lt1"/>
              </a:solidFill>
              <a:latin typeface="Open Sans ExtraBold"/>
              <a:ea typeface="Open Sans ExtraBold"/>
              <a:cs typeface="Open Sans ExtraBold"/>
              <a:sym typeface="Open Sans ExtraBold"/>
            </a:endParaRPr>
          </a:p>
        </p:txBody>
      </p:sp>
      <p:sp>
        <p:nvSpPr>
          <p:cNvPr id="1993" name="Google Shape;1993;p79"/>
          <p:cNvSpPr txBox="1"/>
          <p:nvPr/>
        </p:nvSpPr>
        <p:spPr>
          <a:xfrm>
            <a:off x="2205219" y="5676407"/>
            <a:ext cx="902812"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VÍDEOS CURTOS</a:t>
            </a:r>
            <a:endParaRPr sz="700">
              <a:solidFill>
                <a:schemeClr val="lt1"/>
              </a:solidFill>
              <a:latin typeface="Open Sans ExtraBold"/>
              <a:ea typeface="Open Sans ExtraBold"/>
              <a:cs typeface="Open Sans ExtraBold"/>
              <a:sym typeface="Open Sans ExtraBold"/>
            </a:endParaRPr>
          </a:p>
        </p:txBody>
      </p:sp>
      <p:sp>
        <p:nvSpPr>
          <p:cNvPr id="1994" name="Google Shape;1994;p79"/>
          <p:cNvSpPr txBox="1"/>
          <p:nvPr/>
        </p:nvSpPr>
        <p:spPr>
          <a:xfrm>
            <a:off x="1364975" y="6135484"/>
            <a:ext cx="915635"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POSTS NO BLOG</a:t>
            </a:r>
            <a:endParaRPr sz="700">
              <a:solidFill>
                <a:schemeClr val="lt1"/>
              </a:solidFill>
              <a:latin typeface="Open Sans ExtraBold"/>
              <a:ea typeface="Open Sans ExtraBold"/>
              <a:cs typeface="Open Sans ExtraBold"/>
              <a:sym typeface="Open Sans ExtraBold"/>
            </a:endParaRPr>
          </a:p>
        </p:txBody>
      </p:sp>
      <p:sp>
        <p:nvSpPr>
          <p:cNvPr id="1995" name="Google Shape;1995;p79"/>
          <p:cNvSpPr txBox="1"/>
          <p:nvPr/>
        </p:nvSpPr>
        <p:spPr>
          <a:xfrm>
            <a:off x="3086673" y="6455210"/>
            <a:ext cx="772969"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NEWSLETTER</a:t>
            </a:r>
            <a:endParaRPr sz="700">
              <a:solidFill>
                <a:schemeClr val="lt1"/>
              </a:solidFill>
              <a:latin typeface="Open Sans ExtraBold"/>
              <a:ea typeface="Open Sans ExtraBold"/>
              <a:cs typeface="Open Sans ExtraBold"/>
              <a:sym typeface="Open Sans ExtraBold"/>
            </a:endParaRPr>
          </a:p>
        </p:txBody>
      </p:sp>
      <p:sp>
        <p:nvSpPr>
          <p:cNvPr id="1996" name="Google Shape;1996;p79"/>
          <p:cNvSpPr txBox="1"/>
          <p:nvPr/>
        </p:nvSpPr>
        <p:spPr>
          <a:xfrm>
            <a:off x="3126442" y="7098336"/>
            <a:ext cx="652743"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E-BOOOKS</a:t>
            </a:r>
            <a:endParaRPr sz="700">
              <a:solidFill>
                <a:schemeClr val="lt1"/>
              </a:solidFill>
              <a:latin typeface="Open Sans ExtraBold"/>
              <a:ea typeface="Open Sans ExtraBold"/>
              <a:cs typeface="Open Sans ExtraBold"/>
              <a:sym typeface="Open Sans ExtraBold"/>
            </a:endParaRPr>
          </a:p>
        </p:txBody>
      </p:sp>
      <p:sp>
        <p:nvSpPr>
          <p:cNvPr id="1997" name="Google Shape;1997;p79"/>
          <p:cNvSpPr txBox="1"/>
          <p:nvPr/>
        </p:nvSpPr>
        <p:spPr>
          <a:xfrm>
            <a:off x="1542974" y="7760523"/>
            <a:ext cx="827471"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VÍDEO LONGO</a:t>
            </a:r>
            <a:endParaRPr sz="700">
              <a:solidFill>
                <a:schemeClr val="lt1"/>
              </a:solidFill>
              <a:latin typeface="Open Sans ExtraBold"/>
              <a:ea typeface="Open Sans ExtraBold"/>
              <a:cs typeface="Open Sans ExtraBold"/>
              <a:sym typeface="Open Sans ExtraBold"/>
            </a:endParaRPr>
          </a:p>
        </p:txBody>
      </p:sp>
      <p:sp>
        <p:nvSpPr>
          <p:cNvPr id="1998" name="Google Shape;1998;p79"/>
          <p:cNvSpPr txBox="1"/>
          <p:nvPr/>
        </p:nvSpPr>
        <p:spPr>
          <a:xfrm>
            <a:off x="4188249" y="7810800"/>
            <a:ext cx="814647"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VÍDEOS DEMO</a:t>
            </a:r>
            <a:endParaRPr sz="700">
              <a:solidFill>
                <a:schemeClr val="lt1"/>
              </a:solidFill>
              <a:latin typeface="Open Sans ExtraBold"/>
              <a:ea typeface="Open Sans ExtraBold"/>
              <a:cs typeface="Open Sans ExtraBold"/>
              <a:sym typeface="Open Sans ExtraBold"/>
            </a:endParaRPr>
          </a:p>
        </p:txBody>
      </p:sp>
      <p:sp>
        <p:nvSpPr>
          <p:cNvPr id="1999" name="Google Shape;1999;p79"/>
          <p:cNvSpPr txBox="1"/>
          <p:nvPr/>
        </p:nvSpPr>
        <p:spPr>
          <a:xfrm>
            <a:off x="4991332" y="7318335"/>
            <a:ext cx="678391" cy="307777"/>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MATERIAIS</a:t>
            </a:r>
            <a:endParaRPr/>
          </a:p>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RICOS</a:t>
            </a:r>
            <a:endParaRPr sz="700">
              <a:solidFill>
                <a:schemeClr val="lt1"/>
              </a:solidFill>
              <a:latin typeface="Open Sans ExtraBold"/>
              <a:ea typeface="Open Sans ExtraBold"/>
              <a:cs typeface="Open Sans ExtraBold"/>
              <a:sym typeface="Open Sans ExtraBold"/>
            </a:endParaRPr>
          </a:p>
        </p:txBody>
      </p:sp>
      <p:sp>
        <p:nvSpPr>
          <p:cNvPr id="2000" name="Google Shape;2000;p79"/>
          <p:cNvSpPr txBox="1"/>
          <p:nvPr/>
        </p:nvSpPr>
        <p:spPr>
          <a:xfrm>
            <a:off x="5194902" y="5846587"/>
            <a:ext cx="732893"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DESCONTOS</a:t>
            </a:r>
            <a:endParaRPr sz="700">
              <a:solidFill>
                <a:schemeClr val="lt1"/>
              </a:solidFill>
              <a:latin typeface="Open Sans ExtraBold"/>
              <a:ea typeface="Open Sans ExtraBold"/>
              <a:cs typeface="Open Sans ExtraBold"/>
              <a:sym typeface="Open Sans ExtraBold"/>
            </a:endParaRPr>
          </a:p>
        </p:txBody>
      </p:sp>
      <p:sp>
        <p:nvSpPr>
          <p:cNvPr id="2001" name="Google Shape;2001;p79"/>
          <p:cNvSpPr txBox="1"/>
          <p:nvPr/>
        </p:nvSpPr>
        <p:spPr>
          <a:xfrm>
            <a:off x="4098026" y="6957640"/>
            <a:ext cx="431529"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LIVES</a:t>
            </a:r>
            <a:endParaRPr sz="700">
              <a:solidFill>
                <a:schemeClr val="lt1"/>
              </a:solidFill>
              <a:latin typeface="Open Sans ExtraBold"/>
              <a:ea typeface="Open Sans ExtraBold"/>
              <a:cs typeface="Open Sans ExtraBold"/>
              <a:sym typeface="Open Sans ExtraBold"/>
            </a:endParaRPr>
          </a:p>
        </p:txBody>
      </p:sp>
      <p:sp>
        <p:nvSpPr>
          <p:cNvPr id="2002" name="Google Shape;2002;p79"/>
          <p:cNvSpPr txBox="1"/>
          <p:nvPr/>
        </p:nvSpPr>
        <p:spPr>
          <a:xfrm>
            <a:off x="4139903" y="5326419"/>
            <a:ext cx="595035" cy="307777"/>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ESTUDOS</a:t>
            </a:r>
            <a:endParaRPr/>
          </a:p>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DE CASO</a:t>
            </a:r>
            <a:endParaRPr sz="700">
              <a:solidFill>
                <a:schemeClr val="lt1"/>
              </a:solidFill>
              <a:latin typeface="Open Sans ExtraBold"/>
              <a:ea typeface="Open Sans ExtraBold"/>
              <a:cs typeface="Open Sans ExtraBold"/>
              <a:sym typeface="Open Sans ExtraBold"/>
            </a:endParaRPr>
          </a:p>
        </p:txBody>
      </p:sp>
      <p:sp>
        <p:nvSpPr>
          <p:cNvPr id="2003" name="Google Shape;2003;p79"/>
          <p:cNvSpPr txBox="1"/>
          <p:nvPr/>
        </p:nvSpPr>
        <p:spPr>
          <a:xfrm>
            <a:off x="1410757" y="4789918"/>
            <a:ext cx="514885"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TIKTOK</a:t>
            </a:r>
            <a:endParaRPr sz="700">
              <a:solidFill>
                <a:schemeClr val="lt1"/>
              </a:solidFill>
              <a:latin typeface="Open Sans ExtraBold"/>
              <a:ea typeface="Open Sans ExtraBold"/>
              <a:cs typeface="Open Sans ExtraBold"/>
              <a:sym typeface="Open Sans ExtraBold"/>
            </a:endParaRPr>
          </a:p>
        </p:txBody>
      </p:sp>
      <p:sp>
        <p:nvSpPr>
          <p:cNvPr id="2004" name="Google Shape;2004;p79"/>
          <p:cNvSpPr txBox="1"/>
          <p:nvPr/>
        </p:nvSpPr>
        <p:spPr>
          <a:xfrm>
            <a:off x="4437420" y="4590953"/>
            <a:ext cx="1037465"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INFLUENCIADORES</a:t>
            </a:r>
            <a:endParaRPr sz="700">
              <a:solidFill>
                <a:schemeClr val="lt1"/>
              </a:solidFill>
              <a:latin typeface="Open Sans ExtraBold"/>
              <a:ea typeface="Open Sans ExtraBold"/>
              <a:cs typeface="Open Sans ExtraBold"/>
              <a:sym typeface="Open Sans ExtraBold"/>
            </a:endParaRPr>
          </a:p>
        </p:txBody>
      </p:sp>
      <p:sp>
        <p:nvSpPr>
          <p:cNvPr id="2005" name="Google Shape;2005;p79"/>
          <p:cNvSpPr txBox="1"/>
          <p:nvPr/>
        </p:nvSpPr>
        <p:spPr>
          <a:xfrm>
            <a:off x="3230242" y="7593810"/>
            <a:ext cx="869149" cy="307777"/>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CALCULADORA</a:t>
            </a:r>
            <a:endParaRPr/>
          </a:p>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DE JOBS</a:t>
            </a:r>
            <a:endParaRPr sz="700">
              <a:solidFill>
                <a:schemeClr val="lt1"/>
              </a:solidFill>
              <a:latin typeface="Open Sans ExtraBold"/>
              <a:ea typeface="Open Sans ExtraBold"/>
              <a:cs typeface="Open Sans ExtraBold"/>
              <a:sym typeface="Open Sans ExtraBold"/>
            </a:endParaRPr>
          </a:p>
        </p:txBody>
      </p:sp>
      <p:sp>
        <p:nvSpPr>
          <p:cNvPr id="2006" name="Google Shape;2006;p79"/>
          <p:cNvSpPr txBox="1"/>
          <p:nvPr/>
        </p:nvSpPr>
        <p:spPr>
          <a:xfrm>
            <a:off x="1400405" y="4411463"/>
            <a:ext cx="588624" cy="200055"/>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JOGO SM</a:t>
            </a:r>
            <a:endParaRPr sz="700">
              <a:solidFill>
                <a:schemeClr val="lt1"/>
              </a:solidFill>
              <a:latin typeface="Open Sans ExtraBold"/>
              <a:ea typeface="Open Sans ExtraBold"/>
              <a:cs typeface="Open Sans ExtraBold"/>
              <a:sym typeface="Open Sans ExtraBold"/>
            </a:endParaRPr>
          </a:p>
        </p:txBody>
      </p:sp>
      <p:sp>
        <p:nvSpPr>
          <p:cNvPr id="2007" name="Google Shape;2007;p79"/>
          <p:cNvSpPr txBox="1"/>
          <p:nvPr/>
        </p:nvSpPr>
        <p:spPr>
          <a:xfrm>
            <a:off x="2899863" y="8026670"/>
            <a:ext cx="764953" cy="307777"/>
          </a:xfrm>
          <a:prstGeom prst="rect">
            <a:avLst/>
          </a:prstGeom>
          <a:solidFill>
            <a:srgbClr val="2F64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GERADOR DE</a:t>
            </a:r>
            <a:endParaRPr/>
          </a:p>
          <a:p>
            <a:pPr marL="0" marR="0" lvl="0" indent="0" algn="ctr" rtl="0">
              <a:spcBef>
                <a:spcPts val="0"/>
              </a:spcBef>
              <a:spcAft>
                <a:spcPts val="0"/>
              </a:spcAft>
              <a:buNone/>
            </a:pPr>
            <a:r>
              <a:rPr lang="pt-BR" sz="700">
                <a:solidFill>
                  <a:schemeClr val="lt1"/>
                </a:solidFill>
                <a:latin typeface="Open Sans ExtraBold"/>
                <a:ea typeface="Open Sans ExtraBold"/>
                <a:cs typeface="Open Sans ExtraBold"/>
                <a:sym typeface="Open Sans ExtraBold"/>
              </a:rPr>
              <a:t>CONTRATOS</a:t>
            </a:r>
            <a:endParaRPr sz="700">
              <a:solidFill>
                <a:schemeClr val="lt1"/>
              </a:solidFill>
              <a:latin typeface="Open Sans ExtraBold"/>
              <a:ea typeface="Open Sans ExtraBold"/>
              <a:cs typeface="Open Sans ExtraBold"/>
              <a:sym typeface="Open Sans ExtraBold"/>
            </a:endParaRPr>
          </a:p>
        </p:txBody>
      </p:sp>
      <p:sp>
        <p:nvSpPr>
          <p:cNvPr id="38" name="Google Shape;92;p1">
            <a:extLst>
              <a:ext uri="{FF2B5EF4-FFF2-40B4-BE49-F238E27FC236}">
                <a16:creationId xmlns:a16="http://schemas.microsoft.com/office/drawing/2014/main" id="{AB5C7945-6315-4911-9AEE-947B36DA826B}"/>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8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63</a:t>
            </a:fld>
            <a:endParaRPr/>
          </a:p>
        </p:txBody>
      </p:sp>
      <p:sp>
        <p:nvSpPr>
          <p:cNvPr id="2013" name="Google Shape;2013;p80"/>
          <p:cNvSpPr txBox="1"/>
          <p:nvPr/>
        </p:nvSpPr>
        <p:spPr>
          <a:xfrm>
            <a:off x="1223963" y="1353630"/>
            <a:ext cx="3105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FIXAÇÃO PELA MERA EXPOSIÇÃO VISUAL</a:t>
            </a:r>
            <a:endParaRPr/>
          </a:p>
        </p:txBody>
      </p:sp>
      <p:sp>
        <p:nvSpPr>
          <p:cNvPr id="2014" name="Google Shape;2014;p80"/>
          <p:cNvSpPr txBox="1"/>
          <p:nvPr/>
        </p:nvSpPr>
        <p:spPr>
          <a:xfrm>
            <a:off x="1231117" y="1994081"/>
            <a:ext cx="45378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Um atributo pouco utilizado pelo Reportei até então é a sua comunicação visual, que pode ser trabalhada em cima de uma identidade concisa, gerando fixação pela mera exposição. Assim como o “roxinho” ficou conhecido pelo </a:t>
            </a:r>
            <a:r>
              <a:rPr lang="pt-BR" sz="1200" baseline="30000" dirty="0" err="1">
                <a:solidFill>
                  <a:schemeClr val="dk1"/>
                </a:solidFill>
                <a:latin typeface="Calibri"/>
                <a:ea typeface="Calibri"/>
                <a:cs typeface="Calibri"/>
                <a:sym typeface="Calibri"/>
              </a:rPr>
              <a:t>Nubank</a:t>
            </a:r>
            <a:r>
              <a:rPr lang="pt-BR" sz="1200" baseline="30000" dirty="0">
                <a:solidFill>
                  <a:schemeClr val="dk1"/>
                </a:solidFill>
                <a:latin typeface="Calibri"/>
                <a:ea typeface="Calibri"/>
                <a:cs typeface="Calibri"/>
                <a:sym typeface="Calibri"/>
              </a:rPr>
              <a:t>, queremos criar uma assimilação entre o Azul e o Reportei, permitindo que as pessoas saibam quem nós somos apenas de bater o olho. É algo que deve ser pensado na hora de entregar os conteúdos.</a:t>
            </a:r>
            <a:endParaRPr sz="1200" dirty="0"/>
          </a:p>
        </p:txBody>
      </p:sp>
      <p:grpSp>
        <p:nvGrpSpPr>
          <p:cNvPr id="2015" name="Google Shape;2015;p80"/>
          <p:cNvGrpSpPr/>
          <p:nvPr/>
        </p:nvGrpSpPr>
        <p:grpSpPr>
          <a:xfrm>
            <a:off x="1313139" y="3081925"/>
            <a:ext cx="4397401" cy="5377337"/>
            <a:chOff x="1236599" y="2924381"/>
            <a:chExt cx="4565786" cy="5583246"/>
          </a:xfrm>
        </p:grpSpPr>
        <p:pic>
          <p:nvPicPr>
            <p:cNvPr id="2016" name="Google Shape;2016;p80"/>
            <p:cNvPicPr preferRelativeResize="0"/>
            <p:nvPr/>
          </p:nvPicPr>
          <p:blipFill rotWithShape="1">
            <a:blip r:embed="rId3">
              <a:alphaModFix/>
            </a:blip>
            <a:srcRect/>
            <a:stretch/>
          </p:blipFill>
          <p:spPr>
            <a:xfrm>
              <a:off x="1241999" y="2924381"/>
              <a:ext cx="4543605" cy="3029070"/>
            </a:xfrm>
            <a:prstGeom prst="rect">
              <a:avLst/>
            </a:prstGeom>
            <a:noFill/>
            <a:ln>
              <a:noFill/>
            </a:ln>
          </p:spPr>
        </p:pic>
        <p:pic>
          <p:nvPicPr>
            <p:cNvPr id="2017" name="Google Shape;2017;p80"/>
            <p:cNvPicPr preferRelativeResize="0"/>
            <p:nvPr/>
          </p:nvPicPr>
          <p:blipFill rotWithShape="1">
            <a:blip r:embed="rId4">
              <a:alphaModFix/>
            </a:blip>
            <a:srcRect/>
            <a:stretch/>
          </p:blipFill>
          <p:spPr>
            <a:xfrm>
              <a:off x="1236599" y="6065162"/>
              <a:ext cx="2449701" cy="2442464"/>
            </a:xfrm>
            <a:prstGeom prst="rect">
              <a:avLst/>
            </a:prstGeom>
            <a:noFill/>
            <a:ln>
              <a:noFill/>
            </a:ln>
          </p:spPr>
        </p:pic>
        <p:pic>
          <p:nvPicPr>
            <p:cNvPr id="2018" name="Google Shape;2018;p80"/>
            <p:cNvPicPr preferRelativeResize="0"/>
            <p:nvPr/>
          </p:nvPicPr>
          <p:blipFill rotWithShape="1">
            <a:blip r:embed="rId5">
              <a:alphaModFix/>
            </a:blip>
            <a:srcRect/>
            <a:stretch/>
          </p:blipFill>
          <p:spPr>
            <a:xfrm>
              <a:off x="3762501" y="6043904"/>
              <a:ext cx="2039884" cy="1271407"/>
            </a:xfrm>
            <a:prstGeom prst="rect">
              <a:avLst/>
            </a:prstGeom>
            <a:noFill/>
            <a:ln>
              <a:noFill/>
            </a:ln>
          </p:spPr>
        </p:pic>
        <p:pic>
          <p:nvPicPr>
            <p:cNvPr id="2019" name="Google Shape;2019;p80" descr="Young middle eastern woman standing over isolated background showing arms muscles smiling proud. fitness concept. "/>
            <p:cNvPicPr preferRelativeResize="0"/>
            <p:nvPr/>
          </p:nvPicPr>
          <p:blipFill rotWithShape="1">
            <a:blip r:embed="rId6">
              <a:alphaModFix/>
            </a:blip>
            <a:srcRect b="21432"/>
            <a:stretch/>
          </p:blipFill>
          <p:spPr>
            <a:xfrm>
              <a:off x="3762501" y="7405765"/>
              <a:ext cx="2003473" cy="1101862"/>
            </a:xfrm>
            <a:prstGeom prst="rect">
              <a:avLst/>
            </a:prstGeom>
            <a:noFill/>
            <a:ln>
              <a:noFill/>
            </a:ln>
          </p:spPr>
        </p:pic>
      </p:grpSp>
      <p:pic>
        <p:nvPicPr>
          <p:cNvPr id="2021" name="Google Shape;2021;p80"/>
          <p:cNvPicPr preferRelativeResize="0"/>
          <p:nvPr/>
        </p:nvPicPr>
        <p:blipFill rotWithShape="1">
          <a:blip r:embed="rId7">
            <a:alphaModFix/>
          </a:blip>
          <a:srcRect/>
          <a:stretch/>
        </p:blipFill>
        <p:spPr>
          <a:xfrm>
            <a:off x="3141187" y="9243905"/>
            <a:ext cx="714763" cy="134018"/>
          </a:xfrm>
          <a:prstGeom prst="rect">
            <a:avLst/>
          </a:prstGeom>
          <a:noFill/>
          <a:ln>
            <a:noFill/>
          </a:ln>
        </p:spPr>
      </p:pic>
      <p:sp>
        <p:nvSpPr>
          <p:cNvPr id="2022" name="Google Shape;2022;p8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3" name="Google Shape;92;p1">
            <a:extLst>
              <a:ext uri="{FF2B5EF4-FFF2-40B4-BE49-F238E27FC236}">
                <a16:creationId xmlns:a16="http://schemas.microsoft.com/office/drawing/2014/main" id="{02CD7AAA-1528-4922-AF28-72B22B8873D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8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64</a:t>
            </a:fld>
            <a:endParaRPr/>
          </a:p>
        </p:txBody>
      </p:sp>
      <p:sp>
        <p:nvSpPr>
          <p:cNvPr id="2028" name="Google Shape;2028;p81"/>
          <p:cNvSpPr txBox="1"/>
          <p:nvPr/>
        </p:nvSpPr>
        <p:spPr>
          <a:xfrm>
            <a:off x="1205663" y="1150031"/>
            <a:ext cx="31050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SUGESTÃO DE</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ESTILO VISUAL</a:t>
            </a:r>
            <a:endParaRPr/>
          </a:p>
        </p:txBody>
      </p:sp>
      <p:sp>
        <p:nvSpPr>
          <p:cNvPr id="2029" name="Google Shape;2029;p81"/>
          <p:cNvSpPr txBox="1"/>
          <p:nvPr/>
        </p:nvSpPr>
        <p:spPr>
          <a:xfrm>
            <a:off x="1227540" y="1790482"/>
            <a:ext cx="4537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Além das fotos, podemos utilizar de elementos gráficos que representem e fortaleçam esta mesma personalidade, sempre destacando o azul na comunicação, com uma pegada jovem e ao mesmo tempo experimente, refletindo nossos arquétipos. A referência abaixo se encaixa com o estilo visual que imaginamos para o Reportei:</a:t>
            </a:r>
            <a:endParaRPr sz="1200" dirty="0"/>
          </a:p>
        </p:txBody>
      </p:sp>
      <p:pic>
        <p:nvPicPr>
          <p:cNvPr id="2030" name="Google Shape;2030;p81" descr="Interface gráfica do usuário, Aplicativo&#10;&#10;Descrição gerada automaticamente"/>
          <p:cNvPicPr preferRelativeResize="0"/>
          <p:nvPr/>
        </p:nvPicPr>
        <p:blipFill rotWithShape="1">
          <a:blip r:embed="rId3">
            <a:alphaModFix/>
          </a:blip>
          <a:srcRect/>
          <a:stretch/>
        </p:blipFill>
        <p:spPr>
          <a:xfrm>
            <a:off x="1191374" y="2556589"/>
            <a:ext cx="4222720" cy="6265633"/>
          </a:xfrm>
          <a:prstGeom prst="rect">
            <a:avLst/>
          </a:prstGeom>
          <a:noFill/>
          <a:ln>
            <a:noFill/>
          </a:ln>
        </p:spPr>
      </p:pic>
      <p:pic>
        <p:nvPicPr>
          <p:cNvPr id="2032" name="Google Shape;2032;p81"/>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2033" name="Google Shape;2033;p81"/>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9" name="Google Shape;92;p1">
            <a:extLst>
              <a:ext uri="{FF2B5EF4-FFF2-40B4-BE49-F238E27FC236}">
                <a16:creationId xmlns:a16="http://schemas.microsoft.com/office/drawing/2014/main" id="{A136DBE3-BC90-4E51-85F9-F95A6E800172}"/>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82"/>
          <p:cNvSpPr/>
          <p:nvPr/>
        </p:nvSpPr>
        <p:spPr>
          <a:xfrm>
            <a:off x="1223964" y="6542942"/>
            <a:ext cx="4545012" cy="205135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9" name="Google Shape;2039;p8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65</a:t>
            </a:fld>
            <a:endParaRPr/>
          </a:p>
        </p:txBody>
      </p:sp>
      <p:sp>
        <p:nvSpPr>
          <p:cNvPr id="2040" name="Google Shape;2040;p82"/>
          <p:cNvSpPr txBox="1"/>
          <p:nvPr/>
        </p:nvSpPr>
        <p:spPr>
          <a:xfrm>
            <a:off x="1223962" y="1445234"/>
            <a:ext cx="29250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PILARES DE CONTEÚDO</a:t>
            </a:r>
            <a:endParaRPr/>
          </a:p>
        </p:txBody>
      </p:sp>
      <p:sp>
        <p:nvSpPr>
          <p:cNvPr id="2041" name="Google Shape;2041;p82"/>
          <p:cNvSpPr txBox="1"/>
          <p:nvPr/>
        </p:nvSpPr>
        <p:spPr>
          <a:xfrm>
            <a:off x="1223963" y="1832860"/>
            <a:ext cx="45450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definição dos pilares de conteúdo é um passo importante na elaboração de um plano editorial. É nesta etapa que compomos as temáticas dos assuntos que serão abordados nas mídias sociais ao longo da execução do planejamento. Para o Reportei, acreditamos que uma boa pauta se daria dentro das temáticas </a:t>
            </a:r>
            <a:r>
              <a:rPr lang="pt-BR" sz="1200" i="1" baseline="30000" dirty="0">
                <a:solidFill>
                  <a:schemeClr val="dk1"/>
                </a:solidFill>
                <a:latin typeface="Calibri"/>
                <a:ea typeface="Calibri"/>
                <a:cs typeface="Calibri"/>
                <a:sym typeface="Calibri"/>
              </a:rPr>
              <a:t>Educacionais, Promocionais, Institucionais e </a:t>
            </a:r>
            <a:r>
              <a:rPr lang="pt-BR" sz="1200" i="1" baseline="30000" dirty="0" err="1">
                <a:solidFill>
                  <a:schemeClr val="dk1"/>
                </a:solidFill>
                <a:latin typeface="Calibri"/>
                <a:ea typeface="Calibri"/>
                <a:cs typeface="Calibri"/>
                <a:sym typeface="Calibri"/>
              </a:rPr>
              <a:t>e</a:t>
            </a:r>
            <a:r>
              <a:rPr lang="pt-BR" sz="1200" i="1" baseline="30000" dirty="0">
                <a:solidFill>
                  <a:schemeClr val="dk1"/>
                </a:solidFill>
                <a:latin typeface="Calibri"/>
                <a:ea typeface="Calibri"/>
                <a:cs typeface="Calibri"/>
                <a:sym typeface="Calibri"/>
              </a:rPr>
              <a:t> UGC</a:t>
            </a:r>
            <a:r>
              <a:rPr lang="pt-BR" sz="1200" baseline="30000" dirty="0">
                <a:solidFill>
                  <a:schemeClr val="dk1"/>
                </a:solidFill>
                <a:latin typeface="Calibri"/>
                <a:ea typeface="Calibri"/>
                <a:cs typeface="Calibri"/>
                <a:sym typeface="Calibri"/>
              </a:rPr>
              <a:t> (conteúdo gerado pelo usuário), devidamente distribuídos assim:</a:t>
            </a:r>
            <a:endParaRPr sz="1200" dirty="0"/>
          </a:p>
        </p:txBody>
      </p:sp>
      <p:sp>
        <p:nvSpPr>
          <p:cNvPr id="2042" name="Google Shape;2042;p82"/>
          <p:cNvSpPr txBox="1"/>
          <p:nvPr/>
        </p:nvSpPr>
        <p:spPr>
          <a:xfrm>
            <a:off x="1223962" y="2925045"/>
            <a:ext cx="167879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rgbClr val="2F64E0"/>
                </a:solidFill>
                <a:latin typeface="Open Sans ExtraBold"/>
                <a:ea typeface="Open Sans ExtraBold"/>
                <a:cs typeface="Open Sans ExtraBold"/>
                <a:sym typeface="Open Sans ExtraBold"/>
              </a:rPr>
              <a:t>75% EDUCACIONAL</a:t>
            </a:r>
            <a:endParaRPr/>
          </a:p>
        </p:txBody>
      </p:sp>
      <p:sp>
        <p:nvSpPr>
          <p:cNvPr id="2043" name="Google Shape;2043;p82"/>
          <p:cNvSpPr txBox="1"/>
          <p:nvPr/>
        </p:nvSpPr>
        <p:spPr>
          <a:xfrm>
            <a:off x="1223962" y="3803922"/>
            <a:ext cx="175400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accent4"/>
                </a:solidFill>
                <a:latin typeface="Open Sans ExtraBold"/>
                <a:ea typeface="Open Sans ExtraBold"/>
                <a:cs typeface="Open Sans ExtraBold"/>
                <a:sym typeface="Open Sans ExtraBold"/>
              </a:rPr>
              <a:t>10% PROMOCIONAL</a:t>
            </a:r>
            <a:endParaRPr/>
          </a:p>
        </p:txBody>
      </p:sp>
      <p:sp>
        <p:nvSpPr>
          <p:cNvPr id="2044" name="Google Shape;2044;p82"/>
          <p:cNvSpPr txBox="1"/>
          <p:nvPr/>
        </p:nvSpPr>
        <p:spPr>
          <a:xfrm>
            <a:off x="1223962" y="4625721"/>
            <a:ext cx="17780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rgbClr val="FF5757"/>
                </a:solidFill>
                <a:latin typeface="Open Sans ExtraBold"/>
                <a:ea typeface="Open Sans ExtraBold"/>
                <a:cs typeface="Open Sans ExtraBold"/>
                <a:sym typeface="Open Sans ExtraBold"/>
              </a:rPr>
              <a:t>10% INSTITUCIONAL</a:t>
            </a:r>
            <a:endParaRPr/>
          </a:p>
        </p:txBody>
      </p:sp>
      <p:sp>
        <p:nvSpPr>
          <p:cNvPr id="2045" name="Google Shape;2045;p82"/>
          <p:cNvSpPr txBox="1"/>
          <p:nvPr/>
        </p:nvSpPr>
        <p:spPr>
          <a:xfrm>
            <a:off x="1223962" y="5572673"/>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rgbClr val="00B050"/>
                </a:solidFill>
                <a:latin typeface="Open Sans ExtraBold"/>
                <a:ea typeface="Open Sans ExtraBold"/>
                <a:cs typeface="Open Sans ExtraBold"/>
                <a:sym typeface="Open Sans ExtraBold"/>
              </a:rPr>
              <a:t>5% UGC</a:t>
            </a:r>
            <a:endParaRPr/>
          </a:p>
        </p:txBody>
      </p:sp>
      <p:sp>
        <p:nvSpPr>
          <p:cNvPr id="2046" name="Google Shape;2046;p82"/>
          <p:cNvSpPr txBox="1"/>
          <p:nvPr/>
        </p:nvSpPr>
        <p:spPr>
          <a:xfrm>
            <a:off x="1223962" y="3146082"/>
            <a:ext cx="25584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Conteúdos de valor prático, que visam ensinar alguma coisa para a audiência, sem ansiedade de vender. Podem ser conteúdos rasos ou mais profundos.</a:t>
            </a:r>
            <a:endParaRPr sz="1200" dirty="0">
              <a:solidFill>
                <a:schemeClr val="dk1"/>
              </a:solidFill>
              <a:latin typeface="Calibri"/>
              <a:ea typeface="Calibri"/>
              <a:cs typeface="Calibri"/>
              <a:sym typeface="Calibri"/>
            </a:endParaRPr>
          </a:p>
        </p:txBody>
      </p:sp>
      <p:sp>
        <p:nvSpPr>
          <p:cNvPr id="2047" name="Google Shape;2047;p82"/>
          <p:cNvSpPr txBox="1"/>
          <p:nvPr/>
        </p:nvSpPr>
        <p:spPr>
          <a:xfrm>
            <a:off x="1223962" y="4856238"/>
            <a:ext cx="25869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Conteúdos que </a:t>
            </a:r>
            <a:r>
              <a:rPr lang="pt-BR" sz="1200" baseline="30000" dirty="0" err="1">
                <a:solidFill>
                  <a:schemeClr val="dk1"/>
                </a:solidFill>
                <a:latin typeface="Calibri"/>
                <a:ea typeface="Calibri"/>
                <a:cs typeface="Calibri"/>
                <a:sym typeface="Calibri"/>
              </a:rPr>
              <a:t>falemsobre</a:t>
            </a:r>
            <a:r>
              <a:rPr lang="pt-BR" sz="1200" baseline="30000" dirty="0">
                <a:solidFill>
                  <a:schemeClr val="dk1"/>
                </a:solidFill>
                <a:latin typeface="Calibri"/>
                <a:ea typeface="Calibri"/>
                <a:cs typeface="Calibri"/>
                <a:sym typeface="Calibri"/>
              </a:rPr>
              <a:t> a Reportei e não sobre o produto propriamente dito. Equipe, história da marca, valores, RP, etc. A ideia é aumentar a autoridade.</a:t>
            </a:r>
            <a:endParaRPr sz="1200" dirty="0">
              <a:solidFill>
                <a:schemeClr val="dk1"/>
              </a:solidFill>
              <a:latin typeface="Calibri"/>
              <a:ea typeface="Calibri"/>
              <a:cs typeface="Calibri"/>
              <a:sym typeface="Calibri"/>
            </a:endParaRPr>
          </a:p>
        </p:txBody>
      </p:sp>
      <p:sp>
        <p:nvSpPr>
          <p:cNvPr id="2048" name="Google Shape;2048;p82"/>
          <p:cNvSpPr txBox="1"/>
          <p:nvPr/>
        </p:nvSpPr>
        <p:spPr>
          <a:xfrm>
            <a:off x="1223962" y="5801238"/>
            <a:ext cx="27000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UGC (user-generated content) são conteúdos gerados pelos usuários. Aqui, publicaremos reviews, depoimentos, dúvidas, etc.</a:t>
            </a:r>
            <a:endParaRPr sz="1200">
              <a:solidFill>
                <a:schemeClr val="dk1"/>
              </a:solidFill>
              <a:latin typeface="Calibri"/>
              <a:ea typeface="Calibri"/>
              <a:cs typeface="Calibri"/>
              <a:sym typeface="Calibri"/>
            </a:endParaRPr>
          </a:p>
        </p:txBody>
      </p:sp>
      <p:sp>
        <p:nvSpPr>
          <p:cNvPr id="2049" name="Google Shape;2049;p82"/>
          <p:cNvSpPr txBox="1"/>
          <p:nvPr/>
        </p:nvSpPr>
        <p:spPr>
          <a:xfrm>
            <a:off x="1223962" y="4040585"/>
            <a:ext cx="2558400" cy="592429"/>
          </a:xfrm>
          <a:prstGeom prst="rect">
            <a:avLst/>
          </a:prstGeom>
          <a:noFill/>
          <a:ln>
            <a:noFill/>
          </a:ln>
        </p:spPr>
        <p:txBody>
          <a:bodyPr spcFirstLastPara="1" wrap="square" lIns="91425" tIns="45700" rIns="91425" bIns="45700" anchor="t" anchorCtr="0">
            <a:spAutoFit/>
          </a:bodyPr>
          <a:lstStyle/>
          <a:p>
            <a:pPr marL="0" marR="0" lvl="0" indent="0" algn="l" rtl="0">
              <a:lnSpc>
                <a:spcPts val="1300"/>
              </a:lnSpc>
              <a:spcBef>
                <a:spcPts val="0"/>
              </a:spcBef>
              <a:spcAft>
                <a:spcPts val="0"/>
              </a:spcAft>
              <a:buNone/>
            </a:pPr>
            <a:r>
              <a:rPr lang="pt-BR" sz="1200" baseline="30000">
                <a:solidFill>
                  <a:schemeClr val="dk1"/>
                </a:solidFill>
                <a:latin typeface="Calibri"/>
                <a:ea typeface="Calibri"/>
                <a:cs typeface="Calibri"/>
                <a:sym typeface="Calibri"/>
              </a:rPr>
              <a:t>Conteúdos direcionados à venda. Em somente 10% dos casos trabalharemos vendendo alguma coisa para a nossa audiência.</a:t>
            </a:r>
            <a:endParaRPr sz="1200">
              <a:solidFill>
                <a:schemeClr val="dk1"/>
              </a:solidFill>
              <a:latin typeface="Calibri"/>
              <a:ea typeface="Calibri"/>
              <a:cs typeface="Calibri"/>
              <a:sym typeface="Calibri"/>
            </a:endParaRPr>
          </a:p>
        </p:txBody>
      </p:sp>
      <p:pic>
        <p:nvPicPr>
          <p:cNvPr id="2051" name="Google Shape;2051;p82"/>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052" name="Google Shape;2052;p8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53" name="Google Shape;2053;p82"/>
          <p:cNvSpPr txBox="1"/>
          <p:nvPr/>
        </p:nvSpPr>
        <p:spPr>
          <a:xfrm>
            <a:off x="1404000" y="7250848"/>
            <a:ext cx="41400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No atual estado de comunicação do Reportei, é fundamental que invistamos na produção de conteúdo de alto valor para o usuário. Isso pode posicionar a marca como uma das únicas no segmento a produzir conteúdo relevante para os clientes. Estes conteúdos serão reforçados com as postagens institucionais e de autoridade. Em um primeiro momento, limitamos as publicações promocionais para que haja uma maior aproximação da audiência com a marca, que será reforçada pelo UGC.</a:t>
            </a:r>
            <a:endParaRPr sz="1200" dirty="0"/>
          </a:p>
        </p:txBody>
      </p:sp>
      <p:pic>
        <p:nvPicPr>
          <p:cNvPr id="2054" name="Google Shape;2054;p82"/>
          <p:cNvPicPr preferRelativeResize="0"/>
          <p:nvPr/>
        </p:nvPicPr>
        <p:blipFill rotWithShape="1">
          <a:blip r:embed="rId4">
            <a:alphaModFix/>
          </a:blip>
          <a:srcRect/>
          <a:stretch/>
        </p:blipFill>
        <p:spPr>
          <a:xfrm>
            <a:off x="4194000" y="2771724"/>
            <a:ext cx="1427513" cy="3462198"/>
          </a:xfrm>
          <a:prstGeom prst="rect">
            <a:avLst/>
          </a:prstGeom>
          <a:noFill/>
          <a:ln>
            <a:noFill/>
          </a:ln>
        </p:spPr>
      </p:pic>
      <p:cxnSp>
        <p:nvCxnSpPr>
          <p:cNvPr id="2055" name="Google Shape;2055;p82"/>
          <p:cNvCxnSpPr>
            <a:stCxn id="2042" idx="3"/>
          </p:cNvCxnSpPr>
          <p:nvPr/>
        </p:nvCxnSpPr>
        <p:spPr>
          <a:xfrm>
            <a:off x="2902755" y="3063544"/>
            <a:ext cx="1786200" cy="503700"/>
          </a:xfrm>
          <a:prstGeom prst="bentConnector3">
            <a:avLst>
              <a:gd name="adj1" fmla="val 64933"/>
            </a:avLst>
          </a:prstGeom>
          <a:noFill/>
          <a:ln w="9525" cap="rnd" cmpd="sng">
            <a:solidFill>
              <a:schemeClr val="dk1"/>
            </a:solidFill>
            <a:prstDash val="dash"/>
            <a:miter lim="800000"/>
            <a:headEnd type="oval" w="sm" len="sm"/>
            <a:tailEnd type="oval" w="sm" len="sm"/>
          </a:ln>
        </p:spPr>
      </p:cxnSp>
      <p:cxnSp>
        <p:nvCxnSpPr>
          <p:cNvPr id="2056" name="Google Shape;2056;p82"/>
          <p:cNvCxnSpPr>
            <a:stCxn id="2043" idx="3"/>
          </p:cNvCxnSpPr>
          <p:nvPr/>
        </p:nvCxnSpPr>
        <p:spPr>
          <a:xfrm>
            <a:off x="2977968" y="3942422"/>
            <a:ext cx="1530900" cy="1777800"/>
          </a:xfrm>
          <a:prstGeom prst="bentConnector2">
            <a:avLst/>
          </a:prstGeom>
          <a:noFill/>
          <a:ln w="9525" cap="rnd" cmpd="sng">
            <a:solidFill>
              <a:schemeClr val="dk1"/>
            </a:solidFill>
            <a:prstDash val="dash"/>
            <a:miter lim="800000"/>
            <a:headEnd type="oval" w="sm" len="sm"/>
            <a:tailEnd type="oval" w="sm" len="sm"/>
          </a:ln>
        </p:spPr>
      </p:cxnSp>
      <p:cxnSp>
        <p:nvCxnSpPr>
          <p:cNvPr id="2057" name="Google Shape;2057;p82"/>
          <p:cNvCxnSpPr>
            <a:stCxn id="2044" idx="3"/>
          </p:cNvCxnSpPr>
          <p:nvPr/>
        </p:nvCxnSpPr>
        <p:spPr>
          <a:xfrm>
            <a:off x="3002013" y="4764221"/>
            <a:ext cx="2181900" cy="850200"/>
          </a:xfrm>
          <a:prstGeom prst="bentConnector3">
            <a:avLst>
              <a:gd name="adj1" fmla="val 45346"/>
            </a:avLst>
          </a:prstGeom>
          <a:noFill/>
          <a:ln w="9525" cap="rnd" cmpd="sng">
            <a:solidFill>
              <a:schemeClr val="dk1"/>
            </a:solidFill>
            <a:prstDash val="dash"/>
            <a:miter lim="800000"/>
            <a:headEnd type="oval" w="sm" len="sm"/>
            <a:tailEnd type="oval" w="sm" len="sm"/>
          </a:ln>
        </p:spPr>
      </p:cxnSp>
      <p:cxnSp>
        <p:nvCxnSpPr>
          <p:cNvPr id="2058" name="Google Shape;2058;p82"/>
          <p:cNvCxnSpPr>
            <a:stCxn id="2045" idx="3"/>
          </p:cNvCxnSpPr>
          <p:nvPr/>
        </p:nvCxnSpPr>
        <p:spPr>
          <a:xfrm>
            <a:off x="2014563" y="5711173"/>
            <a:ext cx="3169500" cy="290100"/>
          </a:xfrm>
          <a:prstGeom prst="bentConnector3">
            <a:avLst>
              <a:gd name="adj1" fmla="val 63173"/>
            </a:avLst>
          </a:prstGeom>
          <a:noFill/>
          <a:ln w="9525" cap="rnd" cmpd="sng">
            <a:solidFill>
              <a:schemeClr val="dk1"/>
            </a:solidFill>
            <a:prstDash val="dash"/>
            <a:miter lim="800000"/>
            <a:headEnd type="oval" w="sm" len="sm"/>
            <a:tailEnd type="oval" w="sm" len="sm"/>
          </a:ln>
        </p:spPr>
      </p:cxnSp>
      <p:sp>
        <p:nvSpPr>
          <p:cNvPr id="2059" name="Google Shape;2059;p82"/>
          <p:cNvSpPr txBox="1"/>
          <p:nvPr/>
        </p:nvSpPr>
        <p:spPr>
          <a:xfrm>
            <a:off x="1404000" y="6800848"/>
            <a:ext cx="29250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POR QUE ESTA</a:t>
            </a:r>
            <a:endParaRPr/>
          </a:p>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DISTRIBUIÇÃO?</a:t>
            </a:r>
            <a:endParaRPr/>
          </a:p>
        </p:txBody>
      </p:sp>
      <p:sp>
        <p:nvSpPr>
          <p:cNvPr id="2060" name="Google Shape;2060;p82"/>
          <p:cNvSpPr/>
          <p:nvPr/>
        </p:nvSpPr>
        <p:spPr>
          <a:xfrm>
            <a:off x="1537210" y="6430278"/>
            <a:ext cx="271790" cy="133977"/>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92;p1">
            <a:extLst>
              <a:ext uri="{FF2B5EF4-FFF2-40B4-BE49-F238E27FC236}">
                <a16:creationId xmlns:a16="http://schemas.microsoft.com/office/drawing/2014/main" id="{D81293F3-2B8F-4484-847F-83F90993B85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8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66</a:t>
            </a:fld>
            <a:endParaRPr/>
          </a:p>
        </p:txBody>
      </p:sp>
      <p:sp>
        <p:nvSpPr>
          <p:cNvPr id="2066" name="Google Shape;2066;p83"/>
          <p:cNvSpPr txBox="1"/>
          <p:nvPr/>
        </p:nvSpPr>
        <p:spPr>
          <a:xfrm>
            <a:off x="1231118" y="1185600"/>
            <a:ext cx="12096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PARA USAR</a:t>
            </a:r>
            <a:endParaRPr/>
          </a:p>
        </p:txBody>
      </p:sp>
      <p:sp>
        <p:nvSpPr>
          <p:cNvPr id="2067" name="Google Shape;2067;p83"/>
          <p:cNvSpPr txBox="1"/>
          <p:nvPr/>
        </p:nvSpPr>
        <p:spPr>
          <a:xfrm>
            <a:off x="1231117" y="1471927"/>
            <a:ext cx="45378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Sempre que formos nos comunicar na forma de texto, o Reportei deve se portar como especialista no assunto, mas transparecer uma didática simples. Para isso, expressões do tipo “Como” ou “Passo a passo” devem ser, sempre que possível, utilizadas. As personas do Reportei também tendem a se sentir atraídas com especificidades e formatos de lista, que podem ser uma excelente maneira de direcionar a produção de conteúdo.</a:t>
            </a:r>
            <a:endParaRPr sz="1200" dirty="0"/>
          </a:p>
        </p:txBody>
      </p:sp>
      <p:graphicFrame>
        <p:nvGraphicFramePr>
          <p:cNvPr id="2068" name="Google Shape;2068;p83"/>
          <p:cNvGraphicFramePr/>
          <p:nvPr/>
        </p:nvGraphicFramePr>
        <p:xfrm>
          <a:off x="1231116" y="2521671"/>
          <a:ext cx="4537875" cy="6301325"/>
        </p:xfrm>
        <a:graphic>
          <a:graphicData uri="http://schemas.openxmlformats.org/drawingml/2006/table">
            <a:tbl>
              <a:tblPr firstRow="1" bandRow="1">
                <a:noFill/>
                <a:tableStyleId>{9B05A6A4-EA50-4BEF-BD7A-AB9B2EFF4DC2}</a:tableStyleId>
              </a:tblPr>
              <a:tblGrid>
                <a:gridCol w="1131650">
                  <a:extLst>
                    <a:ext uri="{9D8B030D-6E8A-4147-A177-3AD203B41FA5}">
                      <a16:colId xmlns:a16="http://schemas.microsoft.com/office/drawing/2014/main" val="20000"/>
                    </a:ext>
                  </a:extLst>
                </a:gridCol>
                <a:gridCol w="3406225">
                  <a:extLst>
                    <a:ext uri="{9D8B030D-6E8A-4147-A177-3AD203B41FA5}">
                      <a16:colId xmlns:a16="http://schemas.microsoft.com/office/drawing/2014/main" val="20001"/>
                    </a:ext>
                  </a:extLst>
                </a:gridCol>
              </a:tblGrid>
              <a:tr h="811325">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“COMO”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lnSpc>
                          <a:spcPct val="100000"/>
                        </a:lnSpc>
                        <a:spcBef>
                          <a:spcPts val="0"/>
                        </a:spcBef>
                        <a:spcAft>
                          <a:spcPts val="0"/>
                        </a:spcAft>
                        <a:buNone/>
                      </a:pPr>
                      <a:r>
                        <a:rPr lang="pt-BR" sz="800" b="1">
                          <a:solidFill>
                            <a:srgbClr val="2F64E0"/>
                          </a:solidFill>
                        </a:rPr>
                        <a:t>   Ex. 1: </a:t>
                      </a:r>
                      <a:r>
                        <a:rPr lang="pt-BR" sz="800"/>
                        <a:t>Como aumentar o ticket médio da agência</a:t>
                      </a:r>
                      <a:endParaRPr/>
                    </a:p>
                    <a:p>
                      <a:pPr marL="0" marR="0" lvl="0" indent="0" algn="l" rtl="0">
                        <a:lnSpc>
                          <a:spcPct val="150000"/>
                        </a:lnSpc>
                        <a:spcBef>
                          <a:spcPts val="0"/>
                        </a:spcBef>
                        <a:spcAft>
                          <a:spcPts val="0"/>
                        </a:spcAft>
                        <a:buNone/>
                      </a:pPr>
                      <a:r>
                        <a:rPr lang="pt-BR" sz="800" b="1">
                          <a:solidFill>
                            <a:srgbClr val="2F64E0"/>
                          </a:solidFill>
                        </a:rPr>
                        <a:t>   Ex. 2: </a:t>
                      </a:r>
                      <a:r>
                        <a:rPr lang="pt-BR" sz="800"/>
                        <a:t>Como saber o momento de contratar alguém</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10126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ECONOMIA</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a:t>   </a:t>
                      </a:r>
                      <a:r>
                        <a:rPr lang="pt-BR" sz="800" b="1">
                          <a:solidFill>
                            <a:srgbClr val="2F64E0"/>
                          </a:solidFill>
                        </a:rPr>
                        <a:t>Ex. 1: </a:t>
                      </a:r>
                      <a:r>
                        <a:rPr lang="pt-BR" sz="800"/>
                        <a:t>Economize dinheiro automatizando processos da agência</a:t>
                      </a:r>
                      <a:endParaRPr/>
                    </a:p>
                    <a:p>
                      <a:pPr marL="0" marR="0" lvl="0" indent="0" algn="l" rtl="0">
                        <a:lnSpc>
                          <a:spcPct val="200000"/>
                        </a:lnSpc>
                        <a:spcBef>
                          <a:spcPts val="0"/>
                        </a:spcBef>
                        <a:spcAft>
                          <a:spcPts val="0"/>
                        </a:spcAft>
                        <a:buNone/>
                      </a:pPr>
                      <a:r>
                        <a:rPr lang="pt-BR" sz="800" b="1">
                          <a:solidFill>
                            <a:srgbClr val="2F64E0"/>
                          </a:solidFill>
                        </a:rPr>
                        <a:t>   Ex. 2: </a:t>
                      </a:r>
                      <a:r>
                        <a:rPr lang="pt-BR" sz="800"/>
                        <a:t>Quanto é possível economizar por ano apenas mantendo</a:t>
                      </a:r>
                      <a:endParaRPr/>
                    </a:p>
                    <a:p>
                      <a:pPr marL="0" marR="0" lvl="0" indent="0" algn="l" rtl="0">
                        <a:spcBef>
                          <a:spcPts val="0"/>
                        </a:spcBef>
                        <a:spcAft>
                          <a:spcPts val="0"/>
                        </a:spcAft>
                        <a:buNone/>
                      </a:pPr>
                      <a:r>
                        <a:rPr lang="pt-BR" sz="800"/>
                        <a:t>   um cliente na sua carteira</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8774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PASSO A PASSO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a:t>   </a:t>
                      </a:r>
                      <a:r>
                        <a:rPr lang="pt-BR" sz="800" b="1">
                          <a:solidFill>
                            <a:srgbClr val="2F64E0"/>
                          </a:solidFill>
                        </a:rPr>
                        <a:t>Ex. 1: </a:t>
                      </a:r>
                      <a:r>
                        <a:rPr lang="pt-BR" sz="800"/>
                        <a:t>Diminua as despesas da sua agência em 3 passos simples</a:t>
                      </a:r>
                      <a:endParaRPr/>
                    </a:p>
                    <a:p>
                      <a:pPr marL="0" marR="0" lvl="0" indent="0" algn="l" rtl="0">
                        <a:lnSpc>
                          <a:spcPct val="150000"/>
                        </a:lnSpc>
                        <a:spcBef>
                          <a:spcPts val="0"/>
                        </a:spcBef>
                        <a:spcAft>
                          <a:spcPts val="0"/>
                        </a:spcAft>
                        <a:buNone/>
                      </a:pPr>
                      <a:r>
                        <a:rPr lang="pt-BR" sz="800" b="1"/>
                        <a:t>   </a:t>
                      </a:r>
                      <a:r>
                        <a:rPr lang="pt-BR" sz="800" b="1">
                          <a:solidFill>
                            <a:srgbClr val="2F64E0"/>
                          </a:solidFill>
                        </a:rPr>
                        <a:t>Ex. 2: </a:t>
                      </a:r>
                      <a:r>
                        <a:rPr lang="pt-BR" sz="800" b="0"/>
                        <a:t>5 </a:t>
                      </a:r>
                      <a:r>
                        <a:rPr lang="pt-BR" sz="800"/>
                        <a:t>Passos para você automatizar a emissão de relatórios</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17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“DESCUBRA”</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baseline="30000"/>
                        <a:t>   </a:t>
                      </a:r>
                      <a:r>
                        <a:rPr lang="pt-BR" sz="800" b="1">
                          <a:solidFill>
                            <a:srgbClr val="2F64E0"/>
                          </a:solidFill>
                        </a:rPr>
                        <a:t>Ex. 1: </a:t>
                      </a:r>
                      <a:r>
                        <a:rPr lang="pt-BR" sz="800"/>
                        <a:t>Descubra o que levou Francisco a aumentar em 55%</a:t>
                      </a:r>
                      <a:endParaRPr/>
                    </a:p>
                    <a:p>
                      <a:pPr marL="0" marR="0" lvl="0" indent="0" algn="l" rtl="0">
                        <a:spcBef>
                          <a:spcPts val="0"/>
                        </a:spcBef>
                        <a:spcAft>
                          <a:spcPts val="0"/>
                        </a:spcAft>
                        <a:buNone/>
                      </a:pPr>
                      <a:r>
                        <a:rPr lang="pt-BR" sz="800"/>
                        <a:t>  o faturamento da agência</a:t>
                      </a:r>
                      <a:endParaRPr/>
                    </a:p>
                    <a:p>
                      <a:pPr marL="0" marR="0" lvl="0" indent="0" algn="l" rtl="0">
                        <a:lnSpc>
                          <a:spcPct val="200000"/>
                        </a:lnSpc>
                        <a:spcBef>
                          <a:spcPts val="0"/>
                        </a:spcBef>
                        <a:spcAft>
                          <a:spcPts val="0"/>
                        </a:spcAft>
                        <a:buNone/>
                      </a:pPr>
                      <a:r>
                        <a:rPr lang="pt-BR" sz="800" b="1">
                          <a:solidFill>
                            <a:srgbClr val="2F64E0"/>
                          </a:solidFill>
                        </a:rPr>
                        <a:t>  Ex. 2: </a:t>
                      </a:r>
                      <a:r>
                        <a:rPr lang="pt-BR" sz="800"/>
                        <a:t>Existe uma maneira de baixar (muito) seu custo de</a:t>
                      </a:r>
                      <a:endParaRPr/>
                    </a:p>
                    <a:p>
                      <a:pPr marL="0" marR="0" lvl="0" indent="0" algn="l" rtl="0">
                        <a:lnSpc>
                          <a:spcPct val="100000"/>
                        </a:lnSpc>
                        <a:spcBef>
                          <a:spcPts val="0"/>
                        </a:spcBef>
                        <a:spcAft>
                          <a:spcPts val="0"/>
                        </a:spcAft>
                        <a:buNone/>
                      </a:pPr>
                      <a:r>
                        <a:rPr lang="pt-BR" sz="800"/>
                        <a:t>  aquisição de clientes. Descubra!</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81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“VALE A PENA?”</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a:solidFill>
                            <a:srgbClr val="2F64E0"/>
                          </a:solidFill>
                        </a:rPr>
                        <a:t> Ex. 1:</a:t>
                      </a:r>
                      <a:r>
                        <a:rPr lang="pt-BR" sz="800">
                          <a:solidFill>
                            <a:srgbClr val="2F64E0"/>
                          </a:solidFill>
                        </a:rPr>
                        <a:t> </a:t>
                      </a:r>
                      <a:r>
                        <a:rPr lang="pt-BR" sz="800"/>
                        <a:t>Quanto vale a pena investir para conquistar um cliente?</a:t>
                      </a:r>
                      <a:endParaRPr/>
                    </a:p>
                    <a:p>
                      <a:pPr marL="0" marR="0" lvl="0" indent="0" algn="l" rtl="0">
                        <a:lnSpc>
                          <a:spcPct val="150000"/>
                        </a:lnSpc>
                        <a:spcBef>
                          <a:spcPts val="0"/>
                        </a:spcBef>
                        <a:spcAft>
                          <a:spcPts val="0"/>
                        </a:spcAft>
                        <a:buNone/>
                      </a:pPr>
                      <a:r>
                        <a:rPr lang="pt-BR" sz="800" b="1">
                          <a:solidFill>
                            <a:srgbClr val="2F64E0"/>
                          </a:solidFill>
                        </a:rPr>
                        <a:t> Ex. 2:</a:t>
                      </a:r>
                      <a:r>
                        <a:rPr lang="pt-BR" sz="800">
                          <a:solidFill>
                            <a:srgbClr val="2F64E0"/>
                          </a:solidFill>
                        </a:rPr>
                        <a:t> </a:t>
                      </a:r>
                      <a:r>
                        <a:rPr lang="pt-BR" sz="800"/>
                        <a:t>O que vale e o que não vale a pena automatizar na agência?</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81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“RELATÓRIOS”</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a:solidFill>
                            <a:srgbClr val="2F64E0"/>
                          </a:solidFill>
                        </a:rPr>
                        <a:t> Ex. 1: </a:t>
                      </a:r>
                      <a:r>
                        <a:rPr lang="pt-BR" sz="800"/>
                        <a:t>3 Maneiras de surpreender seu cliente no relatório</a:t>
                      </a:r>
                      <a:endParaRPr/>
                    </a:p>
                    <a:p>
                      <a:pPr marL="0" marR="0" lvl="0" indent="0" algn="l" rtl="0">
                        <a:lnSpc>
                          <a:spcPct val="150000"/>
                        </a:lnSpc>
                        <a:spcBef>
                          <a:spcPts val="0"/>
                        </a:spcBef>
                        <a:spcAft>
                          <a:spcPts val="0"/>
                        </a:spcAft>
                        <a:buNone/>
                      </a:pPr>
                      <a:r>
                        <a:rPr lang="pt-BR" sz="800" b="1">
                          <a:solidFill>
                            <a:srgbClr val="2F64E0"/>
                          </a:solidFill>
                        </a:rPr>
                        <a:t> Ex. 2: </a:t>
                      </a:r>
                      <a:r>
                        <a:rPr lang="pt-BR" sz="800"/>
                        <a:t>Os números do relatório deram ruim. E agora?</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81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“ESTRATÉGIA”</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5983E6"/>
                    </a:solidFill>
                  </a:tcPr>
                </a:tc>
                <a:tc>
                  <a:txBody>
                    <a:bodyPr/>
                    <a:lstStyle/>
                    <a:p>
                      <a:pPr marL="0" marR="0" lvl="0" indent="0" algn="l" rtl="0">
                        <a:spcBef>
                          <a:spcPts val="0"/>
                        </a:spcBef>
                        <a:spcAft>
                          <a:spcPts val="0"/>
                        </a:spcAft>
                        <a:buNone/>
                      </a:pPr>
                      <a:r>
                        <a:rPr lang="pt-BR" sz="800" b="1" dirty="0">
                          <a:solidFill>
                            <a:srgbClr val="2F64E0"/>
                          </a:solidFill>
                        </a:rPr>
                        <a:t> Ex. 1: </a:t>
                      </a:r>
                      <a:r>
                        <a:rPr lang="pt-BR" sz="800" dirty="0"/>
                        <a:t>4 Maneiras de faturar mais vendendo estratégia</a:t>
                      </a:r>
                      <a:endParaRPr dirty="0"/>
                    </a:p>
                    <a:p>
                      <a:pPr marL="0" marR="0" lvl="0" indent="0" algn="l" rtl="0">
                        <a:lnSpc>
                          <a:spcPct val="150000"/>
                        </a:lnSpc>
                        <a:spcBef>
                          <a:spcPts val="0"/>
                        </a:spcBef>
                        <a:spcAft>
                          <a:spcPts val="0"/>
                        </a:spcAft>
                        <a:buNone/>
                      </a:pPr>
                      <a:r>
                        <a:rPr lang="pt-BR" sz="800" b="1" dirty="0">
                          <a:solidFill>
                            <a:srgbClr val="2F64E0"/>
                          </a:solidFill>
                        </a:rPr>
                        <a:t> Ex. 2: </a:t>
                      </a:r>
                      <a:r>
                        <a:rPr lang="pt-BR" sz="800" dirty="0"/>
                        <a:t>Qual a estratégia ideal para cada canal de marketing?</a:t>
                      </a:r>
                      <a:endParaRPr dirty="0"/>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bl>
          </a:graphicData>
        </a:graphic>
      </p:graphicFrame>
      <p:pic>
        <p:nvPicPr>
          <p:cNvPr id="2069" name="Google Shape;2069;p83"/>
          <p:cNvPicPr preferRelativeResize="0"/>
          <p:nvPr/>
        </p:nvPicPr>
        <p:blipFill rotWithShape="1">
          <a:blip r:embed="rId3">
            <a:alphaModFix/>
          </a:blip>
          <a:srcRect/>
          <a:stretch/>
        </p:blipFill>
        <p:spPr>
          <a:xfrm>
            <a:off x="2424008" y="1215777"/>
            <a:ext cx="226898" cy="226898"/>
          </a:xfrm>
          <a:prstGeom prst="rect">
            <a:avLst/>
          </a:prstGeom>
          <a:noFill/>
          <a:ln>
            <a:noFill/>
          </a:ln>
        </p:spPr>
      </p:pic>
      <p:pic>
        <p:nvPicPr>
          <p:cNvPr id="2071" name="Google Shape;2071;p83"/>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2072" name="Google Shape;2072;p8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 name="Google Shape;92;p1">
            <a:extLst>
              <a:ext uri="{FF2B5EF4-FFF2-40B4-BE49-F238E27FC236}">
                <a16:creationId xmlns:a16="http://schemas.microsoft.com/office/drawing/2014/main" id="{D2581BEF-7052-4243-AB97-48311FC2FA40}"/>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8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67</a:t>
            </a:fld>
            <a:endParaRPr/>
          </a:p>
        </p:txBody>
      </p:sp>
      <p:sp>
        <p:nvSpPr>
          <p:cNvPr id="2078" name="Google Shape;2078;p84"/>
          <p:cNvSpPr txBox="1"/>
          <p:nvPr/>
        </p:nvSpPr>
        <p:spPr>
          <a:xfrm>
            <a:off x="1231126" y="1441977"/>
            <a:ext cx="158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a:solidFill>
                  <a:schemeClr val="dk1"/>
                </a:solidFill>
                <a:latin typeface="Open Sans ExtraBold"/>
                <a:ea typeface="Open Sans ExtraBold"/>
                <a:cs typeface="Open Sans ExtraBold"/>
                <a:sym typeface="Open Sans ExtraBold"/>
              </a:rPr>
              <a:t>PARA EVITAR</a:t>
            </a:r>
            <a:endParaRPr/>
          </a:p>
        </p:txBody>
      </p:sp>
      <p:sp>
        <p:nvSpPr>
          <p:cNvPr id="2079" name="Google Shape;2079;p84"/>
          <p:cNvSpPr txBox="1"/>
          <p:nvPr/>
        </p:nvSpPr>
        <p:spPr>
          <a:xfrm>
            <a:off x="1231117" y="1728307"/>
            <a:ext cx="4537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Uma vez que tenhamos definido características de como a marca do Reportei vai se comportar nas redes sociais, é importante ter em mente também o que devemos evitar neste comportamento, para que nosso tom de voz possa ser integralmente transmitido para a audiência nos conteúdos. Abaixo, listamos alguns exemplos evitáveis em nossa comunicação:</a:t>
            </a:r>
            <a:endParaRPr sz="1200"/>
          </a:p>
        </p:txBody>
      </p:sp>
      <p:pic>
        <p:nvPicPr>
          <p:cNvPr id="2080" name="Google Shape;2080;p84"/>
          <p:cNvPicPr preferRelativeResize="0"/>
          <p:nvPr/>
        </p:nvPicPr>
        <p:blipFill rotWithShape="1">
          <a:blip r:embed="rId3">
            <a:alphaModFix/>
          </a:blip>
          <a:srcRect/>
          <a:stretch/>
        </p:blipFill>
        <p:spPr>
          <a:xfrm>
            <a:off x="2571590" y="1497327"/>
            <a:ext cx="197106" cy="197106"/>
          </a:xfrm>
          <a:prstGeom prst="rect">
            <a:avLst/>
          </a:prstGeom>
          <a:noFill/>
          <a:ln>
            <a:noFill/>
          </a:ln>
        </p:spPr>
      </p:pic>
      <p:graphicFrame>
        <p:nvGraphicFramePr>
          <p:cNvPr id="2081" name="Google Shape;2081;p84"/>
          <p:cNvGraphicFramePr/>
          <p:nvPr/>
        </p:nvGraphicFramePr>
        <p:xfrm>
          <a:off x="1231116" y="2658000"/>
          <a:ext cx="4537875" cy="5850000"/>
        </p:xfrm>
        <a:graphic>
          <a:graphicData uri="http://schemas.openxmlformats.org/drawingml/2006/table">
            <a:tbl>
              <a:tblPr firstRow="1" bandRow="1">
                <a:noFill/>
                <a:tableStyleId>{9B05A6A4-EA50-4BEF-BD7A-AB9B2EFF4DC2}</a:tableStyleId>
              </a:tblPr>
              <a:tblGrid>
                <a:gridCol w="1131650">
                  <a:extLst>
                    <a:ext uri="{9D8B030D-6E8A-4147-A177-3AD203B41FA5}">
                      <a16:colId xmlns:a16="http://schemas.microsoft.com/office/drawing/2014/main" val="20000"/>
                    </a:ext>
                  </a:extLst>
                </a:gridCol>
                <a:gridCol w="3406225">
                  <a:extLst>
                    <a:ext uri="{9D8B030D-6E8A-4147-A177-3AD203B41FA5}">
                      <a16:colId xmlns:a16="http://schemas.microsoft.com/office/drawing/2014/main" val="20001"/>
                    </a:ext>
                  </a:extLst>
                </a:gridCol>
              </a:tblGrid>
              <a:tr h="765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NÃO-ESPECÍFICO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lnSpc>
                          <a:spcPct val="100000"/>
                        </a:lnSpc>
                        <a:spcBef>
                          <a:spcPts val="0"/>
                        </a:spcBef>
                        <a:spcAft>
                          <a:spcPts val="0"/>
                        </a:spcAft>
                        <a:buNone/>
                      </a:pPr>
                      <a:r>
                        <a:rPr lang="pt-BR" sz="800" b="1">
                          <a:solidFill>
                            <a:srgbClr val="2F64E0"/>
                          </a:solidFill>
                        </a:rPr>
                        <a:t>   </a:t>
                      </a:r>
                      <a:r>
                        <a:rPr lang="pt-BR" sz="800" b="1">
                          <a:solidFill>
                            <a:srgbClr val="FF5757"/>
                          </a:solidFill>
                        </a:rPr>
                        <a:t>Errado: </a:t>
                      </a:r>
                      <a:r>
                        <a:rPr lang="pt-BR" sz="800" b="0">
                          <a:solidFill>
                            <a:schemeClr val="dk1"/>
                          </a:solidFill>
                        </a:rPr>
                        <a:t>Os dados vão mudar de vez o mercado</a:t>
                      </a:r>
                      <a:endParaRPr/>
                    </a:p>
                    <a:p>
                      <a:pPr marL="0" marR="0" lvl="0" indent="0" algn="l" rtl="0">
                        <a:lnSpc>
                          <a:spcPct val="150000"/>
                        </a:lnSpc>
                        <a:spcBef>
                          <a:spcPts val="0"/>
                        </a:spcBef>
                        <a:spcAft>
                          <a:spcPts val="0"/>
                        </a:spcAft>
                        <a:buNone/>
                      </a:pPr>
                      <a:r>
                        <a:rPr lang="pt-BR" sz="800" b="1">
                          <a:solidFill>
                            <a:srgbClr val="2F64E0"/>
                          </a:solidFill>
                        </a:rPr>
                        <a:t>   Certo: </a:t>
                      </a:r>
                      <a:r>
                        <a:rPr lang="pt-BR" sz="800" b="0">
                          <a:solidFill>
                            <a:schemeClr val="dk1"/>
                          </a:solidFill>
                        </a:rPr>
                        <a:t>Como os dados podem mudar a sua agência</a:t>
                      </a:r>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763675">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COMPLEXO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lnSpc>
                          <a:spcPct val="100000"/>
                        </a:lnSpc>
                        <a:spcBef>
                          <a:spcPts val="0"/>
                        </a:spcBef>
                        <a:spcAft>
                          <a:spcPts val="0"/>
                        </a:spcAft>
                        <a:buNone/>
                      </a:pPr>
                      <a:r>
                        <a:rPr lang="pt-BR" sz="800" b="1">
                          <a:solidFill>
                            <a:srgbClr val="2F64E0"/>
                          </a:solidFill>
                        </a:rPr>
                        <a:t>   </a:t>
                      </a:r>
                      <a:r>
                        <a:rPr lang="pt-BR" sz="800" b="1">
                          <a:solidFill>
                            <a:srgbClr val="FF5757"/>
                          </a:solidFill>
                        </a:rPr>
                        <a:t>Errado: </a:t>
                      </a:r>
                      <a:r>
                        <a:rPr lang="pt-BR" sz="800" b="0">
                          <a:solidFill>
                            <a:schemeClr val="dk1"/>
                          </a:solidFill>
                        </a:rPr>
                        <a:t>Agentes inerentes responsáveis pela baixa financeira</a:t>
                      </a:r>
                      <a:endParaRPr/>
                    </a:p>
                    <a:p>
                      <a:pPr marL="0" marR="0" lvl="0" indent="0" algn="l" rtl="0">
                        <a:lnSpc>
                          <a:spcPct val="150000"/>
                        </a:lnSpc>
                        <a:spcBef>
                          <a:spcPts val="0"/>
                        </a:spcBef>
                        <a:spcAft>
                          <a:spcPts val="0"/>
                        </a:spcAft>
                        <a:buNone/>
                      </a:pPr>
                      <a:r>
                        <a:rPr lang="pt-BR" sz="800" b="1">
                          <a:solidFill>
                            <a:srgbClr val="2F64E0"/>
                          </a:solidFill>
                        </a:rPr>
                        <a:t>   Certo: </a:t>
                      </a:r>
                      <a:r>
                        <a:rPr lang="pt-BR" sz="800" b="0">
                          <a:solidFill>
                            <a:schemeClr val="dk1"/>
                          </a:solidFill>
                        </a:rPr>
                        <a:t>3 Motivos do porquê você teve queda de faturamento</a:t>
                      </a:r>
                      <a:endParaRPr sz="800"/>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8774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ABRANGENTE</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spcBef>
                          <a:spcPts val="0"/>
                        </a:spcBef>
                        <a:spcAft>
                          <a:spcPts val="0"/>
                        </a:spcAft>
                        <a:buNone/>
                      </a:pPr>
                      <a:r>
                        <a:rPr lang="pt-BR" sz="800" b="1"/>
                        <a:t>   </a:t>
                      </a:r>
                      <a:r>
                        <a:rPr lang="pt-BR" sz="800" b="1">
                          <a:solidFill>
                            <a:srgbClr val="FF5757"/>
                          </a:solidFill>
                        </a:rPr>
                        <a:t>Errado: </a:t>
                      </a:r>
                      <a:r>
                        <a:rPr lang="pt-BR" sz="800"/>
                        <a:t>Marketing de conteúdo: O que é?</a:t>
                      </a:r>
                      <a:endParaRPr/>
                    </a:p>
                    <a:p>
                      <a:pPr marL="0" marR="0" lvl="0" indent="0" algn="l" rtl="0">
                        <a:lnSpc>
                          <a:spcPct val="150000"/>
                        </a:lnSpc>
                        <a:spcBef>
                          <a:spcPts val="0"/>
                        </a:spcBef>
                        <a:spcAft>
                          <a:spcPts val="0"/>
                        </a:spcAft>
                        <a:buNone/>
                      </a:pPr>
                      <a:r>
                        <a:rPr lang="pt-BR" sz="800" b="1"/>
                        <a:t>   </a:t>
                      </a:r>
                      <a:r>
                        <a:rPr lang="pt-BR" sz="800" b="1">
                          <a:solidFill>
                            <a:srgbClr val="2F64E0"/>
                          </a:solidFill>
                        </a:rPr>
                        <a:t>Certo: </a:t>
                      </a:r>
                      <a:r>
                        <a:rPr lang="pt-BR" sz="800" b="0"/>
                        <a:t>Como o marketing de conteúdo barateia o custo de aquisição</a:t>
                      </a:r>
                      <a:endParaRPr sz="800"/>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878925">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AMERICANIZADO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spcBef>
                          <a:spcPts val="0"/>
                        </a:spcBef>
                        <a:spcAft>
                          <a:spcPts val="0"/>
                        </a:spcAft>
                        <a:buNone/>
                      </a:pPr>
                      <a:r>
                        <a:rPr lang="pt-BR" sz="800" b="1" baseline="30000"/>
                        <a:t>   </a:t>
                      </a:r>
                      <a:r>
                        <a:rPr lang="pt-BR" sz="800" b="1"/>
                        <a:t> </a:t>
                      </a:r>
                      <a:r>
                        <a:rPr lang="pt-BR" sz="800" b="1">
                          <a:solidFill>
                            <a:srgbClr val="FF5757"/>
                          </a:solidFill>
                        </a:rPr>
                        <a:t>Errado: </a:t>
                      </a:r>
                      <a:r>
                        <a:rPr lang="pt-BR" sz="800"/>
                        <a:t>Como acertar o target sem estourar o budget</a:t>
                      </a:r>
                      <a:endParaRPr/>
                    </a:p>
                    <a:p>
                      <a:pPr marL="0" marR="0" lvl="0" indent="0" algn="l" rtl="0">
                        <a:lnSpc>
                          <a:spcPct val="150000"/>
                        </a:lnSpc>
                        <a:spcBef>
                          <a:spcPts val="0"/>
                        </a:spcBef>
                        <a:spcAft>
                          <a:spcPts val="0"/>
                        </a:spcAft>
                        <a:buNone/>
                      </a:pPr>
                      <a:r>
                        <a:rPr lang="pt-BR" sz="800" b="1"/>
                        <a:t>   </a:t>
                      </a:r>
                      <a:r>
                        <a:rPr lang="pt-BR" sz="800" b="1">
                          <a:solidFill>
                            <a:srgbClr val="2F64E0"/>
                          </a:solidFill>
                        </a:rPr>
                        <a:t>Certo: </a:t>
                      </a:r>
                      <a:r>
                        <a:rPr lang="pt-BR" sz="800" b="0"/>
                        <a:t>Como conseguir os clientes certos sem estourar o orçamento</a:t>
                      </a:r>
                      <a:endParaRPr sz="800"/>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81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ALARMISTA</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spcBef>
                          <a:spcPts val="0"/>
                        </a:spcBef>
                        <a:spcAft>
                          <a:spcPts val="0"/>
                        </a:spcAft>
                        <a:buNone/>
                      </a:pPr>
                      <a:r>
                        <a:rPr lang="pt-BR" sz="800" b="1"/>
                        <a:t>   </a:t>
                      </a:r>
                      <a:r>
                        <a:rPr lang="pt-BR" sz="800" b="1">
                          <a:solidFill>
                            <a:srgbClr val="FF5757"/>
                          </a:solidFill>
                        </a:rPr>
                        <a:t>Errado: </a:t>
                      </a:r>
                      <a:r>
                        <a:rPr lang="pt-BR" sz="800"/>
                        <a:t>Esta agência faturou 1 milhão e você não imagina como!!!</a:t>
                      </a:r>
                      <a:endParaRPr/>
                    </a:p>
                    <a:p>
                      <a:pPr marL="0" marR="0" lvl="0" indent="0" algn="l" rtl="0">
                        <a:lnSpc>
                          <a:spcPct val="150000"/>
                        </a:lnSpc>
                        <a:spcBef>
                          <a:spcPts val="0"/>
                        </a:spcBef>
                        <a:spcAft>
                          <a:spcPts val="0"/>
                        </a:spcAft>
                        <a:buNone/>
                      </a:pPr>
                      <a:r>
                        <a:rPr lang="pt-BR" sz="800" b="1"/>
                        <a:t>   </a:t>
                      </a:r>
                      <a:r>
                        <a:rPr lang="pt-BR" sz="800" b="1">
                          <a:solidFill>
                            <a:srgbClr val="2F64E0"/>
                          </a:solidFill>
                        </a:rPr>
                        <a:t>Certo: </a:t>
                      </a:r>
                      <a:r>
                        <a:rPr lang="pt-BR" sz="800" b="0"/>
                        <a:t>Como esta pequena agência faturou R$1 milhão em 4 meses</a:t>
                      </a:r>
                      <a:endParaRPr sz="800"/>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810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POLÊMICO /</a:t>
                      </a:r>
                      <a:endParaRPr/>
                    </a:p>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CLICKBAIT</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spcBef>
                          <a:spcPts val="0"/>
                        </a:spcBef>
                        <a:spcAft>
                          <a:spcPts val="0"/>
                        </a:spcAft>
                        <a:buNone/>
                      </a:pPr>
                      <a:r>
                        <a:rPr lang="pt-BR" sz="800" b="1"/>
                        <a:t>   </a:t>
                      </a:r>
                      <a:r>
                        <a:rPr lang="pt-BR" sz="800" b="1">
                          <a:solidFill>
                            <a:srgbClr val="FF5757"/>
                          </a:solidFill>
                        </a:rPr>
                        <a:t>Errado: </a:t>
                      </a:r>
                      <a:r>
                        <a:rPr lang="pt-BR" sz="800"/>
                        <a:t>O e-mail marketing acaba de morrer.</a:t>
                      </a:r>
                      <a:endParaRPr/>
                    </a:p>
                    <a:p>
                      <a:pPr marL="0" marR="0" lvl="0" indent="0" algn="l" rtl="0">
                        <a:lnSpc>
                          <a:spcPct val="150000"/>
                        </a:lnSpc>
                        <a:spcBef>
                          <a:spcPts val="0"/>
                        </a:spcBef>
                        <a:spcAft>
                          <a:spcPts val="0"/>
                        </a:spcAft>
                        <a:buNone/>
                      </a:pPr>
                      <a:r>
                        <a:rPr lang="pt-BR" sz="800" b="1"/>
                        <a:t>   </a:t>
                      </a:r>
                      <a:r>
                        <a:rPr lang="pt-BR" sz="800" b="1">
                          <a:solidFill>
                            <a:srgbClr val="2F64E0"/>
                          </a:solidFill>
                        </a:rPr>
                        <a:t>Certo: </a:t>
                      </a:r>
                      <a:r>
                        <a:rPr lang="pt-BR" sz="800" b="0">
                          <a:solidFill>
                            <a:schemeClr val="dk1"/>
                          </a:solidFill>
                        </a:rPr>
                        <a:t>Será que o e-mail marketing está perdendo força?</a:t>
                      </a:r>
                      <a:endParaRPr sz="800">
                        <a:solidFill>
                          <a:schemeClr val="dk1"/>
                        </a:solidFill>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945000">
                <a:tc>
                  <a:txBody>
                    <a:bodyPr/>
                    <a:lstStyle/>
                    <a:p>
                      <a:pPr marL="0" marR="0" lvl="0" indent="0" algn="ctr" rtl="0">
                        <a:spcBef>
                          <a:spcPts val="0"/>
                        </a:spcBef>
                        <a:spcAft>
                          <a:spcPts val="0"/>
                        </a:spcAft>
                        <a:buNone/>
                      </a:pPr>
                      <a:r>
                        <a:rPr lang="pt-BR" sz="700" b="1">
                          <a:solidFill>
                            <a:schemeClr val="lt1"/>
                          </a:solidFill>
                          <a:latin typeface="Open Sans ExtraBold"/>
                          <a:ea typeface="Open Sans ExtraBold"/>
                          <a:cs typeface="Open Sans ExtraBold"/>
                          <a:sym typeface="Open Sans ExtraBold"/>
                        </a:rPr>
                        <a:t>APELATIVO</a:t>
                      </a:r>
                      <a:endParaRPr sz="700" b="1">
                        <a:solidFill>
                          <a:schemeClr val="lt1"/>
                        </a:solidFill>
                        <a:latin typeface="Open Sans ExtraBold"/>
                        <a:ea typeface="Open Sans ExtraBold"/>
                        <a:cs typeface="Open Sans ExtraBold"/>
                        <a:sym typeface="Open Sans ExtraBo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F5757"/>
                    </a:solidFill>
                  </a:tcPr>
                </a:tc>
                <a:tc>
                  <a:txBody>
                    <a:bodyPr/>
                    <a:lstStyle/>
                    <a:p>
                      <a:pPr marL="0" marR="0" lvl="0" indent="0" algn="l" rtl="0">
                        <a:spcBef>
                          <a:spcPts val="0"/>
                        </a:spcBef>
                        <a:spcAft>
                          <a:spcPts val="0"/>
                        </a:spcAft>
                        <a:buNone/>
                      </a:pPr>
                      <a:r>
                        <a:rPr lang="pt-BR" sz="800" b="1"/>
                        <a:t>   </a:t>
                      </a:r>
                      <a:r>
                        <a:rPr lang="pt-BR" sz="800" b="1">
                          <a:solidFill>
                            <a:srgbClr val="FF5757"/>
                          </a:solidFill>
                        </a:rPr>
                        <a:t>Errado: </a:t>
                      </a:r>
                      <a:r>
                        <a:rPr lang="pt-BR" sz="800" b="0">
                          <a:solidFill>
                            <a:schemeClr val="dk1"/>
                          </a:solidFill>
                        </a:rPr>
                        <a:t>Aumente em 3x o faturamento da sua agência em 30 dias</a:t>
                      </a:r>
                      <a:endParaRPr/>
                    </a:p>
                    <a:p>
                      <a:pPr marL="0" marR="0" lvl="0" indent="0" algn="l" rtl="0">
                        <a:lnSpc>
                          <a:spcPct val="200000"/>
                        </a:lnSpc>
                        <a:spcBef>
                          <a:spcPts val="0"/>
                        </a:spcBef>
                        <a:spcAft>
                          <a:spcPts val="0"/>
                        </a:spcAft>
                        <a:buNone/>
                      </a:pPr>
                      <a:r>
                        <a:rPr lang="pt-BR" sz="800" b="1"/>
                        <a:t>   </a:t>
                      </a:r>
                      <a:r>
                        <a:rPr lang="pt-BR" sz="800" b="1">
                          <a:solidFill>
                            <a:srgbClr val="2F64E0"/>
                          </a:solidFill>
                        </a:rPr>
                        <a:t>Certo: </a:t>
                      </a:r>
                      <a:r>
                        <a:rPr lang="pt-BR" sz="800" b="0">
                          <a:solidFill>
                            <a:schemeClr val="dk1"/>
                          </a:solidFill>
                        </a:rPr>
                        <a:t>Otimize processos, melhore a gestão e veja seu</a:t>
                      </a:r>
                      <a:endParaRPr/>
                    </a:p>
                    <a:p>
                      <a:pPr marL="0" marR="0" lvl="0" indent="0" algn="l" rtl="0">
                        <a:lnSpc>
                          <a:spcPct val="100000"/>
                        </a:lnSpc>
                        <a:spcBef>
                          <a:spcPts val="0"/>
                        </a:spcBef>
                        <a:spcAft>
                          <a:spcPts val="0"/>
                        </a:spcAft>
                        <a:buNone/>
                      </a:pPr>
                      <a:r>
                        <a:rPr lang="pt-BR" sz="800" b="0">
                          <a:solidFill>
                            <a:schemeClr val="dk1"/>
                          </a:solidFill>
                        </a:rPr>
                        <a:t>   faturamento  aumentar mês a mês na agência.</a:t>
                      </a:r>
                      <a:endParaRPr sz="800">
                        <a:solidFill>
                          <a:schemeClr val="dk1"/>
                        </a:solidFill>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bl>
          </a:graphicData>
        </a:graphic>
      </p:graphicFrame>
      <p:pic>
        <p:nvPicPr>
          <p:cNvPr id="2083" name="Google Shape;2083;p84"/>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2084" name="Google Shape;2084;p8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 name="Google Shape;92;p1">
            <a:extLst>
              <a:ext uri="{FF2B5EF4-FFF2-40B4-BE49-F238E27FC236}">
                <a16:creationId xmlns:a16="http://schemas.microsoft.com/office/drawing/2014/main" id="{A05A0AF4-9D63-4978-AA7D-4D38CC5898B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p8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68</a:t>
            </a:fld>
            <a:endParaRPr/>
          </a:p>
        </p:txBody>
      </p:sp>
      <p:sp>
        <p:nvSpPr>
          <p:cNvPr id="2090" name="Google Shape;2090;p85"/>
          <p:cNvSpPr txBox="1"/>
          <p:nvPr/>
        </p:nvSpPr>
        <p:spPr>
          <a:xfrm>
            <a:off x="1223962" y="994335"/>
            <a:ext cx="27450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dirty="0">
                <a:solidFill>
                  <a:schemeClr val="dk1"/>
                </a:solidFill>
                <a:latin typeface="Open Sans ExtraBold"/>
                <a:ea typeface="Open Sans ExtraBold"/>
                <a:cs typeface="Open Sans ExtraBold"/>
                <a:sym typeface="Open Sans ExtraBold"/>
              </a:rPr>
              <a:t>SUGESTÃO EDITORIAL</a:t>
            </a:r>
            <a:endParaRPr dirty="0"/>
          </a:p>
        </p:txBody>
      </p:sp>
      <p:sp>
        <p:nvSpPr>
          <p:cNvPr id="2091" name="Google Shape;2091;p85"/>
          <p:cNvSpPr txBox="1"/>
          <p:nvPr/>
        </p:nvSpPr>
        <p:spPr>
          <a:xfrm>
            <a:off x="1223962" y="1354335"/>
            <a:ext cx="4545000" cy="116951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Tão importante quanto os pilares em quais o conteúdo será distribuído e a forma como vamos fazer esta distribuição, está o conteúdo propriamente dito. Para que este documento possa servir de base para produções futuras de conteúdo, listamos uma série de sugestões de conteúdos que podem ser trabalhadas ao longo da gestão de mídias sociais do Reportei. Note também que além de citado o pilar em que este conteúdo se encontra, também detalhamos as personas interessadas. Para que esta informação faça sentido, vale relembrá-las:</a:t>
            </a:r>
            <a:endParaRPr sz="1200" dirty="0">
              <a:solidFill>
                <a:schemeClr val="dk1"/>
              </a:solidFill>
              <a:latin typeface="Calibri"/>
              <a:ea typeface="Calibri"/>
              <a:cs typeface="Calibri"/>
              <a:sym typeface="Calibri"/>
            </a:endParaRPr>
          </a:p>
        </p:txBody>
      </p:sp>
      <p:graphicFrame>
        <p:nvGraphicFramePr>
          <p:cNvPr id="2092" name="Google Shape;2092;p85"/>
          <p:cNvGraphicFramePr/>
          <p:nvPr>
            <p:extLst>
              <p:ext uri="{D42A27DB-BD31-4B8C-83A1-F6EECF244321}">
                <p14:modId xmlns:p14="http://schemas.microsoft.com/office/powerpoint/2010/main" val="1812205202"/>
              </p:ext>
            </p:extLst>
          </p:nvPr>
        </p:nvGraphicFramePr>
        <p:xfrm>
          <a:off x="1257328" y="3914248"/>
          <a:ext cx="4511650" cy="4779200"/>
        </p:xfrm>
        <a:graphic>
          <a:graphicData uri="http://schemas.openxmlformats.org/drawingml/2006/table">
            <a:tbl>
              <a:tblPr firstRow="1" bandRow="1">
                <a:noFill/>
                <a:tableStyleId>{74848D4E-2132-4CD2-9DDC-B7FF8117A4A8}</a:tableStyleId>
              </a:tblPr>
              <a:tblGrid>
                <a:gridCol w="2306675">
                  <a:extLst>
                    <a:ext uri="{9D8B030D-6E8A-4147-A177-3AD203B41FA5}">
                      <a16:colId xmlns:a16="http://schemas.microsoft.com/office/drawing/2014/main" val="20000"/>
                    </a:ext>
                  </a:extLst>
                </a:gridCol>
                <a:gridCol w="855000">
                  <a:extLst>
                    <a:ext uri="{9D8B030D-6E8A-4147-A177-3AD203B41FA5}">
                      <a16:colId xmlns:a16="http://schemas.microsoft.com/office/drawing/2014/main" val="20001"/>
                    </a:ext>
                  </a:extLst>
                </a:gridCol>
                <a:gridCol w="695900">
                  <a:extLst>
                    <a:ext uri="{9D8B030D-6E8A-4147-A177-3AD203B41FA5}">
                      <a16:colId xmlns:a16="http://schemas.microsoft.com/office/drawing/2014/main" val="20002"/>
                    </a:ext>
                  </a:extLst>
                </a:gridCol>
                <a:gridCol w="654075">
                  <a:extLst>
                    <a:ext uri="{9D8B030D-6E8A-4147-A177-3AD203B41FA5}">
                      <a16:colId xmlns:a16="http://schemas.microsoft.com/office/drawing/2014/main" val="20003"/>
                    </a:ext>
                  </a:extLst>
                </a:gridCol>
              </a:tblGrid>
              <a:tr h="321950">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SUGESTÃO DE CONTEÚDO</a:t>
                      </a:r>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PERSONA</a:t>
                      </a:r>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CANAL</a:t>
                      </a:r>
                      <a:endParaRPr sz="700">
                        <a:latin typeface="Open Sans ExtraBold"/>
                        <a:ea typeface="Open Sans ExtraBold"/>
                        <a:cs typeface="Open Sans ExtraBold"/>
                        <a:sym typeface="Open Sans ExtraBold"/>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PILAR</a:t>
                      </a:r>
                      <a:endParaRPr/>
                    </a:p>
                  </a:txBody>
                  <a:tcPr marL="91450" marR="91450" marT="45725" marB="45725" anchor="ctr">
                    <a:solidFill>
                      <a:srgbClr val="2F64E0"/>
                    </a:solidFill>
                  </a:tcPr>
                </a:tc>
                <a:extLst>
                  <a:ext uri="{0D108BD9-81ED-4DB2-BD59-A6C34878D82A}">
                    <a16:rowId xmlns:a16="http://schemas.microsoft.com/office/drawing/2014/main" val="10000"/>
                  </a:ext>
                </a:extLst>
              </a:tr>
              <a:tr h="5548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07 Dicas para lidar com os clientes</a:t>
                      </a:r>
                      <a:br>
                        <a:rPr lang="pt-BR" sz="800" i="0">
                          <a:solidFill>
                            <a:schemeClr val="dk1"/>
                          </a:solidFill>
                          <a:latin typeface="Calibri"/>
                          <a:ea typeface="Calibri"/>
                          <a:cs typeface="Calibri"/>
                          <a:sym typeface="Calibri"/>
                        </a:rPr>
                      </a:br>
                      <a:r>
                        <a:rPr lang="pt-BR" sz="800" i="0">
                          <a:solidFill>
                            <a:schemeClr val="dk1"/>
                          </a:solidFill>
                          <a:latin typeface="Calibri"/>
                          <a:ea typeface="Calibri"/>
                          <a:cs typeface="Calibri"/>
                          <a:sym typeface="Calibri"/>
                        </a:rPr>
                        <a:t>“reclamões” da agência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1"/>
                  </a:ext>
                </a:extLst>
              </a:tr>
              <a:tr h="67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Por que as suas ações de marketing não trazem</a:t>
                      </a:r>
                      <a:endParaRPr/>
                    </a:p>
                    <a:p>
                      <a:pPr marL="0" marR="0" lvl="0" indent="0" algn="l" rtl="0">
                        <a:spcBef>
                          <a:spcPts val="0"/>
                        </a:spcBef>
                        <a:spcAft>
                          <a:spcPts val="0"/>
                        </a:spcAft>
                        <a:buNone/>
                      </a:pPr>
                      <a:r>
                        <a:rPr lang="pt-BR" sz="800" i="0">
                          <a:solidFill>
                            <a:schemeClr val="dk1"/>
                          </a:solidFill>
                          <a:latin typeface="Calibri"/>
                          <a:ea typeface="Calibri"/>
                          <a:cs typeface="Calibri"/>
                          <a:sym typeface="Calibri"/>
                        </a:rPr>
                        <a:t>o resultado que você espera?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2"/>
                  </a:ext>
                </a:extLst>
              </a:tr>
              <a:tr h="58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Quanto o cliente precisa investir em anúncios</a:t>
                      </a:r>
                      <a:br>
                        <a:rPr lang="pt-BR" sz="800" i="0">
                          <a:solidFill>
                            <a:schemeClr val="dk1"/>
                          </a:solidFill>
                          <a:latin typeface="Calibri"/>
                          <a:ea typeface="Calibri"/>
                          <a:cs typeface="Calibri"/>
                          <a:sym typeface="Calibri"/>
                        </a:rPr>
                      </a:br>
                      <a:r>
                        <a:rPr lang="pt-BR" sz="800" i="0">
                          <a:solidFill>
                            <a:schemeClr val="dk1"/>
                          </a:solidFill>
                          <a:latin typeface="Calibri"/>
                          <a:ea typeface="Calibri"/>
                          <a:cs typeface="Calibri"/>
                          <a:sym typeface="Calibri"/>
                        </a:rPr>
                        <a:t>para ter algum retorno?</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3"/>
                  </a:ext>
                </a:extLst>
              </a:tr>
              <a:tr h="49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05 Dicas para baratear os seus custos com anúncios</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4"/>
                  </a:ext>
                </a:extLst>
              </a:tr>
              <a:tr h="540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10 maneiras inteligentes de gastar o que sobrou</a:t>
                      </a:r>
                      <a:br>
                        <a:rPr lang="pt-BR" sz="800" i="0">
                          <a:solidFill>
                            <a:schemeClr val="dk1"/>
                          </a:solidFill>
                          <a:latin typeface="Calibri"/>
                          <a:ea typeface="Calibri"/>
                          <a:cs typeface="Calibri"/>
                          <a:sym typeface="Calibri"/>
                        </a:rPr>
                      </a:br>
                      <a:r>
                        <a:rPr lang="pt-BR" sz="800" i="0">
                          <a:solidFill>
                            <a:schemeClr val="dk1"/>
                          </a:solidFill>
                          <a:latin typeface="Calibri"/>
                          <a:ea typeface="Calibri"/>
                          <a:cs typeface="Calibri"/>
                          <a:sym typeface="Calibri"/>
                        </a:rPr>
                        <a:t>do orçamento de marketing</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5"/>
                  </a:ext>
                </a:extLst>
              </a:tr>
              <a:tr h="57152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03 Maneiras de aumentar o ticket médio de uma agência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TikTok</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6"/>
                  </a:ext>
                </a:extLst>
              </a:tr>
              <a:tr h="5800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03 Maneiras de diminuir os custos de ua agência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TikTok</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7"/>
                  </a:ext>
                </a:extLst>
              </a:tr>
              <a:tr h="4557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5 clichês de agências que você deve evitar</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TikTok</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8"/>
                  </a:ext>
                </a:extLst>
              </a:tr>
            </a:tbl>
          </a:graphicData>
        </a:graphic>
      </p:graphicFrame>
      <p:pic>
        <p:nvPicPr>
          <p:cNvPr id="2094" name="Google Shape;2094;p85"/>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095" name="Google Shape;2095;p8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pic>
        <p:nvPicPr>
          <p:cNvPr id="2096" name="Google Shape;2096;p85"/>
          <p:cNvPicPr preferRelativeResize="0"/>
          <p:nvPr/>
        </p:nvPicPr>
        <p:blipFill rotWithShape="1">
          <a:blip r:embed="rId4">
            <a:alphaModFix/>
          </a:blip>
          <a:srcRect/>
          <a:stretch/>
        </p:blipFill>
        <p:spPr>
          <a:xfrm>
            <a:off x="1511834" y="2657067"/>
            <a:ext cx="562258" cy="559581"/>
          </a:xfrm>
          <a:prstGeom prst="rect">
            <a:avLst/>
          </a:prstGeom>
          <a:noFill/>
          <a:ln>
            <a:noFill/>
          </a:ln>
        </p:spPr>
      </p:pic>
      <p:sp>
        <p:nvSpPr>
          <p:cNvPr id="2097" name="Google Shape;2097;p85"/>
          <p:cNvSpPr txBox="1"/>
          <p:nvPr/>
        </p:nvSpPr>
        <p:spPr>
          <a:xfrm>
            <a:off x="1441745" y="3247891"/>
            <a:ext cx="7024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VICENZO</a:t>
            </a:r>
            <a:endParaRPr/>
          </a:p>
        </p:txBody>
      </p:sp>
      <p:pic>
        <p:nvPicPr>
          <p:cNvPr id="2098" name="Google Shape;2098;p85"/>
          <p:cNvPicPr preferRelativeResize="0"/>
          <p:nvPr/>
        </p:nvPicPr>
        <p:blipFill rotWithShape="1">
          <a:blip r:embed="rId5">
            <a:alphaModFix/>
          </a:blip>
          <a:srcRect/>
          <a:stretch/>
        </p:blipFill>
        <p:spPr>
          <a:xfrm>
            <a:off x="2682919" y="2657067"/>
            <a:ext cx="562780" cy="559582"/>
          </a:xfrm>
          <a:prstGeom prst="rect">
            <a:avLst/>
          </a:prstGeom>
          <a:noFill/>
          <a:ln>
            <a:noFill/>
          </a:ln>
        </p:spPr>
      </p:pic>
      <p:sp>
        <p:nvSpPr>
          <p:cNvPr id="2099" name="Google Shape;2099;p85"/>
          <p:cNvSpPr txBox="1"/>
          <p:nvPr/>
        </p:nvSpPr>
        <p:spPr>
          <a:xfrm>
            <a:off x="2674005" y="3268173"/>
            <a:ext cx="58060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CLEIDE</a:t>
            </a:r>
            <a:endParaRPr/>
          </a:p>
        </p:txBody>
      </p:sp>
      <p:sp>
        <p:nvSpPr>
          <p:cNvPr id="2100" name="Google Shape;2100;p85"/>
          <p:cNvSpPr txBox="1"/>
          <p:nvPr/>
        </p:nvSpPr>
        <p:spPr>
          <a:xfrm>
            <a:off x="3705566" y="3269453"/>
            <a:ext cx="8627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a:solidFill>
                  <a:schemeClr val="dk1"/>
                </a:solidFill>
                <a:latin typeface="Open Sans ExtraBold"/>
                <a:ea typeface="Open Sans ExtraBold"/>
                <a:cs typeface="Open Sans ExtraBold"/>
                <a:sym typeface="Open Sans ExtraBold"/>
              </a:rPr>
              <a:t>GERTRUDES</a:t>
            </a:r>
            <a:endParaRPr/>
          </a:p>
        </p:txBody>
      </p:sp>
      <p:pic>
        <p:nvPicPr>
          <p:cNvPr id="2101" name="Google Shape;2101;p85"/>
          <p:cNvPicPr preferRelativeResize="0"/>
          <p:nvPr/>
        </p:nvPicPr>
        <p:blipFill rotWithShape="1">
          <a:blip r:embed="rId6">
            <a:alphaModFix/>
          </a:blip>
          <a:srcRect/>
          <a:stretch/>
        </p:blipFill>
        <p:spPr>
          <a:xfrm>
            <a:off x="3843243" y="2627687"/>
            <a:ext cx="587382" cy="588961"/>
          </a:xfrm>
          <a:prstGeom prst="rect">
            <a:avLst/>
          </a:prstGeom>
          <a:noFill/>
          <a:ln>
            <a:noFill/>
          </a:ln>
        </p:spPr>
      </p:pic>
      <p:pic>
        <p:nvPicPr>
          <p:cNvPr id="2102" name="Google Shape;2102;p85"/>
          <p:cNvPicPr preferRelativeResize="0"/>
          <p:nvPr/>
        </p:nvPicPr>
        <p:blipFill rotWithShape="1">
          <a:blip r:embed="rId7">
            <a:alphaModFix/>
          </a:blip>
          <a:srcRect/>
          <a:stretch/>
        </p:blipFill>
        <p:spPr>
          <a:xfrm>
            <a:off x="4981230" y="2636882"/>
            <a:ext cx="571431" cy="570569"/>
          </a:xfrm>
          <a:prstGeom prst="rect">
            <a:avLst/>
          </a:prstGeom>
          <a:noFill/>
          <a:ln>
            <a:noFill/>
          </a:ln>
        </p:spPr>
      </p:pic>
      <p:sp>
        <p:nvSpPr>
          <p:cNvPr id="2103" name="Google Shape;2103;p85"/>
          <p:cNvSpPr txBox="1"/>
          <p:nvPr/>
        </p:nvSpPr>
        <p:spPr>
          <a:xfrm>
            <a:off x="4922941" y="3240960"/>
            <a:ext cx="688009"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900">
                <a:solidFill>
                  <a:schemeClr val="dk1"/>
                </a:solidFill>
                <a:latin typeface="Open Sans ExtraBold"/>
                <a:ea typeface="Open Sans ExtraBold"/>
                <a:cs typeface="Open Sans ExtraBold"/>
                <a:sym typeface="Open Sans ExtraBold"/>
              </a:rPr>
              <a:t>CLEITON</a:t>
            </a:r>
            <a:endParaRPr/>
          </a:p>
        </p:txBody>
      </p:sp>
      <p:sp>
        <p:nvSpPr>
          <p:cNvPr id="2104" name="Google Shape;2104;p85"/>
          <p:cNvSpPr txBox="1"/>
          <p:nvPr/>
        </p:nvSpPr>
        <p:spPr>
          <a:xfrm>
            <a:off x="1264223" y="3464207"/>
            <a:ext cx="1057500" cy="346200"/>
          </a:xfrm>
          <a:prstGeom prst="rect">
            <a:avLst/>
          </a:prstGeom>
          <a:no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Pequena agência /</a:t>
            </a:r>
            <a:endParaRPr sz="1100"/>
          </a:p>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Profissional freelancer</a:t>
            </a:r>
            <a:endParaRPr sz="1100">
              <a:solidFill>
                <a:schemeClr val="dk1"/>
              </a:solidFill>
              <a:latin typeface="Calibri"/>
              <a:ea typeface="Calibri"/>
              <a:cs typeface="Calibri"/>
              <a:sym typeface="Calibri"/>
            </a:endParaRPr>
          </a:p>
        </p:txBody>
      </p:sp>
      <p:sp>
        <p:nvSpPr>
          <p:cNvPr id="2105" name="Google Shape;2105;p85"/>
          <p:cNvSpPr txBox="1"/>
          <p:nvPr/>
        </p:nvSpPr>
        <p:spPr>
          <a:xfrm>
            <a:off x="2435569" y="3464207"/>
            <a:ext cx="1057500" cy="346200"/>
          </a:xfrm>
          <a:prstGeom prst="rect">
            <a:avLst/>
          </a:prstGeom>
          <a:no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Trabalha em uma</a:t>
            </a:r>
            <a:endParaRPr sz="1100"/>
          </a:p>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Agência grande</a:t>
            </a:r>
            <a:endParaRPr sz="1100" baseline="30000">
              <a:solidFill>
                <a:schemeClr val="dk1"/>
              </a:solidFill>
              <a:latin typeface="Calibri"/>
              <a:ea typeface="Calibri"/>
              <a:cs typeface="Calibri"/>
              <a:sym typeface="Calibri"/>
            </a:endParaRPr>
          </a:p>
        </p:txBody>
      </p:sp>
      <p:sp>
        <p:nvSpPr>
          <p:cNvPr id="2106" name="Google Shape;2106;p85"/>
          <p:cNvSpPr txBox="1"/>
          <p:nvPr/>
        </p:nvSpPr>
        <p:spPr>
          <a:xfrm>
            <a:off x="3608194" y="3464207"/>
            <a:ext cx="1057500" cy="346200"/>
          </a:xfrm>
          <a:prstGeom prst="rect">
            <a:avLst/>
          </a:prstGeom>
          <a:no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Trabalha em uma empresa convencional</a:t>
            </a:r>
            <a:endParaRPr sz="1100"/>
          </a:p>
        </p:txBody>
      </p:sp>
      <p:sp>
        <p:nvSpPr>
          <p:cNvPr id="2107" name="Google Shape;2107;p85"/>
          <p:cNvSpPr txBox="1"/>
          <p:nvPr/>
        </p:nvSpPr>
        <p:spPr>
          <a:xfrm>
            <a:off x="4738205" y="3464207"/>
            <a:ext cx="1057500" cy="346200"/>
          </a:xfrm>
          <a:prstGeom prst="rect">
            <a:avLst/>
          </a:prstGeom>
          <a:no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Gestor de trágego /</a:t>
            </a:r>
            <a:endParaRPr sz="1100"/>
          </a:p>
          <a:p>
            <a:pPr marL="0" marR="0" lvl="0" indent="0" algn="ctr" rtl="0">
              <a:lnSpc>
                <a:spcPct val="75000"/>
              </a:lnSpc>
              <a:spcBef>
                <a:spcPts val="0"/>
              </a:spcBef>
              <a:spcAft>
                <a:spcPts val="0"/>
              </a:spcAft>
              <a:buNone/>
            </a:pPr>
            <a:r>
              <a:rPr lang="pt-BR" sz="1100" baseline="30000">
                <a:solidFill>
                  <a:schemeClr val="dk1"/>
                </a:solidFill>
                <a:latin typeface="Calibri"/>
                <a:ea typeface="Calibri"/>
                <a:cs typeface="Calibri"/>
                <a:sym typeface="Calibri"/>
              </a:rPr>
              <a:t>infoprodutor</a:t>
            </a:r>
            <a:endParaRPr sz="1100" baseline="30000">
              <a:solidFill>
                <a:schemeClr val="dk1"/>
              </a:solidFill>
              <a:latin typeface="Calibri"/>
              <a:ea typeface="Calibri"/>
              <a:cs typeface="Calibri"/>
              <a:sym typeface="Calibri"/>
            </a:endParaRPr>
          </a:p>
        </p:txBody>
      </p:sp>
      <p:cxnSp>
        <p:nvCxnSpPr>
          <p:cNvPr id="2108" name="Google Shape;2108;p85"/>
          <p:cNvCxnSpPr/>
          <p:nvPr/>
        </p:nvCxnSpPr>
        <p:spPr>
          <a:xfrm>
            <a:off x="2378419" y="2657067"/>
            <a:ext cx="0" cy="977924"/>
          </a:xfrm>
          <a:prstGeom prst="straightConnector1">
            <a:avLst/>
          </a:prstGeom>
          <a:noFill/>
          <a:ln w="9525" cap="flat" cmpd="sng">
            <a:solidFill>
              <a:srgbClr val="D8D8D8"/>
            </a:solidFill>
            <a:prstDash val="solid"/>
            <a:miter lim="800000"/>
            <a:headEnd type="none" w="sm" len="sm"/>
            <a:tailEnd type="none" w="sm" len="sm"/>
          </a:ln>
        </p:spPr>
      </p:cxnSp>
      <p:cxnSp>
        <p:nvCxnSpPr>
          <p:cNvPr id="2109" name="Google Shape;2109;p85"/>
          <p:cNvCxnSpPr/>
          <p:nvPr/>
        </p:nvCxnSpPr>
        <p:spPr>
          <a:xfrm>
            <a:off x="3523868" y="2657067"/>
            <a:ext cx="0" cy="977924"/>
          </a:xfrm>
          <a:prstGeom prst="straightConnector1">
            <a:avLst/>
          </a:prstGeom>
          <a:noFill/>
          <a:ln w="9525" cap="flat" cmpd="sng">
            <a:solidFill>
              <a:srgbClr val="D8D8D8"/>
            </a:solidFill>
            <a:prstDash val="solid"/>
            <a:miter lim="800000"/>
            <a:headEnd type="none" w="sm" len="sm"/>
            <a:tailEnd type="none" w="sm" len="sm"/>
          </a:ln>
        </p:spPr>
      </p:cxnSp>
      <p:cxnSp>
        <p:nvCxnSpPr>
          <p:cNvPr id="2110" name="Google Shape;2110;p85"/>
          <p:cNvCxnSpPr/>
          <p:nvPr/>
        </p:nvCxnSpPr>
        <p:spPr>
          <a:xfrm>
            <a:off x="4738205" y="2657067"/>
            <a:ext cx="0" cy="977924"/>
          </a:xfrm>
          <a:prstGeom prst="straightConnector1">
            <a:avLst/>
          </a:prstGeom>
          <a:noFill/>
          <a:ln w="9525" cap="flat" cmpd="sng">
            <a:solidFill>
              <a:srgbClr val="D8D8D8"/>
            </a:solidFill>
            <a:prstDash val="solid"/>
            <a:miter lim="800000"/>
            <a:headEnd type="none" w="sm" len="sm"/>
            <a:tailEnd type="none" w="sm" len="sm"/>
          </a:ln>
        </p:spPr>
      </p:cxnSp>
      <p:sp>
        <p:nvSpPr>
          <p:cNvPr id="24" name="Google Shape;92;p1">
            <a:extLst>
              <a:ext uri="{FF2B5EF4-FFF2-40B4-BE49-F238E27FC236}">
                <a16:creationId xmlns:a16="http://schemas.microsoft.com/office/drawing/2014/main" id="{6454CFD5-6CE5-4B33-8673-E8E8D8A5C878}"/>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8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69</a:t>
            </a:fld>
            <a:endParaRPr/>
          </a:p>
        </p:txBody>
      </p:sp>
      <p:pic>
        <p:nvPicPr>
          <p:cNvPr id="2117" name="Google Shape;2117;p86"/>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118" name="Google Shape;2118;p8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graphicFrame>
        <p:nvGraphicFramePr>
          <p:cNvPr id="2119" name="Google Shape;2119;p86"/>
          <p:cNvGraphicFramePr/>
          <p:nvPr/>
        </p:nvGraphicFramePr>
        <p:xfrm>
          <a:off x="1242745" y="1215572"/>
          <a:ext cx="4511650" cy="7607425"/>
        </p:xfrm>
        <a:graphic>
          <a:graphicData uri="http://schemas.openxmlformats.org/drawingml/2006/table">
            <a:tbl>
              <a:tblPr firstRow="1" bandRow="1">
                <a:noFill/>
                <a:tableStyleId>{74848D4E-2132-4CD2-9DDC-B7FF8117A4A8}</a:tableStyleId>
              </a:tblPr>
              <a:tblGrid>
                <a:gridCol w="2306675">
                  <a:extLst>
                    <a:ext uri="{9D8B030D-6E8A-4147-A177-3AD203B41FA5}">
                      <a16:colId xmlns:a16="http://schemas.microsoft.com/office/drawing/2014/main" val="20000"/>
                    </a:ext>
                  </a:extLst>
                </a:gridCol>
                <a:gridCol w="855000">
                  <a:extLst>
                    <a:ext uri="{9D8B030D-6E8A-4147-A177-3AD203B41FA5}">
                      <a16:colId xmlns:a16="http://schemas.microsoft.com/office/drawing/2014/main" val="20001"/>
                    </a:ext>
                  </a:extLst>
                </a:gridCol>
                <a:gridCol w="695900">
                  <a:extLst>
                    <a:ext uri="{9D8B030D-6E8A-4147-A177-3AD203B41FA5}">
                      <a16:colId xmlns:a16="http://schemas.microsoft.com/office/drawing/2014/main" val="20002"/>
                    </a:ext>
                  </a:extLst>
                </a:gridCol>
                <a:gridCol w="654075">
                  <a:extLst>
                    <a:ext uri="{9D8B030D-6E8A-4147-A177-3AD203B41FA5}">
                      <a16:colId xmlns:a16="http://schemas.microsoft.com/office/drawing/2014/main" val="20003"/>
                    </a:ext>
                  </a:extLst>
                </a:gridCol>
              </a:tblGrid>
              <a:tr h="321950">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SUGESTÃO DE CONTEÚDO</a:t>
                      </a:r>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PERSONA</a:t>
                      </a:r>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CANAL</a:t>
                      </a:r>
                      <a:endParaRPr sz="700">
                        <a:latin typeface="Open Sans ExtraBold"/>
                        <a:ea typeface="Open Sans ExtraBold"/>
                        <a:cs typeface="Open Sans ExtraBold"/>
                        <a:sym typeface="Open Sans ExtraBold"/>
                      </a:endParaRPr>
                    </a:p>
                  </a:txBody>
                  <a:tcPr marL="91450" marR="91450" marT="45725" marB="45725" anchor="ctr">
                    <a:solidFill>
                      <a:srgbClr val="2F64E0"/>
                    </a:solidFill>
                  </a:tcPr>
                </a:tc>
                <a:tc>
                  <a:txBody>
                    <a:bodyPr/>
                    <a:lstStyle/>
                    <a:p>
                      <a:pPr marL="0" marR="0" lvl="0" indent="0" algn="ctr" rtl="0">
                        <a:spcBef>
                          <a:spcPts val="0"/>
                        </a:spcBef>
                        <a:spcAft>
                          <a:spcPts val="0"/>
                        </a:spcAft>
                        <a:buNone/>
                      </a:pPr>
                      <a:r>
                        <a:rPr lang="pt-BR" sz="700">
                          <a:latin typeface="Open Sans ExtraBold"/>
                          <a:ea typeface="Open Sans ExtraBold"/>
                          <a:cs typeface="Open Sans ExtraBold"/>
                          <a:sym typeface="Open Sans ExtraBold"/>
                        </a:rPr>
                        <a:t>PILAR</a:t>
                      </a:r>
                      <a:endParaRPr/>
                    </a:p>
                  </a:txBody>
                  <a:tcPr marL="91450" marR="91450" marT="45725" marB="45725" anchor="ctr">
                    <a:solidFill>
                      <a:srgbClr val="2F64E0"/>
                    </a:solidFill>
                  </a:tcPr>
                </a:tc>
                <a:extLst>
                  <a:ext uri="{0D108BD9-81ED-4DB2-BD59-A6C34878D82A}">
                    <a16:rowId xmlns:a16="http://schemas.microsoft.com/office/drawing/2014/main" val="10000"/>
                  </a:ext>
                </a:extLst>
              </a:tr>
              <a:tr h="7167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A anatomia do cliente perfeito</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br>
                        <a:rPr lang="pt-BR" sz="700" i="0">
                          <a:solidFill>
                            <a:schemeClr val="dk1"/>
                          </a:solidFill>
                          <a:latin typeface="Calibri"/>
                          <a:ea typeface="Calibri"/>
                          <a:cs typeface="Calibri"/>
                          <a:sym typeface="Calibri"/>
                        </a:rPr>
                      </a:b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E-book</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1"/>
                  </a:ext>
                </a:extLst>
              </a:tr>
              <a:tr h="67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03 Maneiras poucos convencionais de</a:t>
                      </a:r>
                      <a:br>
                        <a:rPr lang="pt-BR" sz="800" i="0">
                          <a:solidFill>
                            <a:schemeClr val="dk1"/>
                          </a:solidFill>
                          <a:latin typeface="Calibri"/>
                          <a:ea typeface="Calibri"/>
                          <a:cs typeface="Calibri"/>
                          <a:sym typeface="Calibri"/>
                        </a:rPr>
                      </a:br>
                      <a:r>
                        <a:rPr lang="pt-BR" sz="800" i="0">
                          <a:solidFill>
                            <a:schemeClr val="dk1"/>
                          </a:solidFill>
                          <a:latin typeface="Calibri"/>
                          <a:ea typeface="Calibri"/>
                          <a:cs typeface="Calibri"/>
                          <a:sym typeface="Calibri"/>
                        </a:rPr>
                        <a:t>gastar sua verba de marketing</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br>
                        <a:rPr lang="pt-BR" sz="700" i="0">
                          <a:solidFill>
                            <a:schemeClr val="dk1"/>
                          </a:solidFill>
                          <a:latin typeface="Calibri"/>
                          <a:ea typeface="Calibri"/>
                          <a:cs typeface="Calibri"/>
                          <a:sym typeface="Calibri"/>
                        </a:rPr>
                      </a:br>
                      <a:r>
                        <a:rPr lang="pt-BR" sz="700" i="0">
                          <a:solidFill>
                            <a:schemeClr val="dk1"/>
                          </a:solidFill>
                          <a:latin typeface="Calibri"/>
                          <a:ea typeface="Calibri"/>
                          <a:cs typeface="Calibri"/>
                          <a:sym typeface="Calibri"/>
                        </a:rPr>
                        <a:t>TikTok</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2"/>
                  </a:ext>
                </a:extLst>
              </a:tr>
              <a:tr h="58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03 Canais no youtube para você virar um expert em publicidade</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lnSpc>
                          <a:spcPct val="100000"/>
                        </a:lnSpc>
                        <a:spcBef>
                          <a:spcPts val="0"/>
                        </a:spcBef>
                        <a:spcAft>
                          <a:spcPts val="0"/>
                        </a:spcAft>
                        <a:buClr>
                          <a:schemeClr val="dk1"/>
                        </a:buClr>
                        <a:buSzPts val="700"/>
                        <a:buFont typeface="Calibri"/>
                        <a:buNone/>
                      </a:pPr>
                      <a:r>
                        <a:rPr lang="pt-BR" sz="700" i="0">
                          <a:solidFill>
                            <a:schemeClr val="dk1"/>
                          </a:solidFill>
                          <a:latin typeface="Calibri"/>
                          <a:ea typeface="Calibri"/>
                          <a:cs typeface="Calibri"/>
                          <a:sym typeface="Calibri"/>
                        </a:rPr>
                        <a:t>Instagram</a:t>
                      </a:r>
                      <a:br>
                        <a:rPr lang="pt-BR" sz="700" i="0">
                          <a:solidFill>
                            <a:schemeClr val="dk1"/>
                          </a:solidFill>
                          <a:latin typeface="Calibri"/>
                          <a:ea typeface="Calibri"/>
                          <a:cs typeface="Calibri"/>
                          <a:sym typeface="Calibri"/>
                        </a:rPr>
                      </a:br>
                      <a:r>
                        <a:rPr lang="pt-BR" sz="700" i="0">
                          <a:solidFill>
                            <a:schemeClr val="dk1"/>
                          </a:solidFill>
                          <a:latin typeface="Calibri"/>
                          <a:ea typeface="Calibri"/>
                          <a:cs typeface="Calibri"/>
                          <a:sym typeface="Calibri"/>
                        </a:rPr>
                        <a:t>TikTok</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3"/>
                  </a:ext>
                </a:extLst>
              </a:tr>
              <a:tr h="540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Como conseguir clientes que pagam melhor?</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lnSpc>
                          <a:spcPct val="100000"/>
                        </a:lnSpc>
                        <a:spcBef>
                          <a:spcPts val="0"/>
                        </a:spcBef>
                        <a:spcAft>
                          <a:spcPts val="0"/>
                        </a:spcAft>
                        <a:buClr>
                          <a:schemeClr val="dk1"/>
                        </a:buClr>
                        <a:buSzPts val="700"/>
                        <a:buFont typeface="Calibri"/>
                        <a:buNone/>
                      </a:pPr>
                      <a:r>
                        <a:rPr lang="pt-BR" sz="700" i="0">
                          <a:solidFill>
                            <a:schemeClr val="dk1"/>
                          </a:solidFill>
                          <a:latin typeface="Calibri"/>
                          <a:ea typeface="Calibri"/>
                          <a:cs typeface="Calibri"/>
                          <a:sym typeface="Calibri"/>
                        </a:rPr>
                        <a:t>Blog</a:t>
                      </a:r>
                      <a:br>
                        <a:rPr lang="pt-BR" sz="700" i="0">
                          <a:solidFill>
                            <a:schemeClr val="dk1"/>
                          </a:solidFill>
                          <a:latin typeface="Calibri"/>
                          <a:ea typeface="Calibri"/>
                          <a:cs typeface="Calibri"/>
                          <a:sym typeface="Calibri"/>
                        </a:rPr>
                      </a:b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4"/>
                  </a:ext>
                </a:extLst>
              </a:tr>
              <a:tr h="585000">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O que aprendemos no RD Summit deste ano</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Institucional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5"/>
                  </a:ext>
                </a:extLst>
              </a:tr>
              <a:tr h="57152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O que aprendemos patrocinando</a:t>
                      </a:r>
                      <a:endParaRPr/>
                    </a:p>
                    <a:p>
                      <a:pPr marL="0" marR="0" lvl="0" indent="0" algn="l" rtl="0">
                        <a:spcBef>
                          <a:spcPts val="0"/>
                        </a:spcBef>
                        <a:spcAft>
                          <a:spcPts val="0"/>
                        </a:spcAft>
                        <a:buNone/>
                      </a:pPr>
                      <a:r>
                        <a:rPr lang="pt-BR" sz="800" i="0">
                          <a:solidFill>
                            <a:schemeClr val="dk1"/>
                          </a:solidFill>
                          <a:latin typeface="Calibri"/>
                          <a:ea typeface="Calibri"/>
                          <a:cs typeface="Calibri"/>
                          <a:sym typeface="Calibri"/>
                        </a:rPr>
                        <a:t>o RD Summit deste ano</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Institucional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6"/>
                  </a:ext>
                </a:extLst>
              </a:tr>
              <a:tr h="6434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Nosso CEO separou 10 livros para você</a:t>
                      </a:r>
                      <a:endParaRPr sz="800" i="0">
                        <a:solidFill>
                          <a:schemeClr val="dk1"/>
                        </a:solidFill>
                        <a:latin typeface="Calibri"/>
                        <a:ea typeface="Calibri"/>
                        <a:cs typeface="Calibri"/>
                        <a:sym typeface="Calibri"/>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Institucional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7"/>
                  </a:ext>
                </a:extLst>
              </a:tr>
              <a:tr h="61262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Um pouquinho de todos os eventos e cursos</a:t>
                      </a:r>
                      <a:br>
                        <a:rPr lang="pt-BR" sz="800" i="0">
                          <a:solidFill>
                            <a:schemeClr val="dk1"/>
                          </a:solidFill>
                          <a:latin typeface="Calibri"/>
                          <a:ea typeface="Calibri"/>
                          <a:cs typeface="Calibri"/>
                          <a:sym typeface="Calibri"/>
                        </a:rPr>
                      </a:br>
                      <a:r>
                        <a:rPr lang="pt-BR" sz="800" i="0">
                          <a:solidFill>
                            <a:schemeClr val="dk1"/>
                          </a:solidFill>
                          <a:latin typeface="Calibri"/>
                          <a:ea typeface="Calibri"/>
                          <a:cs typeface="Calibri"/>
                          <a:sym typeface="Calibri"/>
                        </a:rPr>
                        <a:t>que participamos este ano!</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Institucional</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extLst>
                  <a:ext uri="{0D108BD9-81ED-4DB2-BD59-A6C34878D82A}">
                    <a16:rowId xmlns:a16="http://schemas.microsoft.com/office/drawing/2014/main" val="10008"/>
                  </a:ext>
                </a:extLst>
              </a:tr>
              <a:tr h="6023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Quantas vezes é possível vender pra um mesmo cliente?</a:t>
                      </a:r>
                      <a:endParaRPr sz="800" i="0">
                        <a:solidFill>
                          <a:schemeClr val="dk1"/>
                        </a:solidFill>
                        <a:latin typeface="Calibri"/>
                        <a:ea typeface="Calibri"/>
                        <a:cs typeface="Calibri"/>
                        <a:sym typeface="Calibri"/>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09"/>
                  </a:ext>
                </a:extLst>
              </a:tr>
              <a:tr h="5837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Como descobrir a satisfação do seu cliente com uma só pergunta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10"/>
                  </a:ext>
                </a:extLst>
              </a:tr>
              <a:tr h="58377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03 Estudos sobre comportamento do cliente que você vai gostar de conhecer</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Cleide</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Gertrudes</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Blog</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11"/>
                  </a:ext>
                </a:extLst>
              </a:tr>
              <a:tr h="586225">
                <a:tc>
                  <a:txBody>
                    <a:bodyPr/>
                    <a:lstStyle/>
                    <a:p>
                      <a:pPr marL="0" marR="0" lvl="0" indent="0" algn="l" rtl="0">
                        <a:spcBef>
                          <a:spcPts val="0"/>
                        </a:spcBef>
                        <a:spcAft>
                          <a:spcPts val="0"/>
                        </a:spcAft>
                        <a:buNone/>
                      </a:pPr>
                      <a:r>
                        <a:rPr lang="pt-BR" sz="800" i="0">
                          <a:solidFill>
                            <a:schemeClr val="dk1"/>
                          </a:solidFill>
                          <a:latin typeface="Calibri"/>
                          <a:ea typeface="Calibri"/>
                          <a:cs typeface="Calibri"/>
                          <a:sym typeface="Calibri"/>
                        </a:rPr>
                        <a:t>Quando vale a pena dar descontos nos serviços de uma agência?</a:t>
                      </a:r>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Vicenzo</a:t>
                      </a:r>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Cleiton</a:t>
                      </a:r>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Youtube</a:t>
                      </a:r>
                      <a:endParaRPr sz="700" i="0">
                        <a:solidFill>
                          <a:schemeClr val="dk1"/>
                        </a:solidFill>
                        <a:latin typeface="Calibri"/>
                        <a:ea typeface="Calibri"/>
                        <a:cs typeface="Calibri"/>
                        <a:sym typeface="Calibri"/>
                      </a:endParaRPr>
                    </a:p>
                    <a:p>
                      <a:pPr marL="0" marR="0" lvl="0" indent="0" algn="ctr" rtl="0">
                        <a:spcBef>
                          <a:spcPts val="0"/>
                        </a:spcBef>
                        <a:spcAft>
                          <a:spcPts val="0"/>
                        </a:spcAft>
                        <a:buNone/>
                      </a:pPr>
                      <a:r>
                        <a:rPr lang="pt-BR" sz="700" i="0">
                          <a:solidFill>
                            <a:schemeClr val="dk1"/>
                          </a:solidFill>
                          <a:latin typeface="Calibri"/>
                          <a:ea typeface="Calibri"/>
                          <a:cs typeface="Calibri"/>
                          <a:sym typeface="Calibri"/>
                        </a:rPr>
                        <a:t>Instagram</a:t>
                      </a:r>
                      <a:endParaRPr sz="700" i="0">
                        <a:solidFill>
                          <a:schemeClr val="dk1"/>
                        </a:solidFill>
                        <a:latin typeface="Calibri"/>
                        <a:ea typeface="Calibri"/>
                        <a:cs typeface="Calibri"/>
                        <a:sym typeface="Calibri"/>
                      </a:endParaRPr>
                    </a:p>
                  </a:txBody>
                  <a:tcPr marL="91450" marR="91450" marT="45725" marB="45725" anchor="ctr">
                    <a:solidFill>
                      <a:srgbClr val="F9F9F9"/>
                    </a:solidFill>
                  </a:tcPr>
                </a:tc>
                <a:tc>
                  <a:txBody>
                    <a:bodyPr/>
                    <a:lstStyle/>
                    <a:p>
                      <a:pPr marL="0" marR="0" lvl="0" indent="0" algn="ctr" rtl="0">
                        <a:spcBef>
                          <a:spcPts val="0"/>
                        </a:spcBef>
                        <a:spcAft>
                          <a:spcPts val="0"/>
                        </a:spcAft>
                        <a:buNone/>
                      </a:pPr>
                      <a:r>
                        <a:rPr lang="pt-BR" sz="700" i="0">
                          <a:solidFill>
                            <a:schemeClr val="dk1"/>
                          </a:solidFill>
                          <a:latin typeface="Calibri"/>
                          <a:ea typeface="Calibri"/>
                          <a:cs typeface="Calibri"/>
                          <a:sym typeface="Calibri"/>
                        </a:rPr>
                        <a:t>Educacional</a:t>
                      </a:r>
                      <a:endParaRPr/>
                    </a:p>
                  </a:txBody>
                  <a:tcPr marL="91450" marR="91450" marT="45725" marB="45725" anchor="ctr">
                    <a:solidFill>
                      <a:srgbClr val="F9F9F9"/>
                    </a:solidFill>
                  </a:tcPr>
                </a:tc>
                <a:extLst>
                  <a:ext uri="{0D108BD9-81ED-4DB2-BD59-A6C34878D82A}">
                    <a16:rowId xmlns:a16="http://schemas.microsoft.com/office/drawing/2014/main" val="10012"/>
                  </a:ext>
                </a:extLst>
              </a:tr>
            </a:tbl>
          </a:graphicData>
        </a:graphic>
      </p:graphicFrame>
      <p:sp>
        <p:nvSpPr>
          <p:cNvPr id="7" name="Google Shape;92;p1">
            <a:extLst>
              <a:ext uri="{FF2B5EF4-FFF2-40B4-BE49-F238E27FC236}">
                <a16:creationId xmlns:a16="http://schemas.microsoft.com/office/drawing/2014/main" id="{089A5DB7-F989-4F93-9168-FDEE2BCD854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7"/>
          <p:cNvSpPr txBox="1"/>
          <p:nvPr/>
        </p:nvSpPr>
        <p:spPr>
          <a:xfrm>
            <a:off x="1794480" y="4304166"/>
            <a:ext cx="341824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600">
                <a:solidFill>
                  <a:schemeClr val="dk1"/>
                </a:solidFill>
                <a:latin typeface="Open Sans ExtraBold"/>
                <a:ea typeface="Open Sans ExtraBold"/>
                <a:cs typeface="Open Sans ExtraBold"/>
                <a:sym typeface="Open Sans ExtraBold"/>
              </a:rPr>
              <a:t>OS OBJETIVOS</a:t>
            </a:r>
            <a:endParaRPr/>
          </a:p>
        </p:txBody>
      </p:sp>
      <p:sp>
        <p:nvSpPr>
          <p:cNvPr id="311" name="Google Shape;311;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a:t>
            </a:fld>
            <a:endParaRPr/>
          </a:p>
        </p:txBody>
      </p:sp>
      <p:pic>
        <p:nvPicPr>
          <p:cNvPr id="312" name="Google Shape;312;p7"/>
          <p:cNvPicPr preferRelativeResize="0"/>
          <p:nvPr/>
        </p:nvPicPr>
        <p:blipFill rotWithShape="1">
          <a:blip r:embed="rId3">
            <a:alphaModFix/>
          </a:blip>
          <a:srcRect/>
          <a:stretch/>
        </p:blipFill>
        <p:spPr>
          <a:xfrm>
            <a:off x="3026601" y="7232738"/>
            <a:ext cx="954000" cy="954000"/>
          </a:xfrm>
          <a:prstGeom prst="rect">
            <a:avLst/>
          </a:prstGeom>
          <a:noFill/>
          <a:ln>
            <a:noFill/>
          </a:ln>
        </p:spPr>
      </p:pic>
      <p:sp>
        <p:nvSpPr>
          <p:cNvPr id="313" name="Google Shape;313;p7"/>
          <p:cNvSpPr txBox="1"/>
          <p:nvPr/>
        </p:nvSpPr>
        <p:spPr>
          <a:xfrm>
            <a:off x="2636190" y="8266550"/>
            <a:ext cx="1734900" cy="323125"/>
          </a:xfrm>
          <a:prstGeom prst="rect">
            <a:avLst/>
          </a:prstGeom>
          <a:noFill/>
          <a:ln>
            <a:noFill/>
          </a:ln>
        </p:spPr>
        <p:txBody>
          <a:bodyPr spcFirstLastPara="1" wrap="square" lIns="91425" tIns="45700" rIns="91425" bIns="45700" anchor="t" anchorCtr="0">
            <a:spAutoFit/>
          </a:bodyPr>
          <a:lstStyle/>
          <a:p>
            <a:pPr marL="0" marR="0" lvl="0" indent="0" algn="ctr" rtl="0">
              <a:lnSpc>
                <a:spcPts val="9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pic>
        <p:nvPicPr>
          <p:cNvPr id="314" name="Google Shape;314;p7"/>
          <p:cNvPicPr preferRelativeResize="0"/>
          <p:nvPr/>
        </p:nvPicPr>
        <p:blipFill rotWithShape="1">
          <a:blip r:embed="rId4">
            <a:alphaModFix/>
          </a:blip>
          <a:srcRect/>
          <a:stretch/>
        </p:blipFill>
        <p:spPr>
          <a:xfrm>
            <a:off x="3177705" y="3513000"/>
            <a:ext cx="651792" cy="651792"/>
          </a:xfrm>
          <a:prstGeom prst="rect">
            <a:avLst/>
          </a:prstGeom>
          <a:noFill/>
          <a:ln>
            <a:noFill/>
          </a:ln>
        </p:spPr>
      </p:pic>
      <p:sp>
        <p:nvSpPr>
          <p:cNvPr id="315" name="Google Shape;315;p7"/>
          <p:cNvSpPr txBox="1"/>
          <p:nvPr/>
        </p:nvSpPr>
        <p:spPr>
          <a:xfrm>
            <a:off x="2053008" y="4901272"/>
            <a:ext cx="2901300"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PORQUE TUDO COMEÇA DEFININDO</a:t>
            </a:r>
            <a:endParaRPr spc="300"/>
          </a:p>
          <a:p>
            <a:pPr marL="0" marR="0" lvl="0" indent="0" algn="ctr" rtl="0">
              <a:lnSpc>
                <a:spcPct val="15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ONDE QUEREMOS CHEGAR</a:t>
            </a:r>
            <a:endParaRPr spc="300"/>
          </a:p>
        </p:txBody>
      </p:sp>
      <p:pic>
        <p:nvPicPr>
          <p:cNvPr id="317" name="Google Shape;317;p7"/>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318" name="Google Shape;318;p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317680A8-EB8D-4BEE-9C4A-425DC4EF3330}"/>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124" name="Google Shape;2124;p90"/>
          <p:cNvPicPr preferRelativeResize="0"/>
          <p:nvPr/>
        </p:nvPicPr>
        <p:blipFill rotWithShape="1">
          <a:blip r:embed="rId3">
            <a:alphaModFix/>
          </a:blip>
          <a:srcRect/>
          <a:stretch/>
        </p:blipFill>
        <p:spPr>
          <a:xfrm>
            <a:off x="3069000" y="3692924"/>
            <a:ext cx="783447" cy="783447"/>
          </a:xfrm>
          <a:prstGeom prst="rect">
            <a:avLst/>
          </a:prstGeom>
          <a:noFill/>
          <a:ln>
            <a:noFill/>
          </a:ln>
        </p:spPr>
      </p:pic>
      <p:sp>
        <p:nvSpPr>
          <p:cNvPr id="2125" name="Google Shape;2125;p9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70</a:t>
            </a:fld>
            <a:endParaRPr/>
          </a:p>
        </p:txBody>
      </p:sp>
      <p:sp>
        <p:nvSpPr>
          <p:cNvPr id="2126" name="Google Shape;2126;p90"/>
          <p:cNvSpPr txBox="1"/>
          <p:nvPr/>
        </p:nvSpPr>
        <p:spPr>
          <a:xfrm>
            <a:off x="2041083" y="4606399"/>
            <a:ext cx="292503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O ORÇAMENTO</a:t>
            </a:r>
            <a:endParaRPr/>
          </a:p>
        </p:txBody>
      </p:sp>
      <p:sp>
        <p:nvSpPr>
          <p:cNvPr id="2127" name="Google Shape;2127;p90"/>
          <p:cNvSpPr txBox="1"/>
          <p:nvPr/>
        </p:nvSpPr>
        <p:spPr>
          <a:xfrm>
            <a:off x="2636188" y="8266550"/>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2128" name="Google Shape;2128;p90"/>
          <p:cNvSpPr txBox="1"/>
          <p:nvPr/>
        </p:nvSpPr>
        <p:spPr>
          <a:xfrm>
            <a:off x="2003871" y="5072809"/>
            <a:ext cx="299945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dirty="0">
                <a:solidFill>
                  <a:schemeClr val="dk1"/>
                </a:solidFill>
                <a:latin typeface="Open Sans SemiBold"/>
                <a:ea typeface="Open Sans SemiBold"/>
                <a:cs typeface="Open Sans SemiBold"/>
                <a:sym typeface="Open Sans SemiBold"/>
              </a:rPr>
              <a:t>PORQUE NÃO EXISTE ALMOÇO GRÁTIS</a:t>
            </a:r>
            <a:endParaRPr spc="300" dirty="0"/>
          </a:p>
        </p:txBody>
      </p:sp>
      <p:pic>
        <p:nvPicPr>
          <p:cNvPr id="2129" name="Google Shape;2129;p90"/>
          <p:cNvPicPr preferRelativeResize="0"/>
          <p:nvPr/>
        </p:nvPicPr>
        <p:blipFill rotWithShape="1">
          <a:blip r:embed="rId4">
            <a:alphaModFix/>
          </a:blip>
          <a:srcRect/>
          <a:stretch/>
        </p:blipFill>
        <p:spPr>
          <a:xfrm>
            <a:off x="3002189" y="7247290"/>
            <a:ext cx="1002820" cy="1002820"/>
          </a:xfrm>
          <a:prstGeom prst="rect">
            <a:avLst/>
          </a:prstGeom>
          <a:noFill/>
          <a:ln>
            <a:noFill/>
          </a:ln>
        </p:spPr>
      </p:pic>
      <p:pic>
        <p:nvPicPr>
          <p:cNvPr id="2131" name="Google Shape;2131;p90"/>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2132" name="Google Shape;2132;p9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C8A83EA6-0161-4BEE-9430-CC59D01AA679}"/>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9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71</a:t>
            </a:fld>
            <a:endParaRPr/>
          </a:p>
        </p:txBody>
      </p:sp>
      <p:sp>
        <p:nvSpPr>
          <p:cNvPr id="2138" name="Google Shape;2138;p91"/>
          <p:cNvSpPr txBox="1"/>
          <p:nvPr/>
        </p:nvSpPr>
        <p:spPr>
          <a:xfrm>
            <a:off x="1223963" y="1275886"/>
            <a:ext cx="32608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INVESTIMENTO</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SUGERIDO EM MARKETING</a:t>
            </a:r>
            <a:endParaRPr/>
          </a:p>
        </p:txBody>
      </p:sp>
      <p:sp>
        <p:nvSpPr>
          <p:cNvPr id="2139" name="Google Shape;2139;p91"/>
          <p:cNvSpPr txBox="1"/>
          <p:nvPr/>
        </p:nvSpPr>
        <p:spPr>
          <a:xfrm>
            <a:off x="1223963" y="1935177"/>
            <a:ext cx="45450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Cada empresa precisa adaptar a verba de marketing às suas necessidades e faturamento, destinando a porcentagem ideal para seus objetivos em cada fase. Para fins de comparação, as empresas ao redor do mundo reservaram, em média, 11% das suas receitas para marketing, de acordo com a pesquisa CMO </a:t>
            </a:r>
            <a:r>
              <a:rPr lang="pt-BR" sz="1200" baseline="30000" dirty="0" err="1">
                <a:solidFill>
                  <a:schemeClr val="dk1"/>
                </a:solidFill>
                <a:latin typeface="Calibri"/>
                <a:ea typeface="Calibri"/>
                <a:cs typeface="Calibri"/>
                <a:sym typeface="Calibri"/>
              </a:rPr>
              <a:t>Spend</a:t>
            </a:r>
            <a:r>
              <a:rPr lang="pt-BR" sz="1200" baseline="30000" dirty="0">
                <a:solidFill>
                  <a:schemeClr val="dk1"/>
                </a:solidFill>
                <a:latin typeface="Calibri"/>
                <a:ea typeface="Calibri"/>
                <a:cs typeface="Calibri"/>
                <a:sym typeface="Calibri"/>
              </a:rPr>
              <a:t> </a:t>
            </a:r>
            <a:r>
              <a:rPr lang="pt-BR" sz="1200" baseline="30000" dirty="0" err="1">
                <a:solidFill>
                  <a:schemeClr val="dk1"/>
                </a:solidFill>
                <a:latin typeface="Calibri"/>
                <a:ea typeface="Calibri"/>
                <a:cs typeface="Calibri"/>
                <a:sym typeface="Calibri"/>
              </a:rPr>
              <a:t>Survey</a:t>
            </a:r>
            <a:r>
              <a:rPr lang="pt-BR" sz="1200" baseline="30000" dirty="0">
                <a:solidFill>
                  <a:schemeClr val="dk1"/>
                </a:solidFill>
                <a:latin typeface="Calibri"/>
                <a:ea typeface="Calibri"/>
                <a:cs typeface="Calibri"/>
                <a:sym typeface="Calibri"/>
              </a:rPr>
              <a:t> da </a:t>
            </a:r>
            <a:r>
              <a:rPr lang="pt-BR" sz="1200" baseline="30000" dirty="0" err="1">
                <a:solidFill>
                  <a:schemeClr val="dk1"/>
                </a:solidFill>
                <a:latin typeface="Calibri"/>
                <a:ea typeface="Calibri"/>
                <a:cs typeface="Calibri"/>
                <a:sym typeface="Calibri"/>
              </a:rPr>
              <a:t>Gartner</a:t>
            </a:r>
            <a:r>
              <a:rPr lang="pt-BR" sz="1200" baseline="30000" dirty="0">
                <a:solidFill>
                  <a:schemeClr val="dk1"/>
                </a:solidFill>
                <a:latin typeface="Calibri"/>
                <a:ea typeface="Calibri"/>
                <a:cs typeface="Calibri"/>
                <a:sym typeface="Calibri"/>
              </a:rPr>
              <a:t>. No caso do Reportei, analisamos o histórico da empresa para traçar uma expectativa de crescimento aceitável e o investimento mensal sugerido.</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Note que esta é apenas uma sugestão, que deverá ser acompanhada mês a mês e recalculada sempre que necessário, de acordo com os objetivos que precisam ser alcançados e as variações naturais de mercado. Uma vez entendido isso, podemos definir um investimento plausível mensal do Reportei em:</a:t>
            </a:r>
            <a:endParaRPr sz="1200" dirty="0"/>
          </a:p>
        </p:txBody>
      </p:sp>
      <p:sp>
        <p:nvSpPr>
          <p:cNvPr id="2140" name="Google Shape;2140;p91"/>
          <p:cNvSpPr txBox="1"/>
          <p:nvPr/>
        </p:nvSpPr>
        <p:spPr>
          <a:xfrm>
            <a:off x="1231882" y="5518721"/>
            <a:ext cx="26021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ANÚNCIOS</a:t>
            </a:r>
            <a:endParaRPr/>
          </a:p>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PATROCINADOS</a:t>
            </a:r>
            <a:endParaRPr/>
          </a:p>
        </p:txBody>
      </p:sp>
      <p:sp>
        <p:nvSpPr>
          <p:cNvPr id="2141" name="Google Shape;2141;p91"/>
          <p:cNvSpPr txBox="1"/>
          <p:nvPr/>
        </p:nvSpPr>
        <p:spPr>
          <a:xfrm>
            <a:off x="1235604" y="5977900"/>
            <a:ext cx="21903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Grande parte da nossa aposta ao longo de 2022 estará nos anúncios patrocinados. A ideia aqui é diversificar os canais e investir não apenas na captação de leads e novas assinaturas, como em conteúdos que venham a performar bem, para que possamos desenvolver a autoridade da empresa e construir uma comunidade ao redor da nossa marca. O investimento em anúncios pode variar mês a mês.</a:t>
            </a:r>
            <a:endParaRPr sz="1200"/>
          </a:p>
        </p:txBody>
      </p:sp>
      <p:sp>
        <p:nvSpPr>
          <p:cNvPr id="2142" name="Google Shape;2142;p91"/>
          <p:cNvSpPr txBox="1"/>
          <p:nvPr/>
        </p:nvSpPr>
        <p:spPr>
          <a:xfrm>
            <a:off x="3575424" y="5521371"/>
            <a:ext cx="21935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OUTROS</a:t>
            </a:r>
            <a:endParaRPr/>
          </a:p>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INVESTIMENTOS</a:t>
            </a:r>
            <a:endParaRPr/>
          </a:p>
        </p:txBody>
      </p:sp>
      <p:sp>
        <p:nvSpPr>
          <p:cNvPr id="2143" name="Google Shape;2143;p91"/>
          <p:cNvSpPr txBox="1"/>
          <p:nvPr/>
        </p:nvSpPr>
        <p:spPr>
          <a:xfrm>
            <a:off x="3606092" y="5980550"/>
            <a:ext cx="2163000" cy="1528583"/>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Também reservamos uma verba mensal para ser destinada para outras frentes, como influenciadores, publi editoriais, anúncios de banners e patrocínios de programas. De início, poderemos fazer alguns testes para ver o que funciona melhor com o nosso público e, uma vez que estes funcionem, é recomendado aumentar o investimento nestas áreas.</a:t>
            </a:r>
            <a:endParaRPr sz="1200"/>
          </a:p>
        </p:txBody>
      </p:sp>
      <p:sp>
        <p:nvSpPr>
          <p:cNvPr id="2144" name="Google Shape;2144;p91"/>
          <p:cNvSpPr/>
          <p:nvPr/>
        </p:nvSpPr>
        <p:spPr>
          <a:xfrm>
            <a:off x="1232224" y="3742205"/>
            <a:ext cx="4565326" cy="1071676"/>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5" name="Google Shape;2145;p91"/>
          <p:cNvSpPr txBox="1"/>
          <p:nvPr/>
        </p:nvSpPr>
        <p:spPr>
          <a:xfrm>
            <a:off x="2547803" y="4273386"/>
            <a:ext cx="1934169" cy="248273"/>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baseline="30000">
                <a:solidFill>
                  <a:schemeClr val="lt1"/>
                </a:solidFill>
                <a:latin typeface="Open Sans ExtraBold"/>
                <a:ea typeface="Open Sans ExtraBold"/>
                <a:cs typeface="Open Sans ExtraBold"/>
                <a:sym typeface="Open Sans ExtraBold"/>
              </a:rPr>
              <a:t>VERBA MENSAL SUGERIDA</a:t>
            </a:r>
            <a:endParaRPr/>
          </a:p>
        </p:txBody>
      </p:sp>
      <p:sp>
        <p:nvSpPr>
          <p:cNvPr id="2146" name="Google Shape;2146;p91"/>
          <p:cNvSpPr txBox="1"/>
          <p:nvPr/>
        </p:nvSpPr>
        <p:spPr>
          <a:xfrm>
            <a:off x="2015412" y="4404800"/>
            <a:ext cx="2998950" cy="259045"/>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pt-BR" sz="1000" baseline="30000">
                <a:solidFill>
                  <a:schemeClr val="lt1"/>
                </a:solidFill>
                <a:latin typeface="Calibri"/>
                <a:ea typeface="Calibri"/>
                <a:cs typeface="Calibri"/>
                <a:sym typeface="Calibri"/>
              </a:rPr>
              <a:t>(Valor sujeito a variações)</a:t>
            </a:r>
            <a:endParaRPr sz="1000">
              <a:solidFill>
                <a:schemeClr val="lt1"/>
              </a:solidFill>
              <a:latin typeface="Calibri"/>
              <a:ea typeface="Calibri"/>
              <a:cs typeface="Calibri"/>
              <a:sym typeface="Calibri"/>
            </a:endParaRPr>
          </a:p>
        </p:txBody>
      </p:sp>
      <p:pic>
        <p:nvPicPr>
          <p:cNvPr id="2147" name="Google Shape;2147;p91"/>
          <p:cNvPicPr preferRelativeResize="0"/>
          <p:nvPr/>
        </p:nvPicPr>
        <p:blipFill rotWithShape="1">
          <a:blip r:embed="rId3">
            <a:alphaModFix/>
          </a:blip>
          <a:srcRect/>
          <a:stretch/>
        </p:blipFill>
        <p:spPr>
          <a:xfrm>
            <a:off x="1314000" y="5157053"/>
            <a:ext cx="324264" cy="324264"/>
          </a:xfrm>
          <a:prstGeom prst="rect">
            <a:avLst/>
          </a:prstGeom>
          <a:noFill/>
          <a:ln>
            <a:noFill/>
          </a:ln>
        </p:spPr>
      </p:pic>
      <p:pic>
        <p:nvPicPr>
          <p:cNvPr id="2148" name="Google Shape;2148;p91"/>
          <p:cNvPicPr preferRelativeResize="0"/>
          <p:nvPr/>
        </p:nvPicPr>
        <p:blipFill rotWithShape="1">
          <a:blip r:embed="rId4">
            <a:alphaModFix/>
          </a:blip>
          <a:srcRect/>
          <a:stretch/>
        </p:blipFill>
        <p:spPr>
          <a:xfrm>
            <a:off x="3690959" y="5195238"/>
            <a:ext cx="286079" cy="286079"/>
          </a:xfrm>
          <a:prstGeom prst="rect">
            <a:avLst/>
          </a:prstGeom>
          <a:noFill/>
          <a:ln>
            <a:noFill/>
          </a:ln>
        </p:spPr>
      </p:pic>
      <p:sp>
        <p:nvSpPr>
          <p:cNvPr id="2149" name="Google Shape;2149;p91"/>
          <p:cNvSpPr txBox="1"/>
          <p:nvPr/>
        </p:nvSpPr>
        <p:spPr>
          <a:xfrm>
            <a:off x="2681153" y="4017879"/>
            <a:ext cx="16674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72222"/>
              </a:lnSpc>
              <a:spcBef>
                <a:spcPts val="0"/>
              </a:spcBef>
              <a:spcAft>
                <a:spcPts val="0"/>
              </a:spcAft>
              <a:buNone/>
            </a:pPr>
            <a:r>
              <a:rPr lang="pt-BR" sz="1800" b="1" i="0">
                <a:solidFill>
                  <a:schemeClr val="lt1"/>
                </a:solidFill>
                <a:latin typeface="Open Sans ExtraBold"/>
                <a:ea typeface="Open Sans ExtraBold"/>
                <a:cs typeface="Open Sans ExtraBold"/>
                <a:sym typeface="Open Sans ExtraBold"/>
              </a:rPr>
              <a:t>R$ </a:t>
            </a:r>
            <a:r>
              <a:rPr lang="pt-BR" sz="1800" b="1">
                <a:solidFill>
                  <a:schemeClr val="lt1"/>
                </a:solidFill>
                <a:latin typeface="Open Sans ExtraBold"/>
                <a:ea typeface="Open Sans ExtraBold"/>
                <a:cs typeface="Open Sans ExtraBold"/>
                <a:sym typeface="Open Sans ExtraBold"/>
              </a:rPr>
              <a:t>99</a:t>
            </a:r>
            <a:r>
              <a:rPr lang="pt-BR" sz="1800" b="1" i="0">
                <a:solidFill>
                  <a:schemeClr val="lt1"/>
                </a:solidFill>
                <a:latin typeface="Open Sans ExtraBold"/>
                <a:ea typeface="Open Sans ExtraBold"/>
                <a:cs typeface="Open Sans ExtraBold"/>
                <a:sym typeface="Open Sans ExtraBold"/>
              </a:rPr>
              <a:t>.</a:t>
            </a:r>
            <a:r>
              <a:rPr lang="pt-BR" sz="1800" b="1">
                <a:solidFill>
                  <a:schemeClr val="lt1"/>
                </a:solidFill>
                <a:latin typeface="Open Sans ExtraBold"/>
                <a:ea typeface="Open Sans ExtraBold"/>
                <a:cs typeface="Open Sans ExtraBold"/>
                <a:sym typeface="Open Sans ExtraBold"/>
              </a:rPr>
              <a:t>999</a:t>
            </a:r>
            <a:r>
              <a:rPr lang="pt-BR" sz="1800" b="1" i="0">
                <a:solidFill>
                  <a:schemeClr val="lt1"/>
                </a:solidFill>
                <a:latin typeface="Open Sans ExtraBold"/>
                <a:ea typeface="Open Sans ExtraBold"/>
                <a:cs typeface="Open Sans ExtraBold"/>
                <a:sym typeface="Open Sans ExtraBold"/>
              </a:rPr>
              <a:t>,</a:t>
            </a:r>
            <a:r>
              <a:rPr lang="pt-BR" sz="1800" b="1">
                <a:solidFill>
                  <a:schemeClr val="lt1"/>
                </a:solidFill>
                <a:latin typeface="Open Sans ExtraBold"/>
                <a:ea typeface="Open Sans ExtraBold"/>
                <a:cs typeface="Open Sans ExtraBold"/>
                <a:sym typeface="Open Sans ExtraBold"/>
              </a:rPr>
              <a:t>99</a:t>
            </a:r>
            <a:endParaRPr sz="1400" baseline="30000">
              <a:solidFill>
                <a:schemeClr val="lt1"/>
              </a:solidFill>
              <a:latin typeface="Open Sans ExtraBold"/>
              <a:ea typeface="Open Sans ExtraBold"/>
              <a:cs typeface="Open Sans ExtraBold"/>
              <a:sym typeface="Open Sans ExtraBold"/>
            </a:endParaRPr>
          </a:p>
        </p:txBody>
      </p:sp>
      <p:sp>
        <p:nvSpPr>
          <p:cNvPr id="2150" name="Google Shape;2150;p91"/>
          <p:cNvSpPr/>
          <p:nvPr/>
        </p:nvSpPr>
        <p:spPr>
          <a:xfrm>
            <a:off x="3357387" y="3614438"/>
            <a:ext cx="315000" cy="157210"/>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1" name="Google Shape;2151;p91"/>
          <p:cNvSpPr/>
          <p:nvPr/>
        </p:nvSpPr>
        <p:spPr>
          <a:xfrm>
            <a:off x="1223963" y="7791044"/>
            <a:ext cx="2213517" cy="75213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2" name="Google Shape;2152;p91"/>
          <p:cNvSpPr/>
          <p:nvPr/>
        </p:nvSpPr>
        <p:spPr>
          <a:xfrm>
            <a:off x="2173221" y="7693276"/>
            <a:ext cx="315000" cy="15721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3" name="Google Shape;2153;p91"/>
          <p:cNvSpPr/>
          <p:nvPr/>
        </p:nvSpPr>
        <p:spPr>
          <a:xfrm>
            <a:off x="3606092" y="7791044"/>
            <a:ext cx="2181754" cy="75213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4" name="Google Shape;2154;p91"/>
          <p:cNvSpPr/>
          <p:nvPr/>
        </p:nvSpPr>
        <p:spPr>
          <a:xfrm>
            <a:off x="4539469" y="7693276"/>
            <a:ext cx="315000" cy="157210"/>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5" name="Google Shape;2155;p91"/>
          <p:cNvSpPr txBox="1"/>
          <p:nvPr/>
        </p:nvSpPr>
        <p:spPr>
          <a:xfrm>
            <a:off x="1268140" y="7992470"/>
            <a:ext cx="21252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i="0">
                <a:solidFill>
                  <a:srgbClr val="595959"/>
                </a:solidFill>
                <a:latin typeface="Open Sans ExtraBold"/>
                <a:ea typeface="Open Sans ExtraBold"/>
                <a:cs typeface="Open Sans ExtraBold"/>
                <a:sym typeface="Open Sans ExtraBold"/>
              </a:rPr>
              <a:t>R$ </a:t>
            </a:r>
            <a:r>
              <a:rPr lang="pt-BR">
                <a:solidFill>
                  <a:srgbClr val="595959"/>
                </a:solidFill>
                <a:latin typeface="Open Sans ExtraBold"/>
                <a:ea typeface="Open Sans ExtraBold"/>
                <a:cs typeface="Open Sans ExtraBold"/>
                <a:sym typeface="Open Sans ExtraBold"/>
              </a:rPr>
              <a:t>99</a:t>
            </a:r>
            <a:r>
              <a:rPr lang="pt-BR" sz="1400" i="0">
                <a:solidFill>
                  <a:srgbClr val="595959"/>
                </a:solidFill>
                <a:latin typeface="Open Sans ExtraBold"/>
                <a:ea typeface="Open Sans ExtraBold"/>
                <a:cs typeface="Open Sans ExtraBold"/>
                <a:sym typeface="Open Sans ExtraBold"/>
              </a:rPr>
              <a:t>.</a:t>
            </a:r>
            <a:r>
              <a:rPr lang="pt-BR">
                <a:solidFill>
                  <a:srgbClr val="595959"/>
                </a:solidFill>
                <a:latin typeface="Open Sans ExtraBold"/>
                <a:ea typeface="Open Sans ExtraBold"/>
                <a:cs typeface="Open Sans ExtraBold"/>
                <a:sym typeface="Open Sans ExtraBold"/>
              </a:rPr>
              <a:t>999</a:t>
            </a:r>
            <a:r>
              <a:rPr lang="pt-BR" sz="1400" i="0">
                <a:solidFill>
                  <a:srgbClr val="595959"/>
                </a:solidFill>
                <a:latin typeface="Open Sans ExtraBold"/>
                <a:ea typeface="Open Sans ExtraBold"/>
                <a:cs typeface="Open Sans ExtraBold"/>
                <a:sym typeface="Open Sans ExtraBold"/>
              </a:rPr>
              <a:t>,</a:t>
            </a:r>
            <a:r>
              <a:rPr lang="pt-BR">
                <a:solidFill>
                  <a:srgbClr val="595959"/>
                </a:solidFill>
                <a:latin typeface="Open Sans ExtraBold"/>
                <a:ea typeface="Open Sans ExtraBold"/>
                <a:cs typeface="Open Sans ExtraBold"/>
                <a:sym typeface="Open Sans ExtraBold"/>
              </a:rPr>
              <a:t>99</a:t>
            </a:r>
            <a:endParaRPr sz="1100" baseline="30000">
              <a:solidFill>
                <a:srgbClr val="595959"/>
              </a:solidFill>
              <a:latin typeface="Open Sans ExtraBold"/>
              <a:ea typeface="Open Sans ExtraBold"/>
              <a:cs typeface="Open Sans ExtraBold"/>
              <a:sym typeface="Open Sans ExtraBold"/>
            </a:endParaRPr>
          </a:p>
        </p:txBody>
      </p:sp>
      <p:sp>
        <p:nvSpPr>
          <p:cNvPr id="2156" name="Google Shape;2156;p91"/>
          <p:cNvSpPr txBox="1"/>
          <p:nvPr/>
        </p:nvSpPr>
        <p:spPr>
          <a:xfrm>
            <a:off x="1816038" y="8180335"/>
            <a:ext cx="1029366" cy="24410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100" baseline="30000">
                <a:solidFill>
                  <a:srgbClr val="595959"/>
                </a:solidFill>
                <a:latin typeface="Calibri"/>
                <a:ea typeface="Calibri"/>
                <a:cs typeface="Calibri"/>
                <a:sym typeface="Calibri"/>
              </a:rPr>
              <a:t>(75% da verba total)</a:t>
            </a:r>
            <a:endParaRPr/>
          </a:p>
        </p:txBody>
      </p:sp>
      <p:sp>
        <p:nvSpPr>
          <p:cNvPr id="2157" name="Google Shape;2157;p91"/>
          <p:cNvSpPr txBox="1"/>
          <p:nvPr/>
        </p:nvSpPr>
        <p:spPr>
          <a:xfrm>
            <a:off x="3634388" y="7992470"/>
            <a:ext cx="21252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pt-BR" sz="1400" i="0">
                <a:solidFill>
                  <a:srgbClr val="595959"/>
                </a:solidFill>
                <a:latin typeface="Open Sans ExtraBold"/>
                <a:ea typeface="Open Sans ExtraBold"/>
                <a:cs typeface="Open Sans ExtraBold"/>
                <a:sym typeface="Open Sans ExtraBold"/>
              </a:rPr>
              <a:t>R$ </a:t>
            </a:r>
            <a:r>
              <a:rPr lang="pt-BR">
                <a:solidFill>
                  <a:srgbClr val="595959"/>
                </a:solidFill>
                <a:latin typeface="Open Sans ExtraBold"/>
                <a:ea typeface="Open Sans ExtraBold"/>
                <a:cs typeface="Open Sans ExtraBold"/>
                <a:sym typeface="Open Sans ExtraBold"/>
              </a:rPr>
              <a:t>9</a:t>
            </a:r>
            <a:r>
              <a:rPr lang="pt-BR" sz="1400" i="0">
                <a:solidFill>
                  <a:srgbClr val="595959"/>
                </a:solidFill>
                <a:latin typeface="Open Sans ExtraBold"/>
                <a:ea typeface="Open Sans ExtraBold"/>
                <a:cs typeface="Open Sans ExtraBold"/>
                <a:sym typeface="Open Sans ExtraBold"/>
              </a:rPr>
              <a:t>.</a:t>
            </a:r>
            <a:r>
              <a:rPr lang="pt-BR">
                <a:solidFill>
                  <a:srgbClr val="595959"/>
                </a:solidFill>
                <a:latin typeface="Open Sans ExtraBold"/>
                <a:ea typeface="Open Sans ExtraBold"/>
                <a:cs typeface="Open Sans ExtraBold"/>
                <a:sym typeface="Open Sans ExtraBold"/>
              </a:rPr>
              <a:t>999</a:t>
            </a:r>
            <a:r>
              <a:rPr lang="pt-BR" sz="1400" i="0">
                <a:solidFill>
                  <a:srgbClr val="595959"/>
                </a:solidFill>
                <a:latin typeface="Open Sans ExtraBold"/>
                <a:ea typeface="Open Sans ExtraBold"/>
                <a:cs typeface="Open Sans ExtraBold"/>
                <a:sym typeface="Open Sans ExtraBold"/>
              </a:rPr>
              <a:t>,</a:t>
            </a:r>
            <a:r>
              <a:rPr lang="pt-BR">
                <a:solidFill>
                  <a:srgbClr val="595959"/>
                </a:solidFill>
                <a:latin typeface="Open Sans ExtraBold"/>
                <a:ea typeface="Open Sans ExtraBold"/>
                <a:cs typeface="Open Sans ExtraBold"/>
                <a:sym typeface="Open Sans ExtraBold"/>
              </a:rPr>
              <a:t>99</a:t>
            </a:r>
            <a:endParaRPr sz="1100" baseline="30000">
              <a:solidFill>
                <a:srgbClr val="595959"/>
              </a:solidFill>
              <a:latin typeface="Open Sans ExtraBold"/>
              <a:ea typeface="Open Sans ExtraBold"/>
              <a:cs typeface="Open Sans ExtraBold"/>
              <a:sym typeface="Open Sans ExtraBold"/>
            </a:endParaRPr>
          </a:p>
        </p:txBody>
      </p:sp>
      <p:sp>
        <p:nvSpPr>
          <p:cNvPr id="2158" name="Google Shape;2158;p91"/>
          <p:cNvSpPr txBox="1"/>
          <p:nvPr/>
        </p:nvSpPr>
        <p:spPr>
          <a:xfrm>
            <a:off x="4182286" y="8180335"/>
            <a:ext cx="1029366" cy="24410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100" baseline="30000">
                <a:solidFill>
                  <a:srgbClr val="595959"/>
                </a:solidFill>
                <a:latin typeface="Calibri"/>
                <a:ea typeface="Calibri"/>
                <a:cs typeface="Calibri"/>
                <a:sym typeface="Calibri"/>
              </a:rPr>
              <a:t>(25% da verba total)</a:t>
            </a:r>
            <a:endParaRPr/>
          </a:p>
        </p:txBody>
      </p:sp>
      <p:pic>
        <p:nvPicPr>
          <p:cNvPr id="2160" name="Google Shape;2160;p91"/>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2161" name="Google Shape;2161;p91"/>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7" name="Google Shape;92;p1">
            <a:extLst>
              <a:ext uri="{FF2B5EF4-FFF2-40B4-BE49-F238E27FC236}">
                <a16:creationId xmlns:a16="http://schemas.microsoft.com/office/drawing/2014/main" id="{291A6C44-E084-4AB5-B3B1-5173A63AFBB7}"/>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9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72</a:t>
            </a:fld>
            <a:endParaRPr/>
          </a:p>
        </p:txBody>
      </p:sp>
      <p:sp>
        <p:nvSpPr>
          <p:cNvPr id="2167" name="Google Shape;2167;p92"/>
          <p:cNvSpPr txBox="1"/>
          <p:nvPr/>
        </p:nvSpPr>
        <p:spPr>
          <a:xfrm>
            <a:off x="1233443" y="1311381"/>
            <a:ext cx="35367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SUGESTÃO DE</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DISTRIBUIÇÃO DE ANÚNCIOS</a:t>
            </a:r>
            <a:endParaRPr/>
          </a:p>
        </p:txBody>
      </p:sp>
      <p:sp>
        <p:nvSpPr>
          <p:cNvPr id="2168" name="Google Shape;2168;p92"/>
          <p:cNvSpPr txBox="1"/>
          <p:nvPr/>
        </p:nvSpPr>
        <p:spPr>
          <a:xfrm>
            <a:off x="1223963" y="1940339"/>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Embora não exista uma fórmula de distribuição da verba de anúncios, uma vez analisados os objetivos do Reportei, podemos chegar a algumas hipóteses interessantes, que merecem ser testadas. Assim sendo, criamos uma tabela que mostra uma sugestão de distribuição deste orçamento. Confira:</a:t>
            </a:r>
            <a:endParaRPr sz="1200" dirty="0"/>
          </a:p>
        </p:txBody>
      </p:sp>
      <p:graphicFrame>
        <p:nvGraphicFramePr>
          <p:cNvPr id="2169" name="Google Shape;2169;p92"/>
          <p:cNvGraphicFramePr/>
          <p:nvPr>
            <p:extLst>
              <p:ext uri="{D42A27DB-BD31-4B8C-83A1-F6EECF244321}">
                <p14:modId xmlns:p14="http://schemas.microsoft.com/office/powerpoint/2010/main" val="838401836"/>
              </p:ext>
            </p:extLst>
          </p:nvPr>
        </p:nvGraphicFramePr>
        <p:xfrm>
          <a:off x="1257328" y="2636891"/>
          <a:ext cx="4511650" cy="4545725"/>
        </p:xfrm>
        <a:graphic>
          <a:graphicData uri="http://schemas.openxmlformats.org/drawingml/2006/table">
            <a:tbl>
              <a:tblPr>
                <a:noFill/>
                <a:tableStyleId>{F314956F-52B6-4150-9710-F502359A8679}</a:tableStyleId>
              </a:tblPr>
              <a:tblGrid>
                <a:gridCol w="1316675">
                  <a:extLst>
                    <a:ext uri="{9D8B030D-6E8A-4147-A177-3AD203B41FA5}">
                      <a16:colId xmlns:a16="http://schemas.microsoft.com/office/drawing/2014/main" val="20000"/>
                    </a:ext>
                  </a:extLst>
                </a:gridCol>
                <a:gridCol w="765000">
                  <a:extLst>
                    <a:ext uri="{9D8B030D-6E8A-4147-A177-3AD203B41FA5}">
                      <a16:colId xmlns:a16="http://schemas.microsoft.com/office/drawing/2014/main" val="20001"/>
                    </a:ext>
                  </a:extLst>
                </a:gridCol>
                <a:gridCol w="933850">
                  <a:extLst>
                    <a:ext uri="{9D8B030D-6E8A-4147-A177-3AD203B41FA5}">
                      <a16:colId xmlns:a16="http://schemas.microsoft.com/office/drawing/2014/main" val="20002"/>
                    </a:ext>
                  </a:extLst>
                </a:gridCol>
                <a:gridCol w="745725">
                  <a:extLst>
                    <a:ext uri="{9D8B030D-6E8A-4147-A177-3AD203B41FA5}">
                      <a16:colId xmlns:a16="http://schemas.microsoft.com/office/drawing/2014/main" val="20003"/>
                    </a:ext>
                  </a:extLst>
                </a:gridCol>
                <a:gridCol w="750400">
                  <a:extLst>
                    <a:ext uri="{9D8B030D-6E8A-4147-A177-3AD203B41FA5}">
                      <a16:colId xmlns:a16="http://schemas.microsoft.com/office/drawing/2014/main" val="20004"/>
                    </a:ext>
                  </a:extLst>
                </a:gridCol>
              </a:tblGrid>
              <a:tr h="412325">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MÍDIA</a:t>
                      </a:r>
                      <a:endParaRPr/>
                    </a:p>
                  </a:txBody>
                  <a:tcPr marL="18325" marR="18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FORMATO</a:t>
                      </a:r>
                      <a:endParaRPr/>
                    </a:p>
                  </a:txBody>
                  <a:tcPr marL="18325" marR="18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TIPO DE CONTEÚDO</a:t>
                      </a:r>
                      <a:endParaRPr/>
                    </a:p>
                  </a:txBody>
                  <a:tcPr marL="18325" marR="18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RATEIO</a:t>
                      </a:r>
                      <a:endParaRPr/>
                    </a:p>
                  </a:txBody>
                  <a:tcPr marL="18325" marR="18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VERBA</a:t>
                      </a:r>
                      <a:endParaRPr/>
                    </a:p>
                  </a:txBody>
                  <a:tcPr marL="18325" marR="183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extLst>
                  <a:ext uri="{0D108BD9-81ED-4DB2-BD59-A6C34878D82A}">
                    <a16:rowId xmlns:a16="http://schemas.microsoft.com/office/drawing/2014/main" val="10000"/>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Google Ads Pesquisa</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Palavra-chave</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13%</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Facebook/Instagram Ads</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Remarketing</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18%</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Facebook/Instagram Ads</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Segmentado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35%</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Facebook/Instagram Ads</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Conteúdo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Segmentado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11%</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Google Ads Display</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Remarketing</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5%</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44450">
                <a:tc>
                  <a:txBody>
                    <a:bodyPr/>
                    <a:lstStyle/>
                    <a:p>
                      <a:pPr marL="0" marR="0" lvl="0" indent="0" algn="l" rtl="0">
                        <a:spcBef>
                          <a:spcPts val="0"/>
                        </a:spcBef>
                        <a:spcAft>
                          <a:spcPts val="0"/>
                        </a:spcAft>
                        <a:buNone/>
                      </a:pPr>
                      <a:r>
                        <a:rPr lang="pt-BR" sz="800" b="0">
                          <a:solidFill>
                            <a:srgbClr val="BFBFBF"/>
                          </a:solidFill>
                          <a:latin typeface="Calibri"/>
                          <a:ea typeface="Calibri"/>
                          <a:cs typeface="Calibri"/>
                          <a:sym typeface="Calibri"/>
                        </a:rPr>
                        <a:t>  E-mail Marketing</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Lista de e-mail</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BFBFBF"/>
                          </a:solidFill>
                          <a:latin typeface="Calibri"/>
                          <a:ea typeface="Calibri"/>
                          <a:cs typeface="Calibri"/>
                          <a:sym typeface="Calibri"/>
                        </a:rPr>
                        <a:t>0%</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4450">
                <a:tc>
                  <a:txBody>
                    <a:bodyPr/>
                    <a:lstStyle/>
                    <a:p>
                      <a:pPr marL="0" marR="0" lvl="0" indent="0" algn="l" rtl="0">
                        <a:spcBef>
                          <a:spcPts val="0"/>
                        </a:spcBef>
                        <a:spcAft>
                          <a:spcPts val="0"/>
                        </a:spcAft>
                        <a:buNone/>
                      </a:pPr>
                      <a:r>
                        <a:rPr lang="pt-BR" sz="800" b="0">
                          <a:solidFill>
                            <a:srgbClr val="BFBFBF"/>
                          </a:solidFill>
                          <a:latin typeface="Calibri"/>
                          <a:ea typeface="Calibri"/>
                          <a:cs typeface="Calibri"/>
                          <a:sym typeface="Calibri"/>
                        </a:rPr>
                        <a:t>  E-mail Marketing</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Conteúdo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Lista de e-mail</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BFBFBF"/>
                          </a:solidFill>
                          <a:latin typeface="Calibri"/>
                          <a:ea typeface="Calibri"/>
                          <a:cs typeface="Calibri"/>
                          <a:sym typeface="Calibri"/>
                        </a:rPr>
                        <a:t>0%</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44450">
                <a:tc>
                  <a:txBody>
                    <a:bodyPr/>
                    <a:lstStyle/>
                    <a:p>
                      <a:pPr marL="0" marR="0" lvl="0" indent="0" algn="l" rtl="0">
                        <a:spcBef>
                          <a:spcPts val="0"/>
                        </a:spcBef>
                        <a:spcAft>
                          <a:spcPts val="0"/>
                        </a:spcAft>
                        <a:buNone/>
                      </a:pPr>
                      <a:r>
                        <a:rPr lang="pt-BR" sz="800" b="0">
                          <a:solidFill>
                            <a:srgbClr val="BFBFBF"/>
                          </a:solidFill>
                          <a:latin typeface="Calibri"/>
                          <a:ea typeface="Calibri"/>
                          <a:cs typeface="Calibri"/>
                          <a:sym typeface="Calibri"/>
                        </a:rPr>
                        <a:t>  Ferramenta de automação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Conteúdo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solidFill>
                            <a:srgbClr val="BFBFBF"/>
                          </a:solidFill>
                          <a:latin typeface="Calibri"/>
                          <a:ea typeface="Calibri"/>
                          <a:cs typeface="Calibri"/>
                          <a:sym typeface="Calibri"/>
                        </a:rPr>
                        <a:t>Lista de e-mail</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BFBFBF"/>
                          </a:solidFill>
                          <a:latin typeface="Calibri"/>
                          <a:ea typeface="Calibri"/>
                          <a:cs typeface="Calibri"/>
                          <a:sym typeface="Calibri"/>
                        </a:rPr>
                        <a:t>0%</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Google Ads Vídeo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Remarketing</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6%</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Google Ads Vídeo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Segmentado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6%</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Linkedin Ads</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Segmentado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3%</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44450">
                <a:tc>
                  <a:txBody>
                    <a:bodyPr/>
                    <a:lstStyle/>
                    <a:p>
                      <a:pPr marL="0" marR="0" lvl="0" indent="0" algn="l" rtl="0">
                        <a:spcBef>
                          <a:spcPts val="0"/>
                        </a:spcBef>
                        <a:spcAft>
                          <a:spcPts val="0"/>
                        </a:spcAft>
                        <a:buNone/>
                      </a:pPr>
                      <a:r>
                        <a:rPr lang="pt-BR" sz="800" b="0">
                          <a:latin typeface="Calibri"/>
                          <a:ea typeface="Calibri"/>
                          <a:cs typeface="Calibri"/>
                          <a:sym typeface="Calibri"/>
                        </a:rPr>
                        <a:t>  Twitter Ads</a:t>
                      </a:r>
                      <a:endParaRPr sz="800" b="0">
                        <a:latin typeface="Calibri"/>
                        <a:ea typeface="Calibri"/>
                        <a:cs typeface="Calibri"/>
                        <a:sym typeface="Calibri"/>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Anúncio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0">
                          <a:latin typeface="Calibri"/>
                          <a:ea typeface="Calibri"/>
                          <a:cs typeface="Calibri"/>
                          <a:sym typeface="Calibri"/>
                        </a:rPr>
                        <a:t>Segmentado</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800" b="1">
                          <a:solidFill>
                            <a:srgbClr val="34A853"/>
                          </a:solidFill>
                          <a:latin typeface="Calibri"/>
                          <a:ea typeface="Calibri"/>
                          <a:cs typeface="Calibri"/>
                          <a:sym typeface="Calibri"/>
                        </a:rPr>
                        <a:t>3%</a:t>
                      </a: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28575" marR="28575"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
        <p:nvSpPr>
          <p:cNvPr id="2170" name="Google Shape;2170;p92"/>
          <p:cNvSpPr txBox="1"/>
          <p:nvPr/>
        </p:nvSpPr>
        <p:spPr>
          <a:xfrm>
            <a:off x="1231883" y="7408664"/>
            <a:ext cx="219023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ANÚNCIOS</a:t>
            </a:r>
            <a:endParaRPr/>
          </a:p>
        </p:txBody>
      </p:sp>
      <p:sp>
        <p:nvSpPr>
          <p:cNvPr id="2171" name="Google Shape;2171;p92"/>
          <p:cNvSpPr txBox="1"/>
          <p:nvPr/>
        </p:nvSpPr>
        <p:spPr>
          <a:xfrm>
            <a:off x="1235604" y="7675920"/>
            <a:ext cx="21903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formato “Anúncios” diz respeito a todo conteúdo promocional que for vinculado via mídia paga nos canais da empresa. Em geral, ele diz respeito apenas a chamadas diretas de venda.</a:t>
            </a:r>
            <a:endParaRPr sz="1200" dirty="0"/>
          </a:p>
        </p:txBody>
      </p:sp>
      <p:sp>
        <p:nvSpPr>
          <p:cNvPr id="2172" name="Google Shape;2172;p92"/>
          <p:cNvSpPr txBox="1"/>
          <p:nvPr/>
        </p:nvSpPr>
        <p:spPr>
          <a:xfrm>
            <a:off x="3575424" y="7408664"/>
            <a:ext cx="21935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CONTEÚDO</a:t>
            </a:r>
            <a:endParaRPr/>
          </a:p>
        </p:txBody>
      </p:sp>
      <p:sp>
        <p:nvSpPr>
          <p:cNvPr id="2173" name="Google Shape;2173;p92"/>
          <p:cNvSpPr txBox="1"/>
          <p:nvPr/>
        </p:nvSpPr>
        <p:spPr>
          <a:xfrm>
            <a:off x="3571704" y="7675920"/>
            <a:ext cx="21903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Já o formato de “Conteúdo” é todo aquele que não tem ansiedade de vender alguma coisa para o cliente, mas sim de educar. Eles são importantes para aumentar nossa autoridade e presença online.</a:t>
            </a:r>
            <a:endParaRPr sz="1200" dirty="0"/>
          </a:p>
        </p:txBody>
      </p:sp>
      <p:pic>
        <p:nvPicPr>
          <p:cNvPr id="2175" name="Google Shape;2175;p92"/>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176" name="Google Shape;2176;p9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3" name="Google Shape;92;p1">
            <a:extLst>
              <a:ext uri="{FF2B5EF4-FFF2-40B4-BE49-F238E27FC236}">
                <a16:creationId xmlns:a16="http://schemas.microsoft.com/office/drawing/2014/main" id="{265DCFCD-6D21-4E71-B8CE-9528713CD85C}"/>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9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73</a:t>
            </a:fld>
            <a:endParaRPr/>
          </a:p>
        </p:txBody>
      </p:sp>
      <p:sp>
        <p:nvSpPr>
          <p:cNvPr id="2182" name="Google Shape;2182;p93"/>
          <p:cNvSpPr txBox="1"/>
          <p:nvPr/>
        </p:nvSpPr>
        <p:spPr>
          <a:xfrm>
            <a:off x="1233443" y="1177735"/>
            <a:ext cx="31119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DISTRIBUIÇÃO DE</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OUTROS INVESTIMENTOS</a:t>
            </a:r>
            <a:endParaRPr/>
          </a:p>
        </p:txBody>
      </p:sp>
      <p:sp>
        <p:nvSpPr>
          <p:cNvPr id="2183" name="Google Shape;2183;p93"/>
          <p:cNvSpPr txBox="1"/>
          <p:nvPr/>
        </p:nvSpPr>
        <p:spPr>
          <a:xfrm>
            <a:off x="1223963" y="1822650"/>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Como complemento as ações de campanhas patrocinadas, investiremos também em outras frentes, conforme descrito abaixo. Vale lembrar que estes investimentos são apenas sugeridos e podem sofrer alterações após colocarmos em prática algumas ações.</a:t>
            </a:r>
            <a:endParaRPr sz="1200" dirty="0"/>
          </a:p>
        </p:txBody>
      </p:sp>
      <p:sp>
        <p:nvSpPr>
          <p:cNvPr id="2184" name="Google Shape;2184;p93"/>
          <p:cNvSpPr txBox="1"/>
          <p:nvPr/>
        </p:nvSpPr>
        <p:spPr>
          <a:xfrm>
            <a:off x="1231882" y="6162559"/>
            <a:ext cx="19233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O QUE NÃO</a:t>
            </a:r>
            <a:endParaRPr/>
          </a:p>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CONSIDERAMOS?</a:t>
            </a:r>
            <a:endParaRPr/>
          </a:p>
        </p:txBody>
      </p:sp>
      <p:sp>
        <p:nvSpPr>
          <p:cNvPr id="2185" name="Google Shape;2185;p93"/>
          <p:cNvSpPr txBox="1"/>
          <p:nvPr/>
        </p:nvSpPr>
        <p:spPr>
          <a:xfrm>
            <a:off x="1235604" y="6627570"/>
            <a:ext cx="21444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A ideia desta previsão orçamentária é mostrar apenas aquilo que se encaixa como adicional no orçamento atual da empresa, para dar ao time de gestão uma noção base do que vai encontrar ao se aprofundar. Assim sendo, não estão previstos aqui gastos com pessoas (salários), terceirizados (agências e freelancers), equipamentos, alugueis, estúdios, contratação de ferramentas, etc. É uma estimativa sugerida simplista, que necessitará de aprofundamento ao ser implementada.</a:t>
            </a:r>
            <a:endParaRPr sz="1200"/>
          </a:p>
        </p:txBody>
      </p:sp>
      <p:sp>
        <p:nvSpPr>
          <p:cNvPr id="2186" name="Google Shape;2186;p93"/>
          <p:cNvSpPr txBox="1"/>
          <p:nvPr/>
        </p:nvSpPr>
        <p:spPr>
          <a:xfrm>
            <a:off x="3620919" y="6142445"/>
            <a:ext cx="19233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QUANDO MUDAR</a:t>
            </a:r>
            <a:endParaRPr/>
          </a:p>
          <a:p>
            <a:pPr marL="0" marR="0" lvl="0" indent="0" algn="l" rtl="0">
              <a:spcBef>
                <a:spcPts val="0"/>
              </a:spcBef>
              <a:spcAft>
                <a:spcPts val="0"/>
              </a:spcAft>
              <a:buNone/>
            </a:pPr>
            <a:r>
              <a:rPr lang="pt-BR" sz="1200" b="1">
                <a:solidFill>
                  <a:schemeClr val="dk1"/>
                </a:solidFill>
                <a:latin typeface="Open Sans ExtraBold"/>
                <a:ea typeface="Open Sans ExtraBold"/>
                <a:cs typeface="Open Sans ExtraBold"/>
                <a:sym typeface="Open Sans ExtraBold"/>
              </a:rPr>
              <a:t>A DISTRIBUIÇÃO?</a:t>
            </a:r>
            <a:endParaRPr sz="1200" b="1">
              <a:solidFill>
                <a:schemeClr val="dk1"/>
              </a:solidFill>
              <a:latin typeface="Open Sans ExtraBold"/>
              <a:ea typeface="Open Sans ExtraBold"/>
              <a:cs typeface="Open Sans ExtraBold"/>
              <a:sym typeface="Open Sans ExtraBold"/>
            </a:endParaRPr>
          </a:p>
        </p:txBody>
      </p:sp>
      <p:sp>
        <p:nvSpPr>
          <p:cNvPr id="2187" name="Google Shape;2187;p93"/>
          <p:cNvSpPr txBox="1"/>
          <p:nvPr/>
        </p:nvSpPr>
        <p:spPr>
          <a:xfrm>
            <a:off x="3617580" y="6636642"/>
            <a:ext cx="21444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É importante ter em mente a todo momento que nada do que fora mostrado aqui está escrito em pedra. Muito pelo contrário. É necessário revisar a distribuição de verba mês a mês, analisando o que faz e o que não faz sentido dentro do contexto em que a empresa se encontra naquele momento. Além disso, é interessante que os gestores e o analista responsável discutam sobre sazonalidades e novas oportunidades que aparecerem, para que os gastos sejam cada vez mais otimizados.</a:t>
            </a:r>
            <a:endParaRPr sz="1200"/>
          </a:p>
        </p:txBody>
      </p:sp>
      <p:pic>
        <p:nvPicPr>
          <p:cNvPr id="2189" name="Google Shape;2189;p93"/>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190" name="Google Shape;2190;p9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graphicFrame>
        <p:nvGraphicFramePr>
          <p:cNvPr id="2191" name="Google Shape;2191;p93"/>
          <p:cNvGraphicFramePr/>
          <p:nvPr>
            <p:extLst>
              <p:ext uri="{D42A27DB-BD31-4B8C-83A1-F6EECF244321}">
                <p14:modId xmlns:p14="http://schemas.microsoft.com/office/powerpoint/2010/main" val="752064707"/>
              </p:ext>
            </p:extLst>
          </p:nvPr>
        </p:nvGraphicFramePr>
        <p:xfrm>
          <a:off x="1223963" y="2544450"/>
          <a:ext cx="4545000" cy="3334875"/>
        </p:xfrm>
        <a:graphic>
          <a:graphicData uri="http://schemas.openxmlformats.org/drawingml/2006/table">
            <a:tbl>
              <a:tblPr>
                <a:noFill/>
                <a:tableStyleId>{F314956F-52B6-4150-9710-F502359A8679}</a:tableStyleId>
              </a:tblPr>
              <a:tblGrid>
                <a:gridCol w="1741725">
                  <a:extLst>
                    <a:ext uri="{9D8B030D-6E8A-4147-A177-3AD203B41FA5}">
                      <a16:colId xmlns:a16="http://schemas.microsoft.com/office/drawing/2014/main" val="20000"/>
                    </a:ext>
                  </a:extLst>
                </a:gridCol>
                <a:gridCol w="1118050">
                  <a:extLst>
                    <a:ext uri="{9D8B030D-6E8A-4147-A177-3AD203B41FA5}">
                      <a16:colId xmlns:a16="http://schemas.microsoft.com/office/drawing/2014/main" val="20001"/>
                    </a:ext>
                  </a:extLst>
                </a:gridCol>
                <a:gridCol w="742800">
                  <a:extLst>
                    <a:ext uri="{9D8B030D-6E8A-4147-A177-3AD203B41FA5}">
                      <a16:colId xmlns:a16="http://schemas.microsoft.com/office/drawing/2014/main" val="20002"/>
                    </a:ext>
                  </a:extLst>
                </a:gridCol>
                <a:gridCol w="942425">
                  <a:extLst>
                    <a:ext uri="{9D8B030D-6E8A-4147-A177-3AD203B41FA5}">
                      <a16:colId xmlns:a16="http://schemas.microsoft.com/office/drawing/2014/main" val="20003"/>
                    </a:ext>
                  </a:extLst>
                </a:gridCol>
              </a:tblGrid>
              <a:tr h="322950">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MÍDIA</a:t>
                      </a:r>
                      <a:endParaRPr/>
                    </a:p>
                  </a:txBody>
                  <a:tcPr marL="18125" marR="18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TIPO</a:t>
                      </a:r>
                      <a:endParaRPr/>
                    </a:p>
                  </a:txBody>
                  <a:tcPr marL="18125" marR="18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RATEIO</a:t>
                      </a:r>
                      <a:endParaRPr/>
                    </a:p>
                  </a:txBody>
                  <a:tcPr marL="18125" marR="18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64E0"/>
                    </a:solidFill>
                  </a:tcPr>
                </a:tc>
                <a:tc>
                  <a:txBody>
                    <a:bodyPr/>
                    <a:lstStyle/>
                    <a:p>
                      <a:pPr marL="0" marR="0" lvl="0" indent="0" algn="ctr" rtl="0">
                        <a:spcBef>
                          <a:spcPts val="0"/>
                        </a:spcBef>
                        <a:spcAft>
                          <a:spcPts val="0"/>
                        </a:spcAft>
                        <a:buNone/>
                      </a:pPr>
                      <a:r>
                        <a:rPr lang="pt-BR" sz="600">
                          <a:solidFill>
                            <a:srgbClr val="FFFFFF"/>
                          </a:solidFill>
                          <a:latin typeface="Open Sans ExtraBold"/>
                          <a:ea typeface="Open Sans ExtraBold"/>
                          <a:cs typeface="Open Sans ExtraBold"/>
                          <a:sym typeface="Open Sans ExtraBold"/>
                        </a:rPr>
                        <a:t>VERBA</a:t>
                      </a:r>
                      <a:endParaRPr/>
                    </a:p>
                  </a:txBody>
                  <a:tcPr marL="18125" marR="181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95959"/>
                    </a:solidFill>
                  </a:tcPr>
                </a:tc>
                <a:extLst>
                  <a:ext uri="{0D108BD9-81ED-4DB2-BD59-A6C34878D82A}">
                    <a16:rowId xmlns:a16="http://schemas.microsoft.com/office/drawing/2014/main" val="10000"/>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Influenciadores</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Publipost</a:t>
                      </a:r>
                      <a:endParaRPr sz="700" b="0">
                        <a:latin typeface="Calibri"/>
                        <a:ea typeface="Calibri"/>
                        <a:cs typeface="Calibri"/>
                        <a:sym typeface="Calibri"/>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70%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Patrocínio de podcast</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Insert</a:t>
                      </a:r>
                      <a:endParaRPr sz="700" b="0">
                        <a:latin typeface="Calibri"/>
                        <a:ea typeface="Calibri"/>
                        <a:cs typeface="Calibri"/>
                        <a:sym typeface="Calibri"/>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30%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Patrocínio de Newsletter</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Insert</a:t>
                      </a:r>
                      <a:endParaRPr sz="700" b="0">
                        <a:latin typeface="Calibri"/>
                        <a:ea typeface="Calibri"/>
                        <a:cs typeface="Calibri"/>
                        <a:sym typeface="Calibri"/>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Patrocínio de canal no YouTube</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Insert</a:t>
                      </a:r>
                      <a:endParaRPr sz="700" b="0">
                        <a:latin typeface="Calibri"/>
                        <a:ea typeface="Calibri"/>
                        <a:cs typeface="Calibri"/>
                        <a:sym typeface="Calibri"/>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Matérias patrocinadas</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Publi editorial</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Banner no site</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CPM</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30275">
                <a:tc>
                  <a:txBody>
                    <a:bodyPr/>
                    <a:lstStyle/>
                    <a:p>
                      <a:pPr marL="0" marR="0" lvl="0" indent="0" algn="l" rtl="0">
                        <a:spcBef>
                          <a:spcPts val="0"/>
                        </a:spcBef>
                        <a:spcAft>
                          <a:spcPts val="0"/>
                        </a:spcAft>
                        <a:buNone/>
                      </a:pPr>
                      <a:r>
                        <a:rPr lang="pt-BR" sz="700" b="0">
                          <a:latin typeface="Calibri"/>
                          <a:ea typeface="Calibri"/>
                          <a:cs typeface="Calibri"/>
                          <a:sym typeface="Calibri"/>
                        </a:rPr>
                        <a:t>   App Sumo</a:t>
                      </a:r>
                      <a:endParaRPr/>
                    </a:p>
                  </a:txBody>
                  <a:tcPr marL="18125" marR="18125" marT="0" marB="0" anchor="ctr">
                    <a:lnL w="9525" cap="flat" cmpd="sng">
                      <a:solidFill>
                        <a:srgbClr val="D8D8D8"/>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pt-BR" sz="700" b="0">
                          <a:latin typeface="Calibri"/>
                          <a:ea typeface="Calibri"/>
                          <a:cs typeface="Calibri"/>
                          <a:sym typeface="Calibri"/>
                        </a:rPr>
                        <a:t>CPM</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pt-BR" sz="700" b="1">
                          <a:solidFill>
                            <a:srgbClr val="2F64E0"/>
                          </a:solidFill>
                          <a:latin typeface="Calibri"/>
                          <a:ea typeface="Calibri"/>
                          <a:cs typeface="Calibri"/>
                          <a:sym typeface="Calibri"/>
                        </a:rPr>
                        <a:t>0%</a:t>
                      </a:r>
                      <a:endParaRPr/>
                    </a:p>
                  </a:txBody>
                  <a:tcPr marL="18125" marR="1812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dirty="0"/>
                    </a:p>
                  </a:txBody>
                  <a:tcPr marL="18125" marR="18125" marT="0" marB="0" anchor="ctr">
                    <a:lnL w="9525" cap="flat" cmpd="sng">
                      <a:solidFill>
                        <a:srgbClr val="CCCCCC"/>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
        <p:nvSpPr>
          <p:cNvPr id="13" name="Google Shape;92;p1">
            <a:extLst>
              <a:ext uri="{FF2B5EF4-FFF2-40B4-BE49-F238E27FC236}">
                <a16:creationId xmlns:a16="http://schemas.microsoft.com/office/drawing/2014/main" id="{78C8174A-08E7-4E02-AC0F-B2E35C1A3F02}"/>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9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74</a:t>
            </a:fld>
            <a:endParaRPr/>
          </a:p>
        </p:txBody>
      </p:sp>
      <p:sp>
        <p:nvSpPr>
          <p:cNvPr id="2197" name="Google Shape;2197;p94"/>
          <p:cNvSpPr txBox="1"/>
          <p:nvPr/>
        </p:nvSpPr>
        <p:spPr>
          <a:xfrm>
            <a:off x="1742511" y="4313211"/>
            <a:ext cx="352218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O PLANO DE AÇÃO</a:t>
            </a:r>
            <a:endParaRPr/>
          </a:p>
        </p:txBody>
      </p:sp>
      <p:sp>
        <p:nvSpPr>
          <p:cNvPr id="2198" name="Google Shape;2198;p94"/>
          <p:cNvSpPr txBox="1"/>
          <p:nvPr/>
        </p:nvSpPr>
        <p:spPr>
          <a:xfrm>
            <a:off x="2636191" y="8266550"/>
            <a:ext cx="1734822" cy="376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1100" baseline="30000">
                <a:solidFill>
                  <a:schemeClr val="dk1"/>
                </a:solidFill>
                <a:latin typeface="Calibri"/>
                <a:ea typeface="Calibri"/>
                <a:cs typeface="Calibri"/>
                <a:sym typeface="Calibri"/>
              </a:rPr>
              <a:t>Escaneie o QRCode para ver vídeos explicativos sobre este capítulo.</a:t>
            </a:r>
            <a:endParaRPr sz="1100">
              <a:solidFill>
                <a:schemeClr val="dk1"/>
              </a:solidFill>
              <a:latin typeface="Calibri"/>
              <a:ea typeface="Calibri"/>
              <a:cs typeface="Calibri"/>
              <a:sym typeface="Calibri"/>
            </a:endParaRPr>
          </a:p>
        </p:txBody>
      </p:sp>
      <p:sp>
        <p:nvSpPr>
          <p:cNvPr id="2199" name="Google Shape;2199;p94"/>
          <p:cNvSpPr txBox="1"/>
          <p:nvPr/>
        </p:nvSpPr>
        <p:spPr>
          <a:xfrm>
            <a:off x="2003874" y="4779621"/>
            <a:ext cx="299945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PORQUE ESTE PLANEJAMENTO NÃO ESTÁ AQUI SÓ PRA BONITO</a:t>
            </a:r>
            <a:endParaRPr spc="300"/>
          </a:p>
        </p:txBody>
      </p:sp>
      <p:pic>
        <p:nvPicPr>
          <p:cNvPr id="2200" name="Google Shape;2200;p94"/>
          <p:cNvPicPr preferRelativeResize="0"/>
          <p:nvPr/>
        </p:nvPicPr>
        <p:blipFill rotWithShape="1">
          <a:blip r:embed="rId3">
            <a:alphaModFix/>
          </a:blip>
          <a:srcRect/>
          <a:stretch/>
        </p:blipFill>
        <p:spPr>
          <a:xfrm>
            <a:off x="2952696" y="3288000"/>
            <a:ext cx="1101812" cy="1101812"/>
          </a:xfrm>
          <a:prstGeom prst="rect">
            <a:avLst/>
          </a:prstGeom>
          <a:noFill/>
          <a:ln>
            <a:noFill/>
          </a:ln>
        </p:spPr>
      </p:pic>
      <p:pic>
        <p:nvPicPr>
          <p:cNvPr id="2201" name="Google Shape;2201;p94"/>
          <p:cNvPicPr preferRelativeResize="0"/>
          <p:nvPr/>
        </p:nvPicPr>
        <p:blipFill rotWithShape="1">
          <a:blip r:embed="rId4">
            <a:alphaModFix/>
          </a:blip>
          <a:srcRect/>
          <a:stretch/>
        </p:blipFill>
        <p:spPr>
          <a:xfrm>
            <a:off x="3002192" y="7220492"/>
            <a:ext cx="1002820" cy="1002820"/>
          </a:xfrm>
          <a:prstGeom prst="rect">
            <a:avLst/>
          </a:prstGeom>
          <a:noFill/>
          <a:ln>
            <a:noFill/>
          </a:ln>
        </p:spPr>
      </p:pic>
      <p:pic>
        <p:nvPicPr>
          <p:cNvPr id="2203" name="Google Shape;2203;p94"/>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2204" name="Google Shape;2204;p9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1" name="Google Shape;92;p1">
            <a:extLst>
              <a:ext uri="{FF2B5EF4-FFF2-40B4-BE49-F238E27FC236}">
                <a16:creationId xmlns:a16="http://schemas.microsoft.com/office/drawing/2014/main" id="{50495A28-6E51-4457-BF81-254EC985F2C1}"/>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9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75</a:t>
            </a:fld>
            <a:endParaRPr/>
          </a:p>
        </p:txBody>
      </p:sp>
      <p:sp>
        <p:nvSpPr>
          <p:cNvPr id="2210" name="Google Shape;2210;p95"/>
          <p:cNvSpPr txBox="1"/>
          <p:nvPr/>
        </p:nvSpPr>
        <p:spPr>
          <a:xfrm>
            <a:off x="1244507" y="952067"/>
            <a:ext cx="25696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CRONOGRAMA</a:t>
            </a:r>
            <a:endParaRPr/>
          </a:p>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E PLANO DE AÇÃO</a:t>
            </a:r>
            <a:endParaRPr/>
          </a:p>
        </p:txBody>
      </p:sp>
      <p:sp>
        <p:nvSpPr>
          <p:cNvPr id="2211" name="Google Shape;2211;p95"/>
          <p:cNvSpPr txBox="1"/>
          <p:nvPr/>
        </p:nvSpPr>
        <p:spPr>
          <a:xfrm>
            <a:off x="1234029" y="1623751"/>
            <a:ext cx="4545000" cy="206719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Plano de Ação consiste na última etapa do planejamento a nível estratégico. Esta etapa é a responsável por estabelecer a relação entre o que fora desenhado sobre a empresa, o público, o mercado, a concorrência, etc. e o que de fato será feito para se cumprir os objetivos que discriminamos anteriormente.</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Nesse momento, é importante mantermos a coerência entre o que foi detalhado estrategicamente ao longo dos capítulos anteriores e as ações propostas daqui em diante. Vale ter em mente também que o </a:t>
            </a:r>
            <a:r>
              <a:rPr lang="pt-BR" sz="1200" b="1" baseline="30000" dirty="0">
                <a:solidFill>
                  <a:schemeClr val="dk1"/>
                </a:solidFill>
                <a:latin typeface="Calibri"/>
                <a:ea typeface="Calibri"/>
                <a:cs typeface="Calibri"/>
                <a:sym typeface="Calibri"/>
              </a:rPr>
              <a:t>Plano de Ação </a:t>
            </a:r>
            <a:r>
              <a:rPr lang="pt-BR" sz="1200" baseline="30000" dirty="0">
                <a:solidFill>
                  <a:schemeClr val="dk1"/>
                </a:solidFill>
                <a:latin typeface="Calibri"/>
                <a:ea typeface="Calibri"/>
                <a:cs typeface="Calibri"/>
                <a:sym typeface="Calibri"/>
              </a:rPr>
              <a:t>é a parte mais flexível do planejamento, pois permite que as ações sejam reestruturadas e adaptadas a todo momento durante a execução. Então embora tenhamos excelentes ideias por aqui, não se apegue a elas. Muitas coisa pode (e provavelmente vai) mudar no futuro, sempre que julgarmos necessário.</a:t>
            </a:r>
            <a:endParaRPr sz="1200" dirty="0"/>
          </a:p>
        </p:txBody>
      </p:sp>
      <p:sp>
        <p:nvSpPr>
          <p:cNvPr id="2212" name="Google Shape;2212;p95"/>
          <p:cNvSpPr/>
          <p:nvPr/>
        </p:nvSpPr>
        <p:spPr>
          <a:xfrm>
            <a:off x="1234029" y="3924476"/>
            <a:ext cx="2197056" cy="371966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3" name="Google Shape;2213;p95"/>
          <p:cNvSpPr/>
          <p:nvPr/>
        </p:nvSpPr>
        <p:spPr>
          <a:xfrm>
            <a:off x="3581985" y="3923283"/>
            <a:ext cx="2197056" cy="371966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4" name="Google Shape;2214;p95"/>
          <p:cNvSpPr txBox="1"/>
          <p:nvPr/>
        </p:nvSpPr>
        <p:spPr>
          <a:xfrm>
            <a:off x="1542914" y="4406714"/>
            <a:ext cx="157928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AÇÕES E CAMPANHAS</a:t>
            </a:r>
            <a:endParaRPr/>
          </a:p>
        </p:txBody>
      </p:sp>
      <p:sp>
        <p:nvSpPr>
          <p:cNvPr id="2215" name="Google Shape;2215;p95"/>
          <p:cNvSpPr txBox="1"/>
          <p:nvPr/>
        </p:nvSpPr>
        <p:spPr>
          <a:xfrm>
            <a:off x="3890870" y="4375936"/>
            <a:ext cx="157928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ROADMAP</a:t>
            </a:r>
            <a:endParaRPr/>
          </a:p>
          <a:p>
            <a:pPr marL="0" marR="0" lvl="0" indent="0" algn="ctr" rtl="0">
              <a:spcBef>
                <a:spcPts val="0"/>
              </a:spcBef>
              <a:spcAft>
                <a:spcPts val="0"/>
              </a:spcAft>
              <a:buNone/>
            </a:pPr>
            <a:r>
              <a:rPr lang="pt-BR" sz="1100">
                <a:solidFill>
                  <a:schemeClr val="dk1"/>
                </a:solidFill>
                <a:latin typeface="Open Sans ExtraBold"/>
                <a:ea typeface="Open Sans ExtraBold"/>
                <a:cs typeface="Open Sans ExtraBold"/>
                <a:sym typeface="Open Sans ExtraBold"/>
              </a:rPr>
              <a:t>ESTRATÉGICO</a:t>
            </a:r>
            <a:endParaRPr/>
          </a:p>
        </p:txBody>
      </p:sp>
      <p:sp>
        <p:nvSpPr>
          <p:cNvPr id="2216" name="Google Shape;2216;p95"/>
          <p:cNvSpPr/>
          <p:nvPr/>
        </p:nvSpPr>
        <p:spPr>
          <a:xfrm>
            <a:off x="1986115" y="3564829"/>
            <a:ext cx="692885" cy="692885"/>
          </a:xfrm>
          <a:prstGeom prst="ellipse">
            <a:avLst/>
          </a:prstGeom>
          <a:solidFill>
            <a:srgbClr val="2F64E0"/>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7" name="Google Shape;2217;p95"/>
          <p:cNvSpPr/>
          <p:nvPr/>
        </p:nvSpPr>
        <p:spPr>
          <a:xfrm>
            <a:off x="4334071" y="3564829"/>
            <a:ext cx="692885" cy="692885"/>
          </a:xfrm>
          <a:prstGeom prst="ellipse">
            <a:avLst/>
          </a:prstGeom>
          <a:solidFill>
            <a:srgbClr val="2F64E0"/>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8" name="Google Shape;2218;p95"/>
          <p:cNvSpPr txBox="1"/>
          <p:nvPr/>
        </p:nvSpPr>
        <p:spPr>
          <a:xfrm>
            <a:off x="1506195" y="4891378"/>
            <a:ext cx="1652700" cy="260580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Em um primeiro momento, vamos detalhar todas as ideias de campanhas e ações que tivemos e que podem nos auxiliar a alcançar os objetivos definidos neste planejamento. Aqui entram sugestões de eventos, materiais ricos, ferramentas, ações de marketing, ações de guerrilha, ações de growth, etc. Esta parte do plano pode ser encarada como um grande depósito de ideias, que serão distribuídas em um cronograma futuramente.</a:t>
            </a:r>
            <a:endParaRPr sz="1200">
              <a:solidFill>
                <a:schemeClr val="dk1"/>
              </a:solidFill>
              <a:latin typeface="Calibri"/>
              <a:ea typeface="Calibri"/>
              <a:cs typeface="Calibri"/>
              <a:sym typeface="Calibri"/>
            </a:endParaRPr>
          </a:p>
        </p:txBody>
      </p:sp>
      <p:sp>
        <p:nvSpPr>
          <p:cNvPr id="2219" name="Google Shape;2219;p95"/>
          <p:cNvSpPr txBox="1"/>
          <p:nvPr/>
        </p:nvSpPr>
        <p:spPr>
          <a:xfrm>
            <a:off x="3890870" y="4874928"/>
            <a:ext cx="1579200" cy="2605801"/>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Depois, chega a hora de colocarmos datas nestas tarefas. Um roadmap é uma espécie de "mapa" que visa organizar as atividades que serão executadas de maneira sequencial. Nele serão encontradas estimativas de datas para lançamento de campanhas, metas a serem alcançadas e datas de início e fim de projetos. No caso do Reportei, dividimos o roadmap em 4 partes, tratando individualmente cada trimestre do ano de 2022.</a:t>
            </a:r>
            <a:endParaRPr sz="1200">
              <a:solidFill>
                <a:schemeClr val="dk1"/>
              </a:solidFill>
              <a:latin typeface="Calibri"/>
              <a:ea typeface="Calibri"/>
              <a:cs typeface="Calibri"/>
              <a:sym typeface="Calibri"/>
            </a:endParaRPr>
          </a:p>
        </p:txBody>
      </p:sp>
      <p:pic>
        <p:nvPicPr>
          <p:cNvPr id="2220" name="Google Shape;2220;p95"/>
          <p:cNvPicPr preferRelativeResize="0"/>
          <p:nvPr/>
        </p:nvPicPr>
        <p:blipFill rotWithShape="1">
          <a:blip r:embed="rId3">
            <a:alphaModFix/>
          </a:blip>
          <a:srcRect/>
          <a:stretch/>
        </p:blipFill>
        <p:spPr>
          <a:xfrm>
            <a:off x="4528099" y="3780394"/>
            <a:ext cx="266728" cy="266728"/>
          </a:xfrm>
          <a:prstGeom prst="rect">
            <a:avLst/>
          </a:prstGeom>
          <a:noFill/>
          <a:ln>
            <a:noFill/>
          </a:ln>
        </p:spPr>
      </p:pic>
      <p:pic>
        <p:nvPicPr>
          <p:cNvPr id="2221" name="Google Shape;2221;p95"/>
          <p:cNvPicPr preferRelativeResize="0"/>
          <p:nvPr/>
        </p:nvPicPr>
        <p:blipFill rotWithShape="1">
          <a:blip r:embed="rId4">
            <a:alphaModFix/>
          </a:blip>
          <a:srcRect/>
          <a:stretch/>
        </p:blipFill>
        <p:spPr>
          <a:xfrm>
            <a:off x="2199193" y="3766628"/>
            <a:ext cx="266728" cy="266728"/>
          </a:xfrm>
          <a:prstGeom prst="rect">
            <a:avLst/>
          </a:prstGeom>
          <a:noFill/>
          <a:ln>
            <a:noFill/>
          </a:ln>
        </p:spPr>
      </p:pic>
      <p:sp>
        <p:nvSpPr>
          <p:cNvPr id="2222" name="Google Shape;2222;p95"/>
          <p:cNvSpPr txBox="1"/>
          <p:nvPr/>
        </p:nvSpPr>
        <p:spPr>
          <a:xfrm>
            <a:off x="1257326" y="8100844"/>
            <a:ext cx="4492513" cy="55395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100" baseline="30000" dirty="0">
                <a:solidFill>
                  <a:schemeClr val="dk1"/>
                </a:solidFill>
                <a:latin typeface="Calibri"/>
                <a:ea typeface="Calibri"/>
                <a:cs typeface="Calibri"/>
                <a:sym typeface="Calibri"/>
              </a:rPr>
              <a:t>Para analisar os números de cada trimestre, utilizaremos a metodologia de </a:t>
            </a:r>
            <a:r>
              <a:rPr lang="pt-BR" sz="1100" baseline="30000" dirty="0" err="1">
                <a:solidFill>
                  <a:schemeClr val="dk1"/>
                </a:solidFill>
                <a:latin typeface="Calibri"/>
                <a:ea typeface="Calibri"/>
                <a:cs typeface="Calibri"/>
                <a:sym typeface="Calibri"/>
              </a:rPr>
              <a:t>OKR’s</a:t>
            </a:r>
            <a:r>
              <a:rPr lang="pt-BR" sz="1100" baseline="30000" dirty="0">
                <a:solidFill>
                  <a:schemeClr val="dk1"/>
                </a:solidFill>
                <a:latin typeface="Calibri"/>
                <a:ea typeface="Calibri"/>
                <a:cs typeface="Calibri"/>
                <a:sym typeface="Calibri"/>
              </a:rPr>
              <a:t>. Como estes números devem sofrer mudanças em breve, preferimos mantê-los no formato digital. Ao escanear o QR </a:t>
            </a:r>
            <a:r>
              <a:rPr lang="pt-BR" sz="1100" baseline="30000" dirty="0" err="1">
                <a:solidFill>
                  <a:schemeClr val="dk1"/>
                </a:solidFill>
                <a:latin typeface="Calibri"/>
                <a:ea typeface="Calibri"/>
                <a:cs typeface="Calibri"/>
                <a:sym typeface="Calibri"/>
              </a:rPr>
              <a:t>Code</a:t>
            </a:r>
            <a:r>
              <a:rPr lang="pt-BR" sz="1100" baseline="30000" dirty="0">
                <a:solidFill>
                  <a:schemeClr val="dk1"/>
                </a:solidFill>
                <a:latin typeface="Calibri"/>
                <a:ea typeface="Calibri"/>
                <a:cs typeface="Calibri"/>
                <a:sym typeface="Calibri"/>
              </a:rPr>
              <a:t> abaixo você terá acesso a nosso mural de </a:t>
            </a:r>
            <a:r>
              <a:rPr lang="pt-BR" sz="1100" baseline="30000" dirty="0" err="1">
                <a:solidFill>
                  <a:schemeClr val="dk1"/>
                </a:solidFill>
                <a:latin typeface="Calibri"/>
                <a:ea typeface="Calibri"/>
                <a:cs typeface="Calibri"/>
                <a:sym typeface="Calibri"/>
              </a:rPr>
              <a:t>OKR’s</a:t>
            </a:r>
            <a:r>
              <a:rPr lang="pt-BR" sz="1100" baseline="30000" dirty="0">
                <a:solidFill>
                  <a:schemeClr val="dk1"/>
                </a:solidFill>
                <a:latin typeface="Calibri"/>
                <a:ea typeface="Calibri"/>
                <a:cs typeface="Calibri"/>
                <a:sym typeface="Calibri"/>
              </a:rPr>
              <a:t>.</a:t>
            </a:r>
            <a:endParaRPr dirty="0"/>
          </a:p>
        </p:txBody>
      </p:sp>
      <p:sp>
        <p:nvSpPr>
          <p:cNvPr id="2223" name="Google Shape;2223;p95"/>
          <p:cNvSpPr txBox="1"/>
          <p:nvPr/>
        </p:nvSpPr>
        <p:spPr>
          <a:xfrm>
            <a:off x="1269997" y="7882954"/>
            <a:ext cx="13533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dirty="0">
                <a:solidFill>
                  <a:schemeClr val="dk1"/>
                </a:solidFill>
                <a:latin typeface="Open Sans ExtraBold"/>
                <a:ea typeface="Open Sans ExtraBold"/>
                <a:cs typeface="Open Sans ExtraBold"/>
                <a:sym typeface="Open Sans ExtraBold"/>
              </a:rPr>
              <a:t>ANÁLISE DE </a:t>
            </a:r>
            <a:r>
              <a:rPr lang="pt-BR" sz="1000" dirty="0" err="1">
                <a:solidFill>
                  <a:schemeClr val="dk1"/>
                </a:solidFill>
                <a:latin typeface="Open Sans ExtraBold"/>
                <a:ea typeface="Open Sans ExtraBold"/>
                <a:cs typeface="Open Sans ExtraBold"/>
                <a:sym typeface="Open Sans ExtraBold"/>
              </a:rPr>
              <a:t>OKR’s</a:t>
            </a:r>
            <a:endParaRPr sz="1000" dirty="0">
              <a:solidFill>
                <a:schemeClr val="dk1"/>
              </a:solidFill>
              <a:latin typeface="Open Sans ExtraBold"/>
              <a:ea typeface="Open Sans ExtraBold"/>
              <a:cs typeface="Open Sans ExtraBold"/>
              <a:sym typeface="Open Sans ExtraBold"/>
            </a:endParaRPr>
          </a:p>
        </p:txBody>
      </p:sp>
      <p:pic>
        <p:nvPicPr>
          <p:cNvPr id="2225" name="Google Shape;2225;p95"/>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2226" name="Google Shape;2226;p95"/>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 name="Google Shape;92;p1">
            <a:extLst>
              <a:ext uri="{FF2B5EF4-FFF2-40B4-BE49-F238E27FC236}">
                <a16:creationId xmlns:a16="http://schemas.microsoft.com/office/drawing/2014/main" id="{5D1FC658-CED1-44F4-A0DE-3C5A759D91F9}"/>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p96"/>
          <p:cNvSpPr/>
          <p:nvPr/>
        </p:nvSpPr>
        <p:spPr>
          <a:xfrm>
            <a:off x="4316670" y="2598089"/>
            <a:ext cx="1498562" cy="205209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2" name="Google Shape;2232;p96"/>
          <p:cNvSpPr/>
          <p:nvPr/>
        </p:nvSpPr>
        <p:spPr>
          <a:xfrm>
            <a:off x="2760435" y="2591218"/>
            <a:ext cx="1490465"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3" name="Google Shape;2233;p96"/>
          <p:cNvSpPr/>
          <p:nvPr/>
        </p:nvSpPr>
        <p:spPr>
          <a:xfrm>
            <a:off x="2760436" y="3293685"/>
            <a:ext cx="1498562"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4" name="Google Shape;2234;p96"/>
          <p:cNvSpPr/>
          <p:nvPr/>
        </p:nvSpPr>
        <p:spPr>
          <a:xfrm>
            <a:off x="1199752" y="2598089"/>
            <a:ext cx="1490464"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5" name="Google Shape;2235;p96"/>
          <p:cNvSpPr/>
          <p:nvPr/>
        </p:nvSpPr>
        <p:spPr>
          <a:xfrm>
            <a:off x="1199752" y="3300556"/>
            <a:ext cx="1490464"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6" name="Google Shape;2236;p9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76</a:t>
            </a:fld>
            <a:endParaRPr/>
          </a:p>
        </p:txBody>
      </p:sp>
      <p:sp>
        <p:nvSpPr>
          <p:cNvPr id="2237" name="Google Shape;2237;p96"/>
          <p:cNvSpPr txBox="1"/>
          <p:nvPr/>
        </p:nvSpPr>
        <p:spPr>
          <a:xfrm>
            <a:off x="1227757" y="1566563"/>
            <a:ext cx="4541100" cy="989974"/>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Um prêmio que celebre as principais agências, campanhas, profissionais e influenciadores do Brasil. Pensamos em fazer o evento em três etapas: 1) as pessoas submetem suas agências e campanhas; 2) uma banca avaliadora escolhe os finalistas; 3) É aberta votação popular para escolher os vencedores. Os prêmios poderiam ser entregues durante o RD </a:t>
            </a:r>
            <a:r>
              <a:rPr lang="pt-BR" sz="1200" baseline="30000" dirty="0" err="1">
                <a:solidFill>
                  <a:schemeClr val="dk1"/>
                </a:solidFill>
                <a:latin typeface="Calibri"/>
                <a:ea typeface="Calibri"/>
                <a:cs typeface="Calibri"/>
                <a:sym typeface="Calibri"/>
              </a:rPr>
              <a:t>Summit</a:t>
            </a:r>
            <a:r>
              <a:rPr lang="pt-BR" sz="1200" baseline="30000" dirty="0">
                <a:solidFill>
                  <a:schemeClr val="dk1"/>
                </a:solidFill>
                <a:latin typeface="Calibri"/>
                <a:ea typeface="Calibri"/>
                <a:cs typeface="Calibri"/>
                <a:sym typeface="Calibri"/>
              </a:rPr>
              <a:t> 22 ou então em um evento anterior menor, exclusivo para esta finalidade.</a:t>
            </a:r>
            <a:endParaRPr sz="1200" dirty="0"/>
          </a:p>
        </p:txBody>
      </p:sp>
      <p:sp>
        <p:nvSpPr>
          <p:cNvPr id="2238" name="Google Shape;2238;p96"/>
          <p:cNvSpPr txBox="1"/>
          <p:nvPr/>
        </p:nvSpPr>
        <p:spPr>
          <a:xfrm>
            <a:off x="1234028" y="1200600"/>
            <a:ext cx="40399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1. PRÊMIO REPORTEI 2022</a:t>
            </a:r>
            <a:endParaRPr/>
          </a:p>
        </p:txBody>
      </p:sp>
      <p:sp>
        <p:nvSpPr>
          <p:cNvPr id="2239" name="Google Shape;2239;p96"/>
          <p:cNvSpPr txBox="1"/>
          <p:nvPr/>
        </p:nvSpPr>
        <p:spPr>
          <a:xfrm>
            <a:off x="1267965" y="2723753"/>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QUEM?</a:t>
            </a:r>
            <a:endParaRPr/>
          </a:p>
        </p:txBody>
      </p:sp>
      <p:cxnSp>
        <p:nvCxnSpPr>
          <p:cNvPr id="2240" name="Google Shape;2240;p96"/>
          <p:cNvCxnSpPr/>
          <p:nvPr/>
        </p:nvCxnSpPr>
        <p:spPr>
          <a:xfrm>
            <a:off x="1227510" y="4998004"/>
            <a:ext cx="4545012" cy="0"/>
          </a:xfrm>
          <a:prstGeom prst="straightConnector1">
            <a:avLst/>
          </a:prstGeom>
          <a:noFill/>
          <a:ln w="9525" cap="flat" cmpd="sng">
            <a:solidFill>
              <a:srgbClr val="BFBFBF"/>
            </a:solidFill>
            <a:prstDash val="dash"/>
            <a:miter lim="800000"/>
            <a:headEnd type="none" w="sm" len="sm"/>
            <a:tailEnd type="none" w="sm" len="sm"/>
          </a:ln>
        </p:spPr>
      </p:cxnSp>
      <p:pic>
        <p:nvPicPr>
          <p:cNvPr id="2242" name="Google Shape;2242;p96"/>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243" name="Google Shape;2243;p96"/>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244" name="Google Shape;2244;p96"/>
          <p:cNvSpPr txBox="1"/>
          <p:nvPr/>
        </p:nvSpPr>
        <p:spPr>
          <a:xfrm>
            <a:off x="1267965" y="2916043"/>
            <a:ext cx="14222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Toda a equipe</a:t>
            </a:r>
            <a:endParaRPr/>
          </a:p>
        </p:txBody>
      </p:sp>
      <p:sp>
        <p:nvSpPr>
          <p:cNvPr id="2245" name="Google Shape;2245;p96"/>
          <p:cNvSpPr txBox="1"/>
          <p:nvPr/>
        </p:nvSpPr>
        <p:spPr>
          <a:xfrm>
            <a:off x="1267965" y="3412176"/>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QUANDO?</a:t>
            </a:r>
            <a:endParaRPr/>
          </a:p>
        </p:txBody>
      </p:sp>
      <p:sp>
        <p:nvSpPr>
          <p:cNvPr id="2246" name="Google Shape;2246;p96"/>
          <p:cNvSpPr txBox="1"/>
          <p:nvPr/>
        </p:nvSpPr>
        <p:spPr>
          <a:xfrm>
            <a:off x="1267965" y="3612086"/>
            <a:ext cx="1422250" cy="2615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Outubro ou Novembro</a:t>
            </a:r>
            <a:endParaRPr/>
          </a:p>
        </p:txBody>
      </p:sp>
      <p:sp>
        <p:nvSpPr>
          <p:cNvPr id="2247" name="Google Shape;2247;p96"/>
          <p:cNvSpPr txBox="1"/>
          <p:nvPr/>
        </p:nvSpPr>
        <p:spPr>
          <a:xfrm>
            <a:off x="2836747" y="2673765"/>
            <a:ext cx="14222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ONDE?</a:t>
            </a:r>
            <a:endParaRPr/>
          </a:p>
        </p:txBody>
      </p:sp>
      <p:sp>
        <p:nvSpPr>
          <p:cNvPr id="2248" name="Google Shape;2248;p96"/>
          <p:cNvSpPr txBox="1"/>
          <p:nvPr/>
        </p:nvSpPr>
        <p:spPr>
          <a:xfrm>
            <a:off x="2840647" y="2866841"/>
            <a:ext cx="1345842" cy="348773"/>
          </a:xfrm>
          <a:prstGeom prst="rect">
            <a:avLst/>
          </a:prstGeom>
          <a:noFill/>
          <a:ln>
            <a:noFill/>
          </a:ln>
        </p:spPr>
        <p:txBody>
          <a:bodyPr spcFirstLastPara="1" wrap="square" lIns="91425" tIns="45700" rIns="91425" bIns="45700" anchor="t" anchorCtr="0">
            <a:spAutoFit/>
          </a:bodyPr>
          <a:lstStyle/>
          <a:p>
            <a:pPr marL="0" marR="0" lvl="0" indent="0" algn="l" rtl="0">
              <a:lnSpc>
                <a:spcPts val="1000"/>
              </a:lnSpc>
              <a:spcBef>
                <a:spcPts val="0"/>
              </a:spcBef>
              <a:spcAft>
                <a:spcPts val="0"/>
              </a:spcAft>
              <a:buNone/>
            </a:pPr>
            <a:r>
              <a:rPr lang="pt-BR" sz="900" baseline="30000">
                <a:solidFill>
                  <a:schemeClr val="dk1"/>
                </a:solidFill>
                <a:latin typeface="Calibri"/>
                <a:ea typeface="Calibri"/>
                <a:cs typeface="Calibri"/>
                <a:sym typeface="Calibri"/>
              </a:rPr>
              <a:t>→  </a:t>
            </a:r>
            <a:r>
              <a:rPr lang="pt-BR" sz="1050" baseline="30000">
                <a:solidFill>
                  <a:schemeClr val="dk1"/>
                </a:solidFill>
                <a:latin typeface="Calibri"/>
                <a:ea typeface="Calibri"/>
                <a:cs typeface="Calibri"/>
                <a:sym typeface="Calibri"/>
              </a:rPr>
              <a:t>Pequeno evento presencial, com transmissão online</a:t>
            </a:r>
            <a:endParaRPr/>
          </a:p>
        </p:txBody>
      </p:sp>
      <p:sp>
        <p:nvSpPr>
          <p:cNvPr id="2249" name="Google Shape;2249;p96"/>
          <p:cNvSpPr txBox="1"/>
          <p:nvPr/>
        </p:nvSpPr>
        <p:spPr>
          <a:xfrm>
            <a:off x="2845681" y="3412176"/>
            <a:ext cx="139234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QUANTO?</a:t>
            </a:r>
            <a:endParaRPr/>
          </a:p>
        </p:txBody>
      </p:sp>
      <p:sp>
        <p:nvSpPr>
          <p:cNvPr id="2250" name="Google Shape;2250;p96"/>
          <p:cNvSpPr txBox="1"/>
          <p:nvPr/>
        </p:nvSpPr>
        <p:spPr>
          <a:xfrm>
            <a:off x="2849581" y="3596846"/>
            <a:ext cx="1336908" cy="2615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~R$20 mil</a:t>
            </a:r>
            <a:endParaRPr/>
          </a:p>
        </p:txBody>
      </p:sp>
      <p:sp>
        <p:nvSpPr>
          <p:cNvPr id="2251" name="Google Shape;2251;p96"/>
          <p:cNvSpPr txBox="1"/>
          <p:nvPr/>
        </p:nvSpPr>
        <p:spPr>
          <a:xfrm>
            <a:off x="4461437" y="2735405"/>
            <a:ext cx="122765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POR QUÊ?</a:t>
            </a:r>
            <a:endParaRPr/>
          </a:p>
        </p:txBody>
      </p:sp>
      <p:sp>
        <p:nvSpPr>
          <p:cNvPr id="2252" name="Google Shape;2252;p96"/>
          <p:cNvSpPr txBox="1"/>
          <p:nvPr/>
        </p:nvSpPr>
        <p:spPr>
          <a:xfrm>
            <a:off x="4461437" y="2947695"/>
            <a:ext cx="1204800" cy="1631175"/>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Um dos nossos objetivos é tornar a marca mais conhecida para agências e freelancers. Com um evento como este, conseguimos fazer isso ao mesmo tempo que geramos leads de potenciais compradores.</a:t>
            </a:r>
            <a:endParaRPr sz="1200"/>
          </a:p>
        </p:txBody>
      </p:sp>
      <p:sp>
        <p:nvSpPr>
          <p:cNvPr id="2253" name="Google Shape;2253;p96"/>
          <p:cNvSpPr/>
          <p:nvPr/>
        </p:nvSpPr>
        <p:spPr>
          <a:xfrm>
            <a:off x="1199751" y="4013383"/>
            <a:ext cx="3059245"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4" name="Google Shape;2254;p96"/>
          <p:cNvSpPr txBox="1"/>
          <p:nvPr/>
        </p:nvSpPr>
        <p:spPr>
          <a:xfrm>
            <a:off x="1267965" y="4125003"/>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QUÃO DIFÍCIL?</a:t>
            </a:r>
            <a:endParaRPr/>
          </a:p>
        </p:txBody>
      </p:sp>
      <p:sp>
        <p:nvSpPr>
          <p:cNvPr id="2255" name="Google Shape;2255;p96"/>
          <p:cNvSpPr txBox="1"/>
          <p:nvPr/>
        </p:nvSpPr>
        <p:spPr>
          <a:xfrm>
            <a:off x="1267964" y="4324913"/>
            <a:ext cx="291852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 execução do evento é de complexidade mediana</a:t>
            </a:r>
            <a:endParaRPr/>
          </a:p>
        </p:txBody>
      </p:sp>
      <p:sp>
        <p:nvSpPr>
          <p:cNvPr id="2256" name="Google Shape;2256;p96"/>
          <p:cNvSpPr/>
          <p:nvPr/>
        </p:nvSpPr>
        <p:spPr>
          <a:xfrm>
            <a:off x="4342663" y="1291348"/>
            <a:ext cx="443014" cy="157706"/>
          </a:xfrm>
          <a:prstGeom prst="roundRect">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7" name="Google Shape;2257;p96"/>
          <p:cNvSpPr txBox="1"/>
          <p:nvPr/>
        </p:nvSpPr>
        <p:spPr>
          <a:xfrm>
            <a:off x="4316670" y="1240542"/>
            <a:ext cx="495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EVENTO</a:t>
            </a:r>
            <a:endParaRPr sz="800" dirty="0">
              <a:solidFill>
                <a:schemeClr val="lt1"/>
              </a:solidFill>
              <a:latin typeface="Open Sans ExtraBold"/>
              <a:ea typeface="Open Sans ExtraBold"/>
              <a:cs typeface="Open Sans ExtraBold"/>
              <a:sym typeface="Open Sans ExtraBold"/>
            </a:endParaRPr>
          </a:p>
        </p:txBody>
      </p:sp>
      <p:sp>
        <p:nvSpPr>
          <p:cNvPr id="2258" name="Google Shape;2258;p96"/>
          <p:cNvSpPr/>
          <p:nvPr/>
        </p:nvSpPr>
        <p:spPr>
          <a:xfrm>
            <a:off x="4320063" y="6557505"/>
            <a:ext cx="1498562" cy="205209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9" name="Google Shape;2259;p96"/>
          <p:cNvSpPr/>
          <p:nvPr/>
        </p:nvSpPr>
        <p:spPr>
          <a:xfrm>
            <a:off x="2763828" y="6550633"/>
            <a:ext cx="1490465"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0" name="Google Shape;2260;p96"/>
          <p:cNvSpPr/>
          <p:nvPr/>
        </p:nvSpPr>
        <p:spPr>
          <a:xfrm>
            <a:off x="2763829" y="7253100"/>
            <a:ext cx="1498562"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1" name="Google Shape;2261;p96"/>
          <p:cNvSpPr/>
          <p:nvPr/>
        </p:nvSpPr>
        <p:spPr>
          <a:xfrm>
            <a:off x="1203145" y="6557504"/>
            <a:ext cx="1490464"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2" name="Google Shape;2262;p96"/>
          <p:cNvSpPr/>
          <p:nvPr/>
        </p:nvSpPr>
        <p:spPr>
          <a:xfrm>
            <a:off x="1203145" y="7259971"/>
            <a:ext cx="1490464"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3" name="Google Shape;2263;p96"/>
          <p:cNvSpPr txBox="1"/>
          <p:nvPr/>
        </p:nvSpPr>
        <p:spPr>
          <a:xfrm>
            <a:off x="1231150" y="5652978"/>
            <a:ext cx="4537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a:solidFill>
                  <a:schemeClr val="dk1"/>
                </a:solidFill>
                <a:latin typeface="Calibri"/>
                <a:ea typeface="Calibri"/>
                <a:cs typeface="Calibri"/>
                <a:sym typeface="Calibri"/>
              </a:rPr>
              <a:t>Uma campanha de vendas que poderia render bons frutos para o Reportei (levantamento rápido de capital) é criar uma ação promocional onde o usuário pudesse durante um tempo limitadíssimo, comprar 3 anos de Reportei pelo preço de um. Seria uma campanha parecida com o que acontece com no AppSumo, só que inteiramente pensada e executada por nós. A urgência pode ser criada levando os usuários para grupos no Telegram e listas de e-mail.</a:t>
            </a:r>
            <a:endParaRPr/>
          </a:p>
        </p:txBody>
      </p:sp>
      <p:sp>
        <p:nvSpPr>
          <p:cNvPr id="2264" name="Google Shape;2264;p96"/>
          <p:cNvSpPr txBox="1"/>
          <p:nvPr/>
        </p:nvSpPr>
        <p:spPr>
          <a:xfrm>
            <a:off x="1237421" y="5287015"/>
            <a:ext cx="40399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2. 3 ANOS PELO PREÇO DE 1</a:t>
            </a:r>
            <a:endParaRPr/>
          </a:p>
        </p:txBody>
      </p:sp>
      <p:sp>
        <p:nvSpPr>
          <p:cNvPr id="2265" name="Google Shape;2265;p96"/>
          <p:cNvSpPr txBox="1"/>
          <p:nvPr/>
        </p:nvSpPr>
        <p:spPr>
          <a:xfrm>
            <a:off x="1271358" y="6683168"/>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QUEM?</a:t>
            </a:r>
            <a:endParaRPr/>
          </a:p>
        </p:txBody>
      </p:sp>
      <p:sp>
        <p:nvSpPr>
          <p:cNvPr id="2266" name="Google Shape;2266;p96"/>
          <p:cNvSpPr txBox="1"/>
          <p:nvPr/>
        </p:nvSpPr>
        <p:spPr>
          <a:xfrm>
            <a:off x="1271358" y="6875458"/>
            <a:ext cx="14222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Equipe de marketing</a:t>
            </a:r>
            <a:endParaRPr dirty="0"/>
          </a:p>
        </p:txBody>
      </p:sp>
      <p:sp>
        <p:nvSpPr>
          <p:cNvPr id="2267" name="Google Shape;2267;p96"/>
          <p:cNvSpPr txBox="1"/>
          <p:nvPr/>
        </p:nvSpPr>
        <p:spPr>
          <a:xfrm>
            <a:off x="1271358" y="7371591"/>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QUANDO?</a:t>
            </a:r>
            <a:endParaRPr/>
          </a:p>
        </p:txBody>
      </p:sp>
      <p:sp>
        <p:nvSpPr>
          <p:cNvPr id="2268" name="Google Shape;2268;p96"/>
          <p:cNvSpPr txBox="1"/>
          <p:nvPr/>
        </p:nvSpPr>
        <p:spPr>
          <a:xfrm>
            <a:off x="1271358" y="7571501"/>
            <a:ext cx="1422250" cy="2615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Black Friday</a:t>
            </a:r>
            <a:endParaRPr/>
          </a:p>
        </p:txBody>
      </p:sp>
      <p:sp>
        <p:nvSpPr>
          <p:cNvPr id="2269" name="Google Shape;2269;p96"/>
          <p:cNvSpPr txBox="1"/>
          <p:nvPr/>
        </p:nvSpPr>
        <p:spPr>
          <a:xfrm>
            <a:off x="2840140" y="6676297"/>
            <a:ext cx="14222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ONDE?</a:t>
            </a:r>
            <a:endParaRPr/>
          </a:p>
        </p:txBody>
      </p:sp>
      <p:sp>
        <p:nvSpPr>
          <p:cNvPr id="2270" name="Google Shape;2270;p96"/>
          <p:cNvSpPr txBox="1"/>
          <p:nvPr/>
        </p:nvSpPr>
        <p:spPr>
          <a:xfrm>
            <a:off x="2844040" y="6869373"/>
            <a:ext cx="981025" cy="2615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LP, E-mail, Ads...</a:t>
            </a:r>
            <a:endParaRPr/>
          </a:p>
        </p:txBody>
      </p:sp>
      <p:sp>
        <p:nvSpPr>
          <p:cNvPr id="2271" name="Google Shape;2271;p96"/>
          <p:cNvSpPr txBox="1"/>
          <p:nvPr/>
        </p:nvSpPr>
        <p:spPr>
          <a:xfrm>
            <a:off x="2849074" y="7371591"/>
            <a:ext cx="139234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QUANTO?</a:t>
            </a:r>
            <a:endParaRPr/>
          </a:p>
        </p:txBody>
      </p:sp>
      <p:sp>
        <p:nvSpPr>
          <p:cNvPr id="2272" name="Google Shape;2272;p96"/>
          <p:cNvSpPr txBox="1"/>
          <p:nvPr/>
        </p:nvSpPr>
        <p:spPr>
          <a:xfrm>
            <a:off x="2852974" y="7556261"/>
            <a:ext cx="1175141" cy="26157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R$15k em mídia</a:t>
            </a:r>
            <a:endParaRPr/>
          </a:p>
        </p:txBody>
      </p:sp>
      <p:sp>
        <p:nvSpPr>
          <p:cNvPr id="2273" name="Google Shape;2273;p96"/>
          <p:cNvSpPr txBox="1"/>
          <p:nvPr/>
        </p:nvSpPr>
        <p:spPr>
          <a:xfrm>
            <a:off x="4464830" y="6694820"/>
            <a:ext cx="122765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POR QUÊ?</a:t>
            </a:r>
            <a:endParaRPr/>
          </a:p>
        </p:txBody>
      </p:sp>
      <p:sp>
        <p:nvSpPr>
          <p:cNvPr id="2274" name="Google Shape;2274;p96"/>
          <p:cNvSpPr txBox="1"/>
          <p:nvPr/>
        </p:nvSpPr>
        <p:spPr>
          <a:xfrm>
            <a:off x="4464830" y="6907110"/>
            <a:ext cx="1204800" cy="1631175"/>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Um dos nossos objetivos é aumentar o ticket médio e LTV dos clientes. Desta maneira, conseguimos garantir que os clientes fiquem ao menos 3 anos conosco e criar uma dependência significativa.</a:t>
            </a:r>
            <a:endParaRPr sz="1200" dirty="0"/>
          </a:p>
        </p:txBody>
      </p:sp>
      <p:sp>
        <p:nvSpPr>
          <p:cNvPr id="2275" name="Google Shape;2275;p96"/>
          <p:cNvSpPr/>
          <p:nvPr/>
        </p:nvSpPr>
        <p:spPr>
          <a:xfrm>
            <a:off x="1203144" y="7972798"/>
            <a:ext cx="3059245" cy="6368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6" name="Google Shape;2276;p96"/>
          <p:cNvSpPr txBox="1"/>
          <p:nvPr/>
        </p:nvSpPr>
        <p:spPr>
          <a:xfrm>
            <a:off x="1271358" y="8084418"/>
            <a:ext cx="13167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QUÃO DIFÍCIL?</a:t>
            </a:r>
            <a:endParaRPr/>
          </a:p>
        </p:txBody>
      </p:sp>
      <p:sp>
        <p:nvSpPr>
          <p:cNvPr id="2277" name="Google Shape;2277;p96"/>
          <p:cNvSpPr txBox="1"/>
          <p:nvPr/>
        </p:nvSpPr>
        <p:spPr>
          <a:xfrm>
            <a:off x="1271357" y="8284328"/>
            <a:ext cx="291852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aseline="30000">
                <a:solidFill>
                  <a:schemeClr val="dk1"/>
                </a:solidFill>
                <a:latin typeface="Calibri"/>
                <a:ea typeface="Calibri"/>
                <a:cs typeface="Calibri"/>
                <a:sym typeface="Calibri"/>
              </a:rPr>
              <a:t>→  C</a:t>
            </a:r>
            <a:r>
              <a:rPr lang="pt-BR" sz="1100" baseline="30000">
                <a:solidFill>
                  <a:schemeClr val="dk1"/>
                </a:solidFill>
                <a:latin typeface="Calibri"/>
                <a:ea typeface="Calibri"/>
                <a:cs typeface="Calibri"/>
                <a:sym typeface="Calibri"/>
              </a:rPr>
              <a:t>ampanha bastante simples de executar, sem maiores dificuldades.</a:t>
            </a:r>
            <a:endParaRPr/>
          </a:p>
        </p:txBody>
      </p:sp>
      <p:sp>
        <p:nvSpPr>
          <p:cNvPr id="2278" name="Google Shape;2278;p96"/>
          <p:cNvSpPr/>
          <p:nvPr/>
        </p:nvSpPr>
        <p:spPr>
          <a:xfrm>
            <a:off x="4534993" y="5377763"/>
            <a:ext cx="559008" cy="157706"/>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9" name="Google Shape;2279;p96"/>
          <p:cNvSpPr txBox="1"/>
          <p:nvPr/>
        </p:nvSpPr>
        <p:spPr>
          <a:xfrm>
            <a:off x="4499500" y="5318770"/>
            <a:ext cx="6300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62500"/>
              </a:lnSpc>
              <a:spcBef>
                <a:spcPts val="0"/>
              </a:spcBef>
              <a:spcAft>
                <a:spcPts val="0"/>
              </a:spcAft>
              <a:buNone/>
            </a:pPr>
            <a:r>
              <a:rPr lang="pt-BR" sz="800" baseline="30000" dirty="0">
                <a:solidFill>
                  <a:schemeClr val="lt1"/>
                </a:solidFill>
                <a:latin typeface="Open Sans ExtraBold"/>
                <a:ea typeface="Open Sans ExtraBold"/>
                <a:cs typeface="Open Sans ExtraBold"/>
                <a:sym typeface="Open Sans ExtraBold"/>
              </a:rPr>
              <a:t>CAMPANHA</a:t>
            </a:r>
            <a:endParaRPr sz="800" dirty="0">
              <a:solidFill>
                <a:schemeClr val="lt1"/>
              </a:solidFill>
              <a:latin typeface="Open Sans ExtraBold"/>
              <a:ea typeface="Open Sans ExtraBold"/>
              <a:cs typeface="Open Sans ExtraBold"/>
              <a:sym typeface="Open Sans ExtraBold"/>
            </a:endParaRPr>
          </a:p>
        </p:txBody>
      </p:sp>
      <p:sp>
        <p:nvSpPr>
          <p:cNvPr id="51" name="Google Shape;92;p1">
            <a:extLst>
              <a:ext uri="{FF2B5EF4-FFF2-40B4-BE49-F238E27FC236}">
                <a16:creationId xmlns:a16="http://schemas.microsoft.com/office/drawing/2014/main" id="{E76A6652-3D36-4BBB-8266-B76EA9FEC15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sp>
        <p:nvSpPr>
          <p:cNvPr id="2284" name="Google Shape;2284;p107"/>
          <p:cNvSpPr/>
          <p:nvPr/>
        </p:nvSpPr>
        <p:spPr>
          <a:xfrm>
            <a:off x="1225097" y="4503000"/>
            <a:ext cx="4543906" cy="120478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5" name="Google Shape;2285;p107"/>
          <p:cNvSpPr/>
          <p:nvPr/>
        </p:nvSpPr>
        <p:spPr>
          <a:xfrm>
            <a:off x="1089000" y="4961631"/>
            <a:ext cx="287523" cy="287523"/>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6" name="Google Shape;2286;p10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77</a:t>
            </a:fld>
            <a:endParaRPr/>
          </a:p>
        </p:txBody>
      </p:sp>
      <p:sp>
        <p:nvSpPr>
          <p:cNvPr id="2287" name="Google Shape;2287;p107"/>
          <p:cNvSpPr txBox="1"/>
          <p:nvPr/>
        </p:nvSpPr>
        <p:spPr>
          <a:xfrm>
            <a:off x="2694455" y="4739075"/>
            <a:ext cx="2657400" cy="861734"/>
          </a:xfrm>
          <a:prstGeom prst="rect">
            <a:avLst/>
          </a:prstGeom>
          <a:noFill/>
          <a:ln>
            <a:noFill/>
          </a:ln>
        </p:spPr>
        <p:txBody>
          <a:bodyPr spcFirstLastPara="1" wrap="square" lIns="91425" tIns="45700" rIns="91425" bIns="45700" anchor="t" anchorCtr="0">
            <a:spAutoFit/>
          </a:bodyPr>
          <a:lstStyle/>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Revisar e alterar o planejamento (se necessário)</a:t>
            </a:r>
            <a:endParaRPr dirty="0"/>
          </a:p>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Definir como será feito o acompanhamento de ações</a:t>
            </a:r>
            <a:endParaRPr dirty="0"/>
          </a:p>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Começar a execução do planejamento</a:t>
            </a:r>
            <a:endParaRPr dirty="0"/>
          </a:p>
        </p:txBody>
      </p:sp>
      <p:cxnSp>
        <p:nvCxnSpPr>
          <p:cNvPr id="2288" name="Google Shape;2288;p107"/>
          <p:cNvCxnSpPr/>
          <p:nvPr/>
        </p:nvCxnSpPr>
        <p:spPr>
          <a:xfrm>
            <a:off x="2742295" y="5001889"/>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cxnSp>
        <p:nvCxnSpPr>
          <p:cNvPr id="2289" name="Google Shape;2289;p107"/>
          <p:cNvCxnSpPr/>
          <p:nvPr/>
        </p:nvCxnSpPr>
        <p:spPr>
          <a:xfrm>
            <a:off x="2742295" y="5290940"/>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sp>
        <p:nvSpPr>
          <p:cNvPr id="2290" name="Google Shape;2290;p107"/>
          <p:cNvSpPr txBox="1"/>
          <p:nvPr/>
        </p:nvSpPr>
        <p:spPr>
          <a:xfrm>
            <a:off x="1234703" y="2248811"/>
            <a:ext cx="2448332" cy="239425"/>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pt-BR" sz="1000" b="1" baseline="30000">
                <a:solidFill>
                  <a:srgbClr val="2F64E0"/>
                </a:solidFill>
                <a:latin typeface="Open Sans SemiBold"/>
                <a:ea typeface="Open Sans SemiBold"/>
                <a:cs typeface="Open Sans SemiBold"/>
                <a:sym typeface="Open Sans SemiBold"/>
              </a:rPr>
              <a:t>JANEIRO, FEVEREIRO E MARÇO</a:t>
            </a:r>
            <a:endParaRPr/>
          </a:p>
        </p:txBody>
      </p:sp>
      <p:sp>
        <p:nvSpPr>
          <p:cNvPr id="2291" name="Google Shape;2291;p107"/>
          <p:cNvSpPr txBox="1"/>
          <p:nvPr/>
        </p:nvSpPr>
        <p:spPr>
          <a:xfrm>
            <a:off x="1475425" y="4828393"/>
            <a:ext cx="104667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CRIAR UMA</a:t>
            </a:r>
            <a:endParaRPr/>
          </a:p>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BASE SÓLIDA</a:t>
            </a:r>
            <a:br>
              <a:rPr lang="pt-BR" sz="1000">
                <a:solidFill>
                  <a:schemeClr val="dk1"/>
                </a:solidFill>
                <a:latin typeface="Open Sans ExtraBold"/>
                <a:ea typeface="Open Sans ExtraBold"/>
                <a:cs typeface="Open Sans ExtraBold"/>
                <a:sym typeface="Open Sans ExtraBold"/>
              </a:rPr>
            </a:br>
            <a:r>
              <a:rPr lang="pt-BR" sz="1000">
                <a:solidFill>
                  <a:schemeClr val="dk1"/>
                </a:solidFill>
                <a:latin typeface="Open Sans ExtraBold"/>
                <a:ea typeface="Open Sans ExtraBold"/>
                <a:cs typeface="Open Sans ExtraBold"/>
                <a:sym typeface="Open Sans ExtraBold"/>
              </a:rPr>
              <a:t>PARA O ANO</a:t>
            </a:r>
            <a:endParaRPr/>
          </a:p>
        </p:txBody>
      </p:sp>
      <p:sp>
        <p:nvSpPr>
          <p:cNvPr id="2292" name="Google Shape;2292;p107"/>
          <p:cNvSpPr/>
          <p:nvPr/>
        </p:nvSpPr>
        <p:spPr>
          <a:xfrm>
            <a:off x="2549552" y="4658892"/>
            <a:ext cx="144903" cy="893001"/>
          </a:xfrm>
          <a:prstGeom prst="leftBrace">
            <a:avLst>
              <a:gd name="adj1" fmla="val 44336"/>
              <a:gd name="adj2" fmla="val 50000"/>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93" name="Google Shape;2293;p107"/>
          <p:cNvSpPr/>
          <p:nvPr/>
        </p:nvSpPr>
        <p:spPr>
          <a:xfrm>
            <a:off x="1231481" y="5858769"/>
            <a:ext cx="4543906" cy="120478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4" name="Google Shape;2294;p107"/>
          <p:cNvSpPr txBox="1"/>
          <p:nvPr/>
        </p:nvSpPr>
        <p:spPr>
          <a:xfrm>
            <a:off x="2700839" y="6052157"/>
            <a:ext cx="2657400" cy="861734"/>
          </a:xfrm>
          <a:prstGeom prst="rect">
            <a:avLst/>
          </a:prstGeom>
          <a:noFill/>
          <a:ln>
            <a:noFill/>
          </a:ln>
        </p:spPr>
        <p:txBody>
          <a:bodyPr spcFirstLastPara="1" wrap="square" lIns="91425" tIns="45700" rIns="91425" bIns="45700" anchor="t" anchorCtr="0">
            <a:spAutoFit/>
          </a:bodyPr>
          <a:lstStyle/>
          <a:p>
            <a:pPr marL="0" marR="0" lvl="0" indent="0" algn="just" rtl="0">
              <a:lnSpc>
                <a:spcPts val="2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Reativar ao menos xxx clientes antigos</a:t>
            </a:r>
            <a:endParaRPr/>
          </a:p>
          <a:p>
            <a:pPr marL="0" marR="0" lvl="0" indent="0" algn="just" rtl="0">
              <a:lnSpc>
                <a:spcPts val="2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Aumentar para xx% a base de clientes anuais</a:t>
            </a:r>
            <a:endParaRPr/>
          </a:p>
          <a:p>
            <a:pPr marL="0" marR="0" lvl="0" indent="0" algn="just" rtl="0">
              <a:lnSpc>
                <a:spcPts val="2000"/>
              </a:lnSpc>
              <a:spcBef>
                <a:spcPts val="0"/>
              </a:spcBef>
              <a:spcAft>
                <a:spcPts val="0"/>
              </a:spcAft>
              <a:buNone/>
            </a:pPr>
            <a:r>
              <a:rPr lang="pt-BR" sz="1000" baseline="30000">
                <a:solidFill>
                  <a:schemeClr val="dk1"/>
                </a:solidFill>
                <a:latin typeface="Calibri"/>
                <a:ea typeface="Calibri"/>
                <a:cs typeface="Calibri"/>
                <a:sym typeface="Calibri"/>
              </a:rPr>
              <a:t>→  </a:t>
            </a:r>
            <a:r>
              <a:rPr lang="pt-BR" sz="1100" baseline="30000">
                <a:solidFill>
                  <a:schemeClr val="dk1"/>
                </a:solidFill>
                <a:latin typeface="Calibri"/>
                <a:ea typeface="Calibri"/>
                <a:cs typeface="Calibri"/>
                <a:sym typeface="Calibri"/>
              </a:rPr>
              <a:t>Converter ao menos 300 clientes que já passaram pelo Trial</a:t>
            </a:r>
            <a:endParaRPr sz="1100" baseline="30000">
              <a:solidFill>
                <a:schemeClr val="dk1"/>
              </a:solidFill>
              <a:latin typeface="Calibri"/>
              <a:ea typeface="Calibri"/>
              <a:cs typeface="Calibri"/>
              <a:sym typeface="Calibri"/>
            </a:endParaRPr>
          </a:p>
        </p:txBody>
      </p:sp>
      <p:cxnSp>
        <p:nvCxnSpPr>
          <p:cNvPr id="2295" name="Google Shape;2295;p107"/>
          <p:cNvCxnSpPr/>
          <p:nvPr/>
        </p:nvCxnSpPr>
        <p:spPr>
          <a:xfrm>
            <a:off x="2748679" y="6319558"/>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cxnSp>
        <p:nvCxnSpPr>
          <p:cNvPr id="2296" name="Google Shape;2296;p107"/>
          <p:cNvCxnSpPr/>
          <p:nvPr/>
        </p:nvCxnSpPr>
        <p:spPr>
          <a:xfrm>
            <a:off x="2748679" y="6602259"/>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sp>
        <p:nvSpPr>
          <p:cNvPr id="2297" name="Google Shape;2297;p107"/>
          <p:cNvSpPr txBox="1"/>
          <p:nvPr/>
        </p:nvSpPr>
        <p:spPr>
          <a:xfrm>
            <a:off x="1481809" y="6199002"/>
            <a:ext cx="104667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TRABALHAR</a:t>
            </a:r>
            <a:endParaRPr/>
          </a:p>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A BASE DE</a:t>
            </a:r>
            <a:endParaRPr/>
          </a:p>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CLIENTES</a:t>
            </a:r>
            <a:endParaRPr/>
          </a:p>
        </p:txBody>
      </p:sp>
      <p:sp>
        <p:nvSpPr>
          <p:cNvPr id="2298" name="Google Shape;2298;p107"/>
          <p:cNvSpPr/>
          <p:nvPr/>
        </p:nvSpPr>
        <p:spPr>
          <a:xfrm>
            <a:off x="2555936" y="6014661"/>
            <a:ext cx="144903" cy="893001"/>
          </a:xfrm>
          <a:prstGeom prst="leftBrace">
            <a:avLst>
              <a:gd name="adj1" fmla="val 44336"/>
              <a:gd name="adj2" fmla="val 50000"/>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99" name="Google Shape;2299;p107"/>
          <p:cNvSpPr/>
          <p:nvPr/>
        </p:nvSpPr>
        <p:spPr>
          <a:xfrm>
            <a:off x="1231481" y="7217173"/>
            <a:ext cx="4543906" cy="1204785"/>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0" name="Google Shape;2300;p107"/>
          <p:cNvSpPr txBox="1"/>
          <p:nvPr/>
        </p:nvSpPr>
        <p:spPr>
          <a:xfrm>
            <a:off x="2700839" y="7390623"/>
            <a:ext cx="2657400" cy="861734"/>
          </a:xfrm>
          <a:prstGeom prst="rect">
            <a:avLst/>
          </a:prstGeom>
          <a:noFill/>
          <a:ln>
            <a:noFill/>
          </a:ln>
        </p:spPr>
        <p:txBody>
          <a:bodyPr spcFirstLastPara="1" wrap="square" lIns="91425" tIns="45700" rIns="91425" bIns="45700" anchor="t" anchorCtr="0">
            <a:spAutoFit/>
          </a:bodyPr>
          <a:lstStyle/>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Aumentar x% da conversão total de </a:t>
            </a:r>
            <a:r>
              <a:rPr lang="pt-BR" sz="1100" baseline="30000" dirty="0" err="1">
                <a:solidFill>
                  <a:schemeClr val="dk1"/>
                </a:solidFill>
                <a:latin typeface="Calibri"/>
                <a:ea typeface="Calibri"/>
                <a:cs typeface="Calibri"/>
                <a:sym typeface="Calibri"/>
              </a:rPr>
              <a:t>trials</a:t>
            </a:r>
            <a:endParaRPr sz="1100" baseline="30000" dirty="0">
              <a:solidFill>
                <a:schemeClr val="dk1"/>
              </a:solidFill>
              <a:latin typeface="Calibri"/>
              <a:ea typeface="Calibri"/>
              <a:cs typeface="Calibri"/>
              <a:sym typeface="Calibri"/>
            </a:endParaRPr>
          </a:p>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Conquistar um saldo de </a:t>
            </a:r>
            <a:r>
              <a:rPr lang="pt-BR" sz="1100" baseline="30000" dirty="0" err="1">
                <a:solidFill>
                  <a:schemeClr val="dk1"/>
                </a:solidFill>
                <a:latin typeface="Calibri"/>
                <a:ea typeface="Calibri"/>
                <a:cs typeface="Calibri"/>
                <a:sym typeface="Calibri"/>
              </a:rPr>
              <a:t>xxx</a:t>
            </a:r>
            <a:r>
              <a:rPr lang="pt-BR" sz="1100" baseline="30000" dirty="0">
                <a:solidFill>
                  <a:schemeClr val="dk1"/>
                </a:solidFill>
                <a:latin typeface="Calibri"/>
                <a:ea typeface="Calibri"/>
                <a:cs typeface="Calibri"/>
                <a:sym typeface="Calibri"/>
              </a:rPr>
              <a:t> novos clientes</a:t>
            </a:r>
            <a:endParaRPr dirty="0"/>
          </a:p>
          <a:p>
            <a:pPr marL="0" marR="0" lvl="0" indent="0" algn="just" rtl="0">
              <a:lnSpc>
                <a:spcPts val="2000"/>
              </a:lnSpc>
              <a:spcBef>
                <a:spcPts val="0"/>
              </a:spcBef>
              <a:spcAft>
                <a:spcPts val="0"/>
              </a:spcAft>
              <a:buNone/>
            </a:pPr>
            <a:r>
              <a:rPr lang="pt-BR" sz="1000" baseline="30000" dirty="0">
                <a:solidFill>
                  <a:schemeClr val="dk1"/>
                </a:solidFill>
                <a:latin typeface="Calibri"/>
                <a:ea typeface="Calibri"/>
                <a:cs typeface="Calibri"/>
                <a:sym typeface="Calibri"/>
              </a:rPr>
              <a:t>→  </a:t>
            </a:r>
            <a:r>
              <a:rPr lang="pt-BR" sz="1100" baseline="30000" dirty="0">
                <a:solidFill>
                  <a:schemeClr val="dk1"/>
                </a:solidFill>
                <a:latin typeface="Calibri"/>
                <a:ea typeface="Calibri"/>
                <a:cs typeface="Calibri"/>
                <a:sym typeface="Calibri"/>
              </a:rPr>
              <a:t>Terminar o trimestre com </a:t>
            </a:r>
            <a:r>
              <a:rPr lang="pt-BR" sz="1100" baseline="30000" dirty="0" err="1">
                <a:solidFill>
                  <a:schemeClr val="dk1"/>
                </a:solidFill>
                <a:latin typeface="Calibri"/>
                <a:ea typeface="Calibri"/>
                <a:cs typeface="Calibri"/>
                <a:sym typeface="Calibri"/>
              </a:rPr>
              <a:t>xxxxx</a:t>
            </a:r>
            <a:r>
              <a:rPr lang="pt-BR" sz="1100" baseline="30000" dirty="0">
                <a:solidFill>
                  <a:schemeClr val="dk1"/>
                </a:solidFill>
                <a:latin typeface="Calibri"/>
                <a:ea typeface="Calibri"/>
                <a:cs typeface="Calibri"/>
                <a:sym typeface="Calibri"/>
              </a:rPr>
              <a:t> clientes ativos</a:t>
            </a:r>
            <a:endParaRPr dirty="0"/>
          </a:p>
        </p:txBody>
      </p:sp>
      <p:cxnSp>
        <p:nvCxnSpPr>
          <p:cNvPr id="2301" name="Google Shape;2301;p107"/>
          <p:cNvCxnSpPr/>
          <p:nvPr/>
        </p:nvCxnSpPr>
        <p:spPr>
          <a:xfrm>
            <a:off x="2748679" y="7665262"/>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cxnSp>
        <p:nvCxnSpPr>
          <p:cNvPr id="2302" name="Google Shape;2302;p107"/>
          <p:cNvCxnSpPr/>
          <p:nvPr/>
        </p:nvCxnSpPr>
        <p:spPr>
          <a:xfrm>
            <a:off x="2748679" y="7947963"/>
            <a:ext cx="2840321" cy="0"/>
          </a:xfrm>
          <a:prstGeom prst="straightConnector1">
            <a:avLst/>
          </a:prstGeom>
          <a:noFill/>
          <a:ln w="6350" cap="flat" cmpd="sng">
            <a:solidFill>
              <a:schemeClr val="bg1">
                <a:lumMod val="75000"/>
              </a:schemeClr>
            </a:solidFill>
            <a:prstDash val="sysDash"/>
            <a:miter lim="800000"/>
            <a:headEnd type="none" w="sm" len="sm"/>
            <a:tailEnd type="none" w="sm" len="sm"/>
          </a:ln>
        </p:spPr>
      </p:cxnSp>
      <p:sp>
        <p:nvSpPr>
          <p:cNvPr id="2303" name="Google Shape;2303;p107"/>
          <p:cNvSpPr txBox="1"/>
          <p:nvPr/>
        </p:nvSpPr>
        <p:spPr>
          <a:xfrm>
            <a:off x="1481809" y="7542566"/>
            <a:ext cx="113257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AUMENTAR O</a:t>
            </a:r>
            <a:endParaRPr/>
          </a:p>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NÚMERO DE</a:t>
            </a:r>
            <a:endParaRPr/>
          </a:p>
          <a:p>
            <a:pPr marL="0" marR="0" lvl="0" indent="0" algn="l"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CLIENTES</a:t>
            </a:r>
            <a:endParaRPr/>
          </a:p>
        </p:txBody>
      </p:sp>
      <p:sp>
        <p:nvSpPr>
          <p:cNvPr id="2304" name="Google Shape;2304;p107"/>
          <p:cNvSpPr/>
          <p:nvPr/>
        </p:nvSpPr>
        <p:spPr>
          <a:xfrm>
            <a:off x="2555936" y="7373065"/>
            <a:ext cx="144903" cy="893001"/>
          </a:xfrm>
          <a:prstGeom prst="leftBrace">
            <a:avLst>
              <a:gd name="adj1" fmla="val 44336"/>
              <a:gd name="adj2" fmla="val 50000"/>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05" name="Google Shape;2305;p107"/>
          <p:cNvSpPr txBox="1"/>
          <p:nvPr/>
        </p:nvSpPr>
        <p:spPr>
          <a:xfrm>
            <a:off x="976702" y="4951089"/>
            <a:ext cx="49679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1</a:t>
            </a:r>
            <a:endParaRPr/>
          </a:p>
        </p:txBody>
      </p:sp>
      <p:sp>
        <p:nvSpPr>
          <p:cNvPr id="2306" name="Google Shape;2306;p107"/>
          <p:cNvSpPr/>
          <p:nvPr/>
        </p:nvSpPr>
        <p:spPr>
          <a:xfrm>
            <a:off x="1087866" y="6317400"/>
            <a:ext cx="287523" cy="287523"/>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7" name="Google Shape;2307;p107"/>
          <p:cNvSpPr txBox="1"/>
          <p:nvPr/>
        </p:nvSpPr>
        <p:spPr>
          <a:xfrm>
            <a:off x="975568" y="6306858"/>
            <a:ext cx="49679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2</a:t>
            </a:r>
            <a:endParaRPr/>
          </a:p>
        </p:txBody>
      </p:sp>
      <p:sp>
        <p:nvSpPr>
          <p:cNvPr id="2308" name="Google Shape;2308;p107"/>
          <p:cNvSpPr/>
          <p:nvPr/>
        </p:nvSpPr>
        <p:spPr>
          <a:xfrm>
            <a:off x="1087866" y="7675804"/>
            <a:ext cx="287523" cy="287523"/>
          </a:xfrm>
          <a:prstGeom prst="ellipse">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9" name="Google Shape;2309;p107"/>
          <p:cNvSpPr txBox="1"/>
          <p:nvPr/>
        </p:nvSpPr>
        <p:spPr>
          <a:xfrm>
            <a:off x="975568" y="7665677"/>
            <a:ext cx="49679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a:solidFill>
                  <a:schemeClr val="lt1"/>
                </a:solidFill>
                <a:latin typeface="Open Sans ExtraBold"/>
                <a:ea typeface="Open Sans ExtraBold"/>
                <a:cs typeface="Open Sans ExtraBold"/>
                <a:sym typeface="Open Sans ExtraBold"/>
              </a:rPr>
              <a:t>3</a:t>
            </a:r>
            <a:endParaRPr/>
          </a:p>
        </p:txBody>
      </p:sp>
      <p:sp>
        <p:nvSpPr>
          <p:cNvPr id="2310" name="Google Shape;2310;p107"/>
          <p:cNvSpPr/>
          <p:nvPr/>
        </p:nvSpPr>
        <p:spPr>
          <a:xfrm>
            <a:off x="3689836" y="1719124"/>
            <a:ext cx="2079140" cy="2513876"/>
          </a:xfrm>
          <a:prstGeom prst="rect">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11" name="Google Shape;2311;p107"/>
          <p:cNvSpPr txBox="1"/>
          <p:nvPr/>
        </p:nvSpPr>
        <p:spPr>
          <a:xfrm>
            <a:off x="3911300" y="1996521"/>
            <a:ext cx="1664100" cy="1785064"/>
          </a:xfrm>
          <a:prstGeom prst="rect">
            <a:avLst/>
          </a:prstGeom>
          <a:noFill/>
          <a:ln>
            <a:noFill/>
          </a:ln>
        </p:spPr>
        <p:txBody>
          <a:bodyPr spcFirstLastPara="1" wrap="square" lIns="91425" tIns="45700" rIns="91425" bIns="45700" anchor="t" anchorCtr="0">
            <a:spAutoFit/>
          </a:bodyPr>
          <a:lstStyle/>
          <a:p>
            <a:pPr marL="0" marR="0" lvl="0" indent="0" algn="l" rtl="0">
              <a:lnSpc>
                <a:spcPts val="11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JANEIRO</a:t>
            </a:r>
            <a:endParaRPr dirty="0"/>
          </a:p>
          <a:p>
            <a:pPr marL="0" marR="0" lvl="0" indent="0" algn="l" rtl="0">
              <a:lnSpc>
                <a:spcPts val="1100"/>
              </a:lnSpc>
              <a:spcBef>
                <a:spcPts val="0"/>
              </a:spcBef>
              <a:spcAft>
                <a:spcPts val="0"/>
              </a:spcAft>
              <a:buNone/>
            </a:pPr>
            <a:r>
              <a:rPr lang="pt-BR" sz="1100" baseline="30000" dirty="0">
                <a:solidFill>
                  <a:schemeClr val="lt1"/>
                </a:solidFill>
                <a:latin typeface="Calibri"/>
                <a:ea typeface="Calibri"/>
                <a:cs typeface="Calibri"/>
                <a:sym typeface="Calibri"/>
              </a:rPr>
              <a:t>Revisão do planejamento e das </a:t>
            </a:r>
            <a:r>
              <a:rPr lang="pt-BR" sz="1100" baseline="30000" dirty="0" err="1">
                <a:solidFill>
                  <a:schemeClr val="lt1"/>
                </a:solidFill>
                <a:latin typeface="Calibri"/>
                <a:ea typeface="Calibri"/>
                <a:cs typeface="Calibri"/>
                <a:sym typeface="Calibri"/>
              </a:rPr>
              <a:t>OKR’s</a:t>
            </a:r>
            <a:endParaRPr sz="1100" baseline="30000" dirty="0">
              <a:solidFill>
                <a:schemeClr val="lt1"/>
              </a:solidFill>
              <a:latin typeface="Calibri"/>
              <a:ea typeface="Calibri"/>
              <a:cs typeface="Calibri"/>
              <a:sym typeface="Calibri"/>
            </a:endParaRPr>
          </a:p>
          <a:p>
            <a:pPr marL="0" marR="0" lvl="0" indent="0" algn="l" rtl="0">
              <a:lnSpc>
                <a:spcPts val="1100"/>
              </a:lnSpc>
              <a:spcBef>
                <a:spcPts val="0"/>
              </a:spcBef>
              <a:spcAft>
                <a:spcPts val="0"/>
              </a:spcAft>
              <a:buNone/>
            </a:pPr>
            <a:endParaRPr sz="1100" baseline="30000" dirty="0">
              <a:solidFill>
                <a:schemeClr val="lt1"/>
              </a:solidFill>
              <a:latin typeface="Calibri"/>
              <a:ea typeface="Calibri"/>
              <a:cs typeface="Calibri"/>
              <a:sym typeface="Calibri"/>
            </a:endParaRPr>
          </a:p>
          <a:p>
            <a:pPr marL="0" marR="0" lvl="0" indent="0" algn="l" rtl="0">
              <a:lnSpc>
                <a:spcPts val="11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FEVEREIRO</a:t>
            </a:r>
            <a:endParaRPr dirty="0"/>
          </a:p>
          <a:p>
            <a:pPr marL="0" marR="0" lvl="0" indent="0" algn="l" rtl="0">
              <a:lnSpc>
                <a:spcPts val="1100"/>
              </a:lnSpc>
              <a:spcBef>
                <a:spcPts val="0"/>
              </a:spcBef>
              <a:spcAft>
                <a:spcPts val="0"/>
              </a:spcAft>
              <a:buNone/>
            </a:pPr>
            <a:r>
              <a:rPr lang="pt-BR" sz="1100" baseline="30000" dirty="0">
                <a:solidFill>
                  <a:schemeClr val="lt1"/>
                </a:solidFill>
                <a:latin typeface="Calibri"/>
                <a:ea typeface="Calibri"/>
                <a:cs typeface="Calibri"/>
                <a:sym typeface="Calibri"/>
              </a:rPr>
              <a:t>Começar as primeiras campanhas ativas, trabalhando a base de clientes</a:t>
            </a:r>
            <a:endParaRPr dirty="0"/>
          </a:p>
          <a:p>
            <a:pPr marL="0" marR="0" lvl="0" indent="0" algn="l" rtl="0">
              <a:lnSpc>
                <a:spcPts val="1100"/>
              </a:lnSpc>
              <a:spcBef>
                <a:spcPts val="0"/>
              </a:spcBef>
              <a:spcAft>
                <a:spcPts val="0"/>
              </a:spcAft>
              <a:buNone/>
            </a:pPr>
            <a:r>
              <a:rPr lang="pt-BR" sz="1100" baseline="30000" dirty="0">
                <a:solidFill>
                  <a:schemeClr val="lt1"/>
                </a:solidFill>
                <a:latin typeface="Calibri"/>
                <a:ea typeface="Calibri"/>
                <a:cs typeface="Calibri"/>
                <a:sym typeface="Calibri"/>
              </a:rPr>
              <a:t>e ex-clientes.</a:t>
            </a:r>
            <a:endParaRPr dirty="0"/>
          </a:p>
          <a:p>
            <a:pPr marL="0" marR="0" lvl="0" indent="0" algn="l" rtl="0">
              <a:lnSpc>
                <a:spcPts val="1100"/>
              </a:lnSpc>
              <a:spcBef>
                <a:spcPts val="0"/>
              </a:spcBef>
              <a:spcAft>
                <a:spcPts val="0"/>
              </a:spcAft>
              <a:buNone/>
            </a:pPr>
            <a:endParaRPr sz="1100" baseline="30000" dirty="0">
              <a:solidFill>
                <a:schemeClr val="lt1"/>
              </a:solidFill>
              <a:latin typeface="Calibri"/>
              <a:ea typeface="Calibri"/>
              <a:cs typeface="Calibri"/>
              <a:sym typeface="Calibri"/>
            </a:endParaRPr>
          </a:p>
          <a:p>
            <a:pPr marL="0" marR="0" lvl="0" indent="0" algn="l" rtl="0">
              <a:lnSpc>
                <a:spcPts val="1100"/>
              </a:lnSpc>
              <a:spcBef>
                <a:spcPts val="0"/>
              </a:spcBef>
              <a:spcAft>
                <a:spcPts val="0"/>
              </a:spcAft>
              <a:buNone/>
            </a:pPr>
            <a:r>
              <a:rPr lang="pt-BR" sz="1100" baseline="30000" dirty="0">
                <a:solidFill>
                  <a:schemeClr val="lt1"/>
                </a:solidFill>
                <a:latin typeface="Open Sans ExtraBold"/>
                <a:ea typeface="Open Sans ExtraBold"/>
                <a:cs typeface="Open Sans ExtraBold"/>
                <a:sym typeface="Open Sans ExtraBold"/>
              </a:rPr>
              <a:t>MARÇO</a:t>
            </a:r>
            <a:endParaRPr dirty="0"/>
          </a:p>
          <a:p>
            <a:pPr marL="0" marR="0" lvl="0" indent="0" algn="l" rtl="0">
              <a:lnSpc>
                <a:spcPts val="1100"/>
              </a:lnSpc>
              <a:spcBef>
                <a:spcPts val="0"/>
              </a:spcBef>
              <a:spcAft>
                <a:spcPts val="0"/>
              </a:spcAft>
              <a:buNone/>
            </a:pPr>
            <a:r>
              <a:rPr lang="pt-BR" sz="1100" baseline="30000" dirty="0">
                <a:solidFill>
                  <a:schemeClr val="lt1"/>
                </a:solidFill>
                <a:latin typeface="Calibri"/>
                <a:ea typeface="Calibri"/>
                <a:cs typeface="Calibri"/>
                <a:sym typeface="Calibri"/>
              </a:rPr>
              <a:t>Lançar o projeto de afiliados e o projeto “Plantão Reportei”, para movimentar a base. </a:t>
            </a:r>
            <a:endParaRPr sz="1100" dirty="0">
              <a:solidFill>
                <a:schemeClr val="lt1"/>
              </a:solidFill>
              <a:latin typeface="Calibri"/>
              <a:ea typeface="Calibri"/>
              <a:cs typeface="Calibri"/>
              <a:sym typeface="Calibri"/>
            </a:endParaRPr>
          </a:p>
        </p:txBody>
      </p:sp>
      <p:sp>
        <p:nvSpPr>
          <p:cNvPr id="2312" name="Google Shape;2312;p107"/>
          <p:cNvSpPr txBox="1"/>
          <p:nvPr/>
        </p:nvSpPr>
        <p:spPr>
          <a:xfrm>
            <a:off x="1231118" y="2543894"/>
            <a:ext cx="2195400" cy="1708120"/>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dirty="0">
                <a:solidFill>
                  <a:schemeClr val="dk1"/>
                </a:solidFill>
                <a:latin typeface="Calibri"/>
                <a:ea typeface="Calibri"/>
                <a:cs typeface="Calibri"/>
                <a:sym typeface="Calibri"/>
              </a:rPr>
              <a:t>O primeiro trimestre do ano será bastante tranquilo, visando o entendimento integral do planejamento, a definição de </a:t>
            </a:r>
            <a:r>
              <a:rPr lang="pt-BR" sz="1100" baseline="30000" dirty="0" err="1">
                <a:solidFill>
                  <a:schemeClr val="dk1"/>
                </a:solidFill>
                <a:latin typeface="Calibri"/>
                <a:ea typeface="Calibri"/>
                <a:cs typeface="Calibri"/>
                <a:sym typeface="Calibri"/>
              </a:rPr>
              <a:t>OKR’s</a:t>
            </a:r>
            <a:r>
              <a:rPr lang="pt-BR" sz="1100" baseline="30000" dirty="0">
                <a:solidFill>
                  <a:schemeClr val="dk1"/>
                </a:solidFill>
                <a:latin typeface="Calibri"/>
                <a:ea typeface="Calibri"/>
                <a:cs typeface="Calibri"/>
                <a:sym typeface="Calibri"/>
              </a:rPr>
              <a:t> e a organização da execução. Justamente por isso, trouxemos para as datas iniciais algumas ações bastante simples, que possam ser executadas sem o envolvimento de muitos times e/ou investimentos de maior escala. A ideia aqui é </a:t>
            </a:r>
            <a:r>
              <a:rPr lang="pt-BR" sz="1100" baseline="30000" dirty="0" err="1">
                <a:solidFill>
                  <a:schemeClr val="dk1"/>
                </a:solidFill>
                <a:latin typeface="Calibri"/>
                <a:ea typeface="Calibri"/>
                <a:cs typeface="Calibri"/>
                <a:sym typeface="Calibri"/>
              </a:rPr>
              <a:t>organizer</a:t>
            </a:r>
            <a:r>
              <a:rPr lang="pt-BR" sz="1100" baseline="30000" dirty="0">
                <a:solidFill>
                  <a:schemeClr val="dk1"/>
                </a:solidFill>
                <a:latin typeface="Calibri"/>
                <a:ea typeface="Calibri"/>
                <a:cs typeface="Calibri"/>
                <a:sym typeface="Calibri"/>
              </a:rPr>
              <a:t> a base para que possamos desenvolver o crescimento a partir dos próximos trimestres.</a:t>
            </a:r>
            <a:endParaRPr sz="1100" baseline="30000" dirty="0">
              <a:solidFill>
                <a:schemeClr val="dk1"/>
              </a:solidFill>
              <a:latin typeface="Calibri"/>
              <a:ea typeface="Calibri"/>
              <a:cs typeface="Calibri"/>
              <a:sym typeface="Calibri"/>
            </a:endParaRPr>
          </a:p>
        </p:txBody>
      </p:sp>
      <p:sp>
        <p:nvSpPr>
          <p:cNvPr id="2313" name="Google Shape;2313;p107"/>
          <p:cNvSpPr/>
          <p:nvPr/>
        </p:nvSpPr>
        <p:spPr>
          <a:xfrm rot="-5400000">
            <a:off x="3543024" y="2008190"/>
            <a:ext cx="204927" cy="88696"/>
          </a:xfrm>
          <a:prstGeom prst="triangle">
            <a:avLst>
              <a:gd name="adj" fmla="val 50000"/>
            </a:avLst>
          </a:prstGeom>
          <a:solidFill>
            <a:srgbClr val="2F64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15" name="Google Shape;2315;p107"/>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316" name="Google Shape;2316;p107"/>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317" name="Google Shape;2317;p107"/>
          <p:cNvSpPr txBox="1"/>
          <p:nvPr/>
        </p:nvSpPr>
        <p:spPr>
          <a:xfrm>
            <a:off x="1225600" y="1603400"/>
            <a:ext cx="2203399" cy="784790"/>
          </a:xfrm>
          <a:prstGeom prst="rect">
            <a:avLst/>
          </a:prstGeom>
          <a:noFill/>
          <a:ln>
            <a:noFill/>
          </a:ln>
        </p:spPr>
        <p:txBody>
          <a:bodyPr spcFirstLastPara="1" wrap="square" lIns="91425" tIns="45700" rIns="91425" bIns="45700" anchor="t" anchorCtr="0">
            <a:spAutoFit/>
          </a:bodyPr>
          <a:lstStyle/>
          <a:p>
            <a:pPr marL="0" marR="0" lvl="0" indent="0" algn="just" rtl="0">
              <a:lnSpc>
                <a:spcPts val="2700"/>
              </a:lnSpc>
              <a:spcBef>
                <a:spcPts val="0"/>
              </a:spcBef>
              <a:spcAft>
                <a:spcPts val="0"/>
              </a:spcAft>
              <a:buNone/>
            </a:pPr>
            <a:r>
              <a:rPr lang="pt-BR" sz="2700" dirty="0">
                <a:solidFill>
                  <a:schemeClr val="dk1"/>
                </a:solidFill>
                <a:latin typeface="Open Sans ExtraBold"/>
                <a:ea typeface="Open Sans ExtraBold"/>
                <a:cs typeface="Open Sans ExtraBold"/>
                <a:sym typeface="Open Sans ExtraBold"/>
              </a:rPr>
              <a:t>PRIMEIRO</a:t>
            </a:r>
            <a:endParaRPr dirty="0"/>
          </a:p>
          <a:p>
            <a:pPr marL="0" marR="0" lvl="0" indent="0" algn="just" rtl="0">
              <a:lnSpc>
                <a:spcPts val="2700"/>
              </a:lnSpc>
              <a:spcBef>
                <a:spcPts val="0"/>
              </a:spcBef>
              <a:spcAft>
                <a:spcPts val="0"/>
              </a:spcAft>
              <a:buNone/>
            </a:pPr>
            <a:r>
              <a:rPr lang="pt-BR" sz="2700" dirty="0">
                <a:solidFill>
                  <a:schemeClr val="dk1"/>
                </a:solidFill>
                <a:latin typeface="Open Sans ExtraBold"/>
                <a:ea typeface="Open Sans ExtraBold"/>
                <a:cs typeface="Open Sans ExtraBold"/>
                <a:sym typeface="Open Sans ExtraBold"/>
              </a:rPr>
              <a:t>TRIMESTRE</a:t>
            </a:r>
            <a:endParaRPr dirty="0"/>
          </a:p>
        </p:txBody>
      </p:sp>
      <p:sp>
        <p:nvSpPr>
          <p:cNvPr id="36" name="Google Shape;92;p1">
            <a:extLst>
              <a:ext uri="{FF2B5EF4-FFF2-40B4-BE49-F238E27FC236}">
                <a16:creationId xmlns:a16="http://schemas.microsoft.com/office/drawing/2014/main" id="{C24FA173-6DD0-4A0E-AA2D-5F8F9824DC3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p10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78</a:t>
            </a:fld>
            <a:endParaRPr/>
          </a:p>
        </p:txBody>
      </p:sp>
      <p:sp>
        <p:nvSpPr>
          <p:cNvPr id="2323" name="Google Shape;2323;p108"/>
          <p:cNvSpPr txBox="1"/>
          <p:nvPr/>
        </p:nvSpPr>
        <p:spPr>
          <a:xfrm>
            <a:off x="1223963" y="1094622"/>
            <a:ext cx="304047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a:solidFill>
                  <a:schemeClr val="dk1"/>
                </a:solidFill>
                <a:latin typeface="Open Sans ExtraBold"/>
                <a:ea typeface="Open Sans ExtraBold"/>
                <a:cs typeface="Open Sans ExtraBold"/>
                <a:sym typeface="Open Sans ExtraBold"/>
              </a:rPr>
              <a:t>PARA EXECUTAR NO PRIMEIRO TRIMESTRE</a:t>
            </a:r>
            <a:endParaRPr/>
          </a:p>
        </p:txBody>
      </p:sp>
      <p:sp>
        <p:nvSpPr>
          <p:cNvPr id="2324" name="Google Shape;2324;p108"/>
          <p:cNvSpPr txBox="1"/>
          <p:nvPr/>
        </p:nvSpPr>
        <p:spPr>
          <a:xfrm>
            <a:off x="1223963" y="1665808"/>
            <a:ext cx="4545012"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100" baseline="30000" dirty="0">
                <a:solidFill>
                  <a:schemeClr val="dk1"/>
                </a:solidFill>
                <a:latin typeface="Calibri"/>
                <a:ea typeface="Calibri"/>
                <a:cs typeface="Calibri"/>
                <a:sym typeface="Calibri"/>
              </a:rPr>
              <a:t>Abaixo definimos uma lista das principais tarefas que deverão ser executadas ao longo do primeiro trimestre de 2022. Embora esta lista não seja definitiva, tampouco imutável, é importante trazê-la para a discussão na hora de definir as </a:t>
            </a:r>
            <a:r>
              <a:rPr lang="pt-BR" sz="1100" baseline="30000" dirty="0" err="1">
                <a:solidFill>
                  <a:schemeClr val="dk1"/>
                </a:solidFill>
                <a:latin typeface="Calibri"/>
                <a:ea typeface="Calibri"/>
                <a:cs typeface="Calibri"/>
                <a:sym typeface="Calibri"/>
              </a:rPr>
              <a:t>SPRINTs</a:t>
            </a:r>
            <a:r>
              <a:rPr lang="pt-BR" sz="1100" baseline="30000" dirty="0">
                <a:solidFill>
                  <a:schemeClr val="dk1"/>
                </a:solidFill>
                <a:latin typeface="Calibri"/>
                <a:ea typeface="Calibri"/>
                <a:cs typeface="Calibri"/>
                <a:sym typeface="Calibri"/>
              </a:rPr>
              <a:t> de produção da equipe. Os itens mais importantes estarão em negrito.</a:t>
            </a:r>
            <a:endParaRPr dirty="0"/>
          </a:p>
        </p:txBody>
      </p:sp>
      <p:graphicFrame>
        <p:nvGraphicFramePr>
          <p:cNvPr id="2325" name="Google Shape;2325;p108"/>
          <p:cNvGraphicFramePr/>
          <p:nvPr>
            <p:extLst>
              <p:ext uri="{D42A27DB-BD31-4B8C-83A1-F6EECF244321}">
                <p14:modId xmlns:p14="http://schemas.microsoft.com/office/powerpoint/2010/main" val="589970142"/>
              </p:ext>
            </p:extLst>
          </p:nvPr>
        </p:nvGraphicFramePr>
        <p:xfrm>
          <a:off x="1241280" y="2343342"/>
          <a:ext cx="4534950" cy="6587300"/>
        </p:xfrm>
        <a:graphic>
          <a:graphicData uri="http://schemas.openxmlformats.org/drawingml/2006/table">
            <a:tbl>
              <a:tblPr firstRow="1" bandRow="1">
                <a:noFill/>
                <a:tableStyleId>{9B05A6A4-EA50-4BEF-BD7A-AB9B2EFF4DC2}</a:tableStyleId>
              </a:tblPr>
              <a:tblGrid>
                <a:gridCol w="394975">
                  <a:extLst>
                    <a:ext uri="{9D8B030D-6E8A-4147-A177-3AD203B41FA5}">
                      <a16:colId xmlns:a16="http://schemas.microsoft.com/office/drawing/2014/main" val="20000"/>
                    </a:ext>
                  </a:extLst>
                </a:gridCol>
                <a:gridCol w="4139975">
                  <a:extLst>
                    <a:ext uri="{9D8B030D-6E8A-4147-A177-3AD203B41FA5}">
                      <a16:colId xmlns:a16="http://schemas.microsoft.com/office/drawing/2014/main" val="20001"/>
                    </a:ext>
                  </a:extLst>
                </a:gridCol>
              </a:tblGrid>
              <a:tr h="346700">
                <a:tc gridSpan="2">
                  <a:txBody>
                    <a:bodyPr/>
                    <a:lstStyle/>
                    <a:p>
                      <a:pPr marL="0" marR="0" lvl="0" indent="0" algn="ctr" rtl="0">
                        <a:spcBef>
                          <a:spcPts val="0"/>
                        </a:spcBef>
                        <a:spcAft>
                          <a:spcPts val="0"/>
                        </a:spcAft>
                        <a:buNone/>
                      </a:pPr>
                      <a:r>
                        <a:rPr lang="pt-BR" sz="900" b="1">
                          <a:solidFill>
                            <a:schemeClr val="lt1"/>
                          </a:solidFill>
                          <a:latin typeface="Calibri"/>
                          <a:ea typeface="Calibri"/>
                          <a:cs typeface="Calibri"/>
                          <a:sym typeface="Calibri"/>
                        </a:rPr>
                        <a:t>JANEIRO</a:t>
                      </a:r>
                      <a:endParaRPr sz="900" b="1">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hMerge="1">
                  <a:txBody>
                    <a:bodyPr/>
                    <a:lstStyle/>
                    <a:p>
                      <a:endParaRPr lang="pt-BR"/>
                    </a:p>
                  </a:txBody>
                  <a:tcPr/>
                </a:tc>
                <a:extLst>
                  <a:ext uri="{0D108BD9-81ED-4DB2-BD59-A6C34878D82A}">
                    <a16:rowId xmlns:a16="http://schemas.microsoft.com/office/drawing/2014/main" val="10000"/>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Apresentação do planejamento</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Revisão e alteração do planejamento (se necessário)</a:t>
                      </a:r>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Revisão de todas as OKR’s</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Definir como será feito o acompanhamento do planejamento</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Definir como serão executadas as primeiras ações e montar um cronograma do trimestre</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Revisar todos os anúncios, distribuindo a verba conforme o recomendado (pág. 91)</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Criar padrões de nova identidade para os conteúdos das redes sociais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Definir um novo calendário editorial para a marca</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b="1">
                          <a:latin typeface="Calibri"/>
                          <a:ea typeface="Calibri"/>
                          <a:cs typeface="Calibri"/>
                          <a:sym typeface="Calibri"/>
                        </a:rPr>
                        <a:t>Começar a produzir a primeira certificação Reportei do ano</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346700">
                <a:tc gridSpan="2">
                  <a:txBody>
                    <a:bodyPr/>
                    <a:lstStyle/>
                    <a:p>
                      <a:pPr marL="0" marR="0" lvl="0" indent="0" algn="ctr" rtl="0">
                        <a:lnSpc>
                          <a:spcPct val="100000"/>
                        </a:lnSpc>
                        <a:spcBef>
                          <a:spcPts val="0"/>
                        </a:spcBef>
                        <a:spcAft>
                          <a:spcPts val="0"/>
                        </a:spcAft>
                        <a:buClr>
                          <a:schemeClr val="lt1"/>
                        </a:buClr>
                        <a:buSzPts val="900"/>
                        <a:buFont typeface="Calibri"/>
                        <a:buNone/>
                      </a:pPr>
                      <a:r>
                        <a:rPr lang="pt-BR" sz="900" b="1">
                          <a:solidFill>
                            <a:schemeClr val="lt1"/>
                          </a:solidFill>
                          <a:latin typeface="Calibri"/>
                          <a:ea typeface="Calibri"/>
                          <a:cs typeface="Calibri"/>
                          <a:sym typeface="Calibri"/>
                        </a:rPr>
                        <a:t>FEVEREIRO</a:t>
                      </a:r>
                      <a:endParaRPr sz="800" b="1">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hMerge="1">
                  <a:txBody>
                    <a:bodyPr/>
                    <a:lstStyle/>
                    <a:p>
                      <a:endParaRPr lang="pt-BR"/>
                    </a:p>
                  </a:txBody>
                  <a:tcPr/>
                </a:tc>
                <a:extLst>
                  <a:ext uri="{0D108BD9-81ED-4DB2-BD59-A6C34878D82A}">
                    <a16:rowId xmlns:a16="http://schemas.microsoft.com/office/drawing/2014/main" val="10011"/>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b="1">
                          <a:latin typeface="Calibri"/>
                          <a:ea typeface="Calibri"/>
                          <a:cs typeface="Calibri"/>
                          <a:sym typeface="Calibri"/>
                        </a:rPr>
                        <a:t>Planejar campanha de reativação de ex-clientes (defiinir copy, fluxo e promoção)</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Planejar campanha de migração para planos anuais (definir copy, fluxo e promoção)</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Planejar campanha de ativação de clientes que já passaram pelo trial (definir copy, fluxo e promoção)</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Definir escopo do projeto de afiliados do Reportei</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Iniciar o desenvolvimento do projeto de afiliados do Reportei</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Executar campanha de reativação de ex-clientes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7"/>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dirty="0">
                          <a:latin typeface="Calibri"/>
                          <a:ea typeface="Calibri"/>
                          <a:cs typeface="Calibri"/>
                          <a:sym typeface="Calibri"/>
                        </a:rPr>
                        <a:t>Executar campanha de migração para planos anuais </a:t>
                      </a:r>
                      <a:endParaRPr sz="750" dirty="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2327" name="Google Shape;2327;p108"/>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328" name="Google Shape;2328;p108"/>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9" name="Google Shape;92;p1">
            <a:extLst>
              <a:ext uri="{FF2B5EF4-FFF2-40B4-BE49-F238E27FC236}">
                <a16:creationId xmlns:a16="http://schemas.microsoft.com/office/drawing/2014/main" id="{2AAA9185-532E-4F84-9E03-63E304545EF3}"/>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10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79</a:t>
            </a:fld>
            <a:endParaRPr/>
          </a:p>
        </p:txBody>
      </p:sp>
      <p:pic>
        <p:nvPicPr>
          <p:cNvPr id="2335" name="Google Shape;2335;p109"/>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336" name="Google Shape;2336;p10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graphicFrame>
        <p:nvGraphicFramePr>
          <p:cNvPr id="2337" name="Google Shape;2337;p109"/>
          <p:cNvGraphicFramePr/>
          <p:nvPr/>
        </p:nvGraphicFramePr>
        <p:xfrm>
          <a:off x="1228162" y="1083054"/>
          <a:ext cx="4534950" cy="5893900"/>
        </p:xfrm>
        <a:graphic>
          <a:graphicData uri="http://schemas.openxmlformats.org/drawingml/2006/table">
            <a:tbl>
              <a:tblPr firstRow="1" bandRow="1">
                <a:noFill/>
                <a:tableStyleId>{9B05A6A4-EA50-4BEF-BD7A-AB9B2EFF4DC2}</a:tableStyleId>
              </a:tblPr>
              <a:tblGrid>
                <a:gridCol w="394975">
                  <a:extLst>
                    <a:ext uri="{9D8B030D-6E8A-4147-A177-3AD203B41FA5}">
                      <a16:colId xmlns:a16="http://schemas.microsoft.com/office/drawing/2014/main" val="20000"/>
                    </a:ext>
                  </a:extLst>
                </a:gridCol>
                <a:gridCol w="4139975">
                  <a:extLst>
                    <a:ext uri="{9D8B030D-6E8A-4147-A177-3AD203B41FA5}">
                      <a16:colId xmlns:a16="http://schemas.microsoft.com/office/drawing/2014/main" val="20001"/>
                    </a:ext>
                  </a:extLst>
                </a:gridCol>
              </a:tblGrid>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Analisar os resultados das campanhas de migração e reativação e repetir o que funcionou</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Iniciar a produção de conteúdo dentro dos novos moldes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Brainstorming para melhorias no processo de vendas e Landing Page</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346700">
                <a:tc gridSpan="2">
                  <a:txBody>
                    <a:bodyPr/>
                    <a:lstStyle/>
                    <a:p>
                      <a:pPr marL="0" marR="0" lvl="0" indent="0" algn="ctr" rtl="0">
                        <a:spcBef>
                          <a:spcPts val="0"/>
                        </a:spcBef>
                        <a:spcAft>
                          <a:spcPts val="0"/>
                        </a:spcAft>
                        <a:buNone/>
                      </a:pPr>
                      <a:r>
                        <a:rPr lang="pt-BR" sz="900" b="1">
                          <a:solidFill>
                            <a:schemeClr val="lt1"/>
                          </a:solidFill>
                          <a:latin typeface="Calibri"/>
                          <a:ea typeface="Calibri"/>
                          <a:cs typeface="Calibri"/>
                          <a:sym typeface="Calibri"/>
                        </a:rPr>
                        <a:t>MARÇO</a:t>
                      </a:r>
                      <a:endParaRPr sz="900" b="1">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2F64E0"/>
                    </a:solidFill>
                  </a:tcPr>
                </a:tc>
                <a:tc hMerge="1">
                  <a:txBody>
                    <a:bodyPr/>
                    <a:lstStyle/>
                    <a:p>
                      <a:endParaRPr lang="pt-BR"/>
                    </a:p>
                  </a:txBody>
                  <a:tcPr/>
                </a:tc>
                <a:extLst>
                  <a:ext uri="{0D108BD9-81ED-4DB2-BD59-A6C34878D82A}">
                    <a16:rowId xmlns:a16="http://schemas.microsoft.com/office/drawing/2014/main" val="10006"/>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Brainstorming para otimizar o fluxo de trials (criar outras ofertas, otimizar copy, etc)</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Definir Landing Page e campanha de lançamento para o projeto de Afiliagos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Definir lançamento do projeto “Plantão Reportei” (id visual, frequência e responsáveis)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Executar mudanças no fluxo de trials</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b="1">
                          <a:latin typeface="Calibri"/>
                          <a:ea typeface="Calibri"/>
                          <a:cs typeface="Calibri"/>
                          <a:sym typeface="Calibri"/>
                        </a:rPr>
                        <a:t>Lançar o projeto “Plantão Reportei”</a:t>
                      </a:r>
                      <a:endParaRPr sz="750" b="1">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750"/>
                        <a:buFont typeface="Calibri"/>
                        <a:buNone/>
                      </a:pPr>
                      <a:r>
                        <a:rPr lang="pt-BR" sz="750">
                          <a:latin typeface="Calibri"/>
                          <a:ea typeface="Calibri"/>
                          <a:cs typeface="Calibri"/>
                          <a:sym typeface="Calibri"/>
                        </a:rPr>
                        <a:t>Lançar o projeto de afiliados do Reportei</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Revisar campanhar de reativação e migração, tentar outra abordagem com os não-convertidos</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Reunião de fechamento de trimestre</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pt-BR" sz="750">
                          <a:latin typeface="Calibri"/>
                          <a:ea typeface="Calibri"/>
                          <a:cs typeface="Calibri"/>
                          <a:sym typeface="Calibri"/>
                        </a:rPr>
                        <a:t>Fazer alterações no processo de vendas e Landing Page</a:t>
                      </a: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346700">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750">
                        <a:latin typeface="Calibri"/>
                        <a:ea typeface="Calibri"/>
                        <a:cs typeface="Calibri"/>
                        <a:sym typeface="Calibri"/>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7" name="Google Shape;92;p1">
            <a:extLst>
              <a:ext uri="{FF2B5EF4-FFF2-40B4-BE49-F238E27FC236}">
                <a16:creationId xmlns:a16="http://schemas.microsoft.com/office/drawing/2014/main" id="{B67728B9-75BA-4852-8B8A-6BF47A0CF8AD}"/>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a:t>
            </a:fld>
            <a:endParaRPr/>
          </a:p>
        </p:txBody>
      </p:sp>
      <p:sp>
        <p:nvSpPr>
          <p:cNvPr id="324" name="Google Shape;324;p8"/>
          <p:cNvSpPr txBox="1"/>
          <p:nvPr/>
        </p:nvSpPr>
        <p:spPr>
          <a:xfrm>
            <a:off x="1223979" y="1169836"/>
            <a:ext cx="3459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OBJETIVOS S.M.A.R.T.</a:t>
            </a:r>
            <a:endParaRPr/>
          </a:p>
        </p:txBody>
      </p:sp>
      <p:sp>
        <p:nvSpPr>
          <p:cNvPr id="325" name="Google Shape;325;p8"/>
          <p:cNvSpPr txBox="1"/>
          <p:nvPr/>
        </p:nvSpPr>
        <p:spPr>
          <a:xfrm>
            <a:off x="1223963" y="1539179"/>
            <a:ext cx="4545000" cy="129262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pt-BR" sz="1200" baseline="30000" dirty="0">
                <a:solidFill>
                  <a:schemeClr val="dk1"/>
                </a:solidFill>
                <a:latin typeface="Calibri"/>
                <a:ea typeface="Calibri"/>
                <a:cs typeface="Calibri"/>
                <a:sym typeface="Calibri"/>
              </a:rPr>
              <a:t>Os objetivos SMART são uma ferramenta que auxilia as empresas e pessoas a definirem metas. Eles funcionam como uma espécie de checklist, possibilitando que cada objetivo seja verificado e avaliado. São, portanto, aspectos quantitativos que devem ser definidos em uma organização. </a:t>
            </a:r>
            <a:r>
              <a:rPr lang="pt-BR" sz="1200" b="1" baseline="30000" dirty="0">
                <a:solidFill>
                  <a:schemeClr val="dk1"/>
                </a:solidFill>
                <a:latin typeface="Calibri"/>
                <a:ea typeface="Calibri"/>
                <a:cs typeface="Calibri"/>
                <a:sym typeface="Calibri"/>
              </a:rPr>
              <a:t>Em nossa tabela, encontraremos alguns objetivos para os quais não fora possível definir uma meta</a:t>
            </a:r>
            <a:r>
              <a:rPr lang="pt-BR" sz="1200" baseline="30000" dirty="0">
                <a:solidFill>
                  <a:schemeClr val="dk1"/>
                </a:solidFill>
                <a:latin typeface="Calibri"/>
                <a:ea typeface="Calibri"/>
                <a:cs typeface="Calibri"/>
                <a:sym typeface="Calibri"/>
              </a:rPr>
              <a:t>. Estes objetivos chamamos de intangíveis (e vamos explicar na próxima página).  Sabendo disso, os objetivos do Reportei ao longo de 2022 são:</a:t>
            </a:r>
            <a:endParaRPr sz="1200" dirty="0"/>
          </a:p>
        </p:txBody>
      </p:sp>
      <p:graphicFrame>
        <p:nvGraphicFramePr>
          <p:cNvPr id="326" name="Google Shape;326;p8"/>
          <p:cNvGraphicFramePr/>
          <p:nvPr>
            <p:extLst>
              <p:ext uri="{D42A27DB-BD31-4B8C-83A1-F6EECF244321}">
                <p14:modId xmlns:p14="http://schemas.microsoft.com/office/powerpoint/2010/main" val="2498703336"/>
              </p:ext>
            </p:extLst>
          </p:nvPr>
        </p:nvGraphicFramePr>
        <p:xfrm>
          <a:off x="1223963" y="3348601"/>
          <a:ext cx="4545000" cy="5300625"/>
        </p:xfrm>
        <a:graphic>
          <a:graphicData uri="http://schemas.openxmlformats.org/drawingml/2006/table">
            <a:tbl>
              <a:tblPr firstRow="1" bandRow="1">
                <a:noFill/>
                <a:tableStyleId>{9B05A6A4-EA50-4BEF-BD7A-AB9B2EFF4DC2}</a:tableStyleId>
              </a:tblPr>
              <a:tblGrid>
                <a:gridCol w="1080025">
                  <a:extLst>
                    <a:ext uri="{9D8B030D-6E8A-4147-A177-3AD203B41FA5}">
                      <a16:colId xmlns:a16="http://schemas.microsoft.com/office/drawing/2014/main" val="20000"/>
                    </a:ext>
                  </a:extLst>
                </a:gridCol>
                <a:gridCol w="810000">
                  <a:extLst>
                    <a:ext uri="{9D8B030D-6E8A-4147-A177-3AD203B41FA5}">
                      <a16:colId xmlns:a16="http://schemas.microsoft.com/office/drawing/2014/main" val="20001"/>
                    </a:ext>
                  </a:extLst>
                </a:gridCol>
                <a:gridCol w="1710000">
                  <a:extLst>
                    <a:ext uri="{9D8B030D-6E8A-4147-A177-3AD203B41FA5}">
                      <a16:colId xmlns:a16="http://schemas.microsoft.com/office/drawing/2014/main" val="20002"/>
                    </a:ext>
                  </a:extLst>
                </a:gridCol>
                <a:gridCol w="944975">
                  <a:extLst>
                    <a:ext uri="{9D8B030D-6E8A-4147-A177-3AD203B41FA5}">
                      <a16:colId xmlns:a16="http://schemas.microsoft.com/office/drawing/2014/main" val="20003"/>
                    </a:ext>
                  </a:extLst>
                </a:gridCol>
              </a:tblGrid>
              <a:tr h="353375">
                <a:tc>
                  <a:txBody>
                    <a:bodyPr/>
                    <a:lstStyle/>
                    <a:p>
                      <a:pPr marL="0" marR="0" lvl="0" indent="0" algn="ctr" rtl="0">
                        <a:lnSpc>
                          <a:spcPct val="100000"/>
                        </a:lnSpc>
                        <a:spcBef>
                          <a:spcPts val="0"/>
                        </a:spcBef>
                        <a:spcAft>
                          <a:spcPts val="0"/>
                        </a:spcAft>
                        <a:buClr>
                          <a:schemeClr val="dk1"/>
                        </a:buClr>
                        <a:buSzPts val="900"/>
                        <a:buFont typeface="Calibri"/>
                        <a:buNone/>
                      </a:pPr>
                      <a:endParaRPr sz="900" u="none" strike="noStrike" cap="none">
                        <a:latin typeface="Calibri"/>
                        <a:ea typeface="Calibri"/>
                        <a:cs typeface="Calibri"/>
                        <a:sym typeface="Calibri"/>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pt-BR" sz="900" u="none" strike="noStrike" cap="none"/>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353375">
                <a:tc>
                  <a:txBody>
                    <a:bodyPr/>
                    <a:lstStyle/>
                    <a:p>
                      <a:pPr marL="0" lvl="0" indent="0" algn="ctr" rtl="0">
                        <a:spcBef>
                          <a:spcPts val="0"/>
                        </a:spcBef>
                        <a:spcAft>
                          <a:spcPts val="0"/>
                        </a:spcAft>
                        <a:buNone/>
                      </a:pPr>
                      <a:endParaRPr/>
                    </a:p>
                  </a:txBody>
                  <a:tcPr marL="87475" marR="87475" marT="43725" marB="43725" anchor="ctr">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pt-BR" sz="900" u="none" strike="noStrike" cap="none">
                          <a:latin typeface="Calibri"/>
                          <a:ea typeface="Calibri"/>
                          <a:cs typeface="Calibri"/>
                          <a:sym typeface="Calibri"/>
                        </a:rPr>
                        <a:t>até dez/22</a:t>
                      </a:r>
                      <a:endParaRPr sz="900" u="none" strike="noStrike" cap="none">
                        <a:latin typeface="Calibri"/>
                        <a:ea typeface="Calibri"/>
                        <a:cs typeface="Calibri"/>
                        <a:sym typeface="Calibri"/>
                      </a:endParaRPr>
                    </a:p>
                  </a:txBody>
                  <a:tcPr marL="87475" marR="87475" marT="43725" marB="43725" anchor="ctr">
                    <a:lnL w="9525"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pic>
        <p:nvPicPr>
          <p:cNvPr id="327" name="Google Shape;327;p8"/>
          <p:cNvPicPr preferRelativeResize="0"/>
          <p:nvPr/>
        </p:nvPicPr>
        <p:blipFill rotWithShape="1">
          <a:blip r:embed="rId3">
            <a:alphaModFix/>
          </a:blip>
          <a:srcRect/>
          <a:stretch/>
        </p:blipFill>
        <p:spPr>
          <a:xfrm>
            <a:off x="4914000" y="2725042"/>
            <a:ext cx="1004577" cy="80010"/>
          </a:xfrm>
          <a:prstGeom prst="rect">
            <a:avLst/>
          </a:prstGeom>
          <a:noFill/>
          <a:ln>
            <a:noFill/>
          </a:ln>
        </p:spPr>
      </p:pic>
      <p:sp>
        <p:nvSpPr>
          <p:cNvPr id="328" name="Google Shape;328;p8"/>
          <p:cNvSpPr txBox="1"/>
          <p:nvPr/>
        </p:nvSpPr>
        <p:spPr>
          <a:xfrm>
            <a:off x="1223963" y="3103616"/>
            <a:ext cx="1080037" cy="243849"/>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VERBO</a:t>
            </a:r>
            <a:endParaRPr/>
          </a:p>
        </p:txBody>
      </p:sp>
      <p:cxnSp>
        <p:nvCxnSpPr>
          <p:cNvPr id="329" name="Google Shape;329;p8"/>
          <p:cNvCxnSpPr/>
          <p:nvPr/>
        </p:nvCxnSpPr>
        <p:spPr>
          <a:xfrm>
            <a:off x="1223963" y="3347750"/>
            <a:ext cx="4545012" cy="0"/>
          </a:xfrm>
          <a:prstGeom prst="straightConnector1">
            <a:avLst/>
          </a:prstGeom>
          <a:noFill/>
          <a:ln w="9525" cap="flat" cmpd="sng">
            <a:solidFill>
              <a:srgbClr val="D8D8D8"/>
            </a:solidFill>
            <a:prstDash val="solid"/>
            <a:miter lim="800000"/>
            <a:headEnd type="none" w="sm" len="sm"/>
            <a:tailEnd type="none" w="sm" len="sm"/>
          </a:ln>
        </p:spPr>
      </p:cxnSp>
      <p:sp>
        <p:nvSpPr>
          <p:cNvPr id="330" name="Google Shape;330;p8"/>
          <p:cNvSpPr txBox="1"/>
          <p:nvPr/>
        </p:nvSpPr>
        <p:spPr>
          <a:xfrm>
            <a:off x="2304000" y="3103616"/>
            <a:ext cx="810000" cy="243849"/>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META</a:t>
            </a:r>
            <a:endParaRPr/>
          </a:p>
        </p:txBody>
      </p:sp>
      <p:sp>
        <p:nvSpPr>
          <p:cNvPr id="331" name="Google Shape;331;p8"/>
          <p:cNvSpPr txBox="1"/>
          <p:nvPr/>
        </p:nvSpPr>
        <p:spPr>
          <a:xfrm>
            <a:off x="3114000" y="3102766"/>
            <a:ext cx="1709998" cy="243849"/>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TEMA</a:t>
            </a:r>
            <a:endParaRPr/>
          </a:p>
        </p:txBody>
      </p:sp>
      <p:sp>
        <p:nvSpPr>
          <p:cNvPr id="332" name="Google Shape;332;p8"/>
          <p:cNvSpPr txBox="1"/>
          <p:nvPr/>
        </p:nvSpPr>
        <p:spPr>
          <a:xfrm>
            <a:off x="4823998" y="3118456"/>
            <a:ext cx="944977" cy="243849"/>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PRAZO</a:t>
            </a:r>
            <a:endParaRPr/>
          </a:p>
        </p:txBody>
      </p:sp>
      <p:pic>
        <p:nvPicPr>
          <p:cNvPr id="335" name="Google Shape;335;p8"/>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336" name="Google Shape;336;p8"/>
          <p:cNvSpPr txBox="1"/>
          <p:nvPr/>
        </p:nvSpPr>
        <p:spPr>
          <a:xfrm>
            <a:off x="1228162" y="9361493"/>
            <a:ext cx="4540813" cy="1958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6" name="Google Shape;92;p1">
            <a:extLst>
              <a:ext uri="{FF2B5EF4-FFF2-40B4-BE49-F238E27FC236}">
                <a16:creationId xmlns:a16="http://schemas.microsoft.com/office/drawing/2014/main" id="{B71B6253-4106-4BCC-AAA0-E4F1437EDB5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pic>
        <p:nvPicPr>
          <p:cNvPr id="2342" name="Google Shape;2342;p119"/>
          <p:cNvPicPr preferRelativeResize="0"/>
          <p:nvPr/>
        </p:nvPicPr>
        <p:blipFill rotWithShape="1">
          <a:blip r:embed="rId3">
            <a:alphaModFix/>
          </a:blip>
          <a:srcRect/>
          <a:stretch/>
        </p:blipFill>
        <p:spPr>
          <a:xfrm>
            <a:off x="3048297" y="3738000"/>
            <a:ext cx="910610" cy="910610"/>
          </a:xfrm>
          <a:prstGeom prst="rect">
            <a:avLst/>
          </a:prstGeom>
          <a:noFill/>
          <a:ln>
            <a:noFill/>
          </a:ln>
        </p:spPr>
      </p:pic>
      <p:sp>
        <p:nvSpPr>
          <p:cNvPr id="2343" name="Google Shape;2343;p1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80</a:t>
            </a:fld>
            <a:endParaRPr/>
          </a:p>
        </p:txBody>
      </p:sp>
      <p:sp>
        <p:nvSpPr>
          <p:cNvPr id="2344" name="Google Shape;2344;p119"/>
          <p:cNvSpPr txBox="1"/>
          <p:nvPr/>
        </p:nvSpPr>
        <p:spPr>
          <a:xfrm>
            <a:off x="2201547" y="4648610"/>
            <a:ext cx="26041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Open Sans ExtraBold"/>
                <a:ea typeface="Open Sans ExtraBold"/>
                <a:cs typeface="Open Sans ExtraBold"/>
                <a:sym typeface="Open Sans ExtraBold"/>
              </a:rPr>
              <a:t>CONCLUSÕES</a:t>
            </a:r>
            <a:endParaRPr/>
          </a:p>
        </p:txBody>
      </p:sp>
      <p:sp>
        <p:nvSpPr>
          <p:cNvPr id="2345" name="Google Shape;2345;p119"/>
          <p:cNvSpPr txBox="1"/>
          <p:nvPr/>
        </p:nvSpPr>
        <p:spPr>
          <a:xfrm>
            <a:off x="2003874" y="5115020"/>
            <a:ext cx="299945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700" spc="300">
                <a:solidFill>
                  <a:schemeClr val="dk1"/>
                </a:solidFill>
                <a:latin typeface="Open Sans SemiBold"/>
                <a:ea typeface="Open Sans SemiBold"/>
                <a:cs typeface="Open Sans SemiBold"/>
                <a:sym typeface="Open Sans SemiBold"/>
              </a:rPr>
              <a:t>ATÉ MAIS, E OBRIGADO</a:t>
            </a:r>
            <a:br>
              <a:rPr lang="pt-BR" sz="700" spc="300">
                <a:solidFill>
                  <a:schemeClr val="dk1"/>
                </a:solidFill>
                <a:latin typeface="Open Sans SemiBold"/>
                <a:ea typeface="Open Sans SemiBold"/>
                <a:cs typeface="Open Sans SemiBold"/>
                <a:sym typeface="Open Sans SemiBold"/>
              </a:rPr>
            </a:br>
            <a:r>
              <a:rPr lang="pt-BR" sz="700" spc="300">
                <a:solidFill>
                  <a:schemeClr val="dk1"/>
                </a:solidFill>
                <a:latin typeface="Open Sans SemiBold"/>
                <a:ea typeface="Open Sans SemiBold"/>
                <a:cs typeface="Open Sans SemiBold"/>
                <a:sym typeface="Open Sans SemiBold"/>
              </a:rPr>
              <a:t>PELOS PEIXES.</a:t>
            </a:r>
            <a:endParaRPr spc="300"/>
          </a:p>
        </p:txBody>
      </p:sp>
      <p:pic>
        <p:nvPicPr>
          <p:cNvPr id="2346" name="Google Shape;2346;p119" descr="Aumento de 126% em trials, 65% em vendas e redução de 33% no Churn com RD  Station | E-Dialog"/>
          <p:cNvPicPr preferRelativeResize="0"/>
          <p:nvPr/>
        </p:nvPicPr>
        <p:blipFill rotWithShape="1">
          <a:blip r:embed="rId4">
            <a:alphaModFix/>
          </a:blip>
          <a:srcRect l="20472" t="38293" r="19817" b="36608"/>
          <a:stretch/>
        </p:blipFill>
        <p:spPr>
          <a:xfrm>
            <a:off x="2657734" y="8062780"/>
            <a:ext cx="1691737" cy="444415"/>
          </a:xfrm>
          <a:prstGeom prst="rect">
            <a:avLst/>
          </a:prstGeom>
          <a:noFill/>
          <a:ln>
            <a:noFill/>
          </a:ln>
        </p:spPr>
      </p:pic>
      <p:pic>
        <p:nvPicPr>
          <p:cNvPr id="2348" name="Google Shape;2348;p119"/>
          <p:cNvPicPr preferRelativeResize="0"/>
          <p:nvPr/>
        </p:nvPicPr>
        <p:blipFill rotWithShape="1">
          <a:blip r:embed="rId5">
            <a:alphaModFix/>
          </a:blip>
          <a:srcRect/>
          <a:stretch/>
        </p:blipFill>
        <p:spPr>
          <a:xfrm>
            <a:off x="3141187" y="9243905"/>
            <a:ext cx="714763" cy="134018"/>
          </a:xfrm>
          <a:prstGeom prst="rect">
            <a:avLst/>
          </a:prstGeom>
          <a:noFill/>
          <a:ln>
            <a:noFill/>
          </a:ln>
        </p:spPr>
      </p:pic>
      <p:sp>
        <p:nvSpPr>
          <p:cNvPr id="2349" name="Google Shape;2349;p11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0" name="Google Shape;92;p1">
            <a:extLst>
              <a:ext uri="{FF2B5EF4-FFF2-40B4-BE49-F238E27FC236}">
                <a16:creationId xmlns:a16="http://schemas.microsoft.com/office/drawing/2014/main" id="{14D20C6D-1CF7-4A9F-9FAA-BAE7A09EB395}"/>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120"/>
          <p:cNvSpPr/>
          <p:nvPr/>
        </p:nvSpPr>
        <p:spPr>
          <a:xfrm>
            <a:off x="1218966" y="7012273"/>
            <a:ext cx="4543906" cy="13127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5" name="Google Shape;2355;p120"/>
          <p:cNvSpPr txBox="1"/>
          <p:nvPr/>
        </p:nvSpPr>
        <p:spPr>
          <a:xfrm>
            <a:off x="1228162" y="1440480"/>
            <a:ext cx="2961645" cy="39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CONSIDERAÇÕES FINAIS</a:t>
            </a:r>
            <a:endParaRPr/>
          </a:p>
        </p:txBody>
      </p:sp>
      <p:sp>
        <p:nvSpPr>
          <p:cNvPr id="2356" name="Google Shape;2356;p1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81</a:t>
            </a:fld>
            <a:endParaRPr/>
          </a:p>
        </p:txBody>
      </p:sp>
      <p:sp>
        <p:nvSpPr>
          <p:cNvPr id="2357" name="Google Shape;2357;p120"/>
          <p:cNvSpPr txBox="1"/>
          <p:nvPr/>
        </p:nvSpPr>
        <p:spPr>
          <a:xfrm>
            <a:off x="1218966" y="1933620"/>
            <a:ext cx="4530900" cy="4760237"/>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Este foi sem dúvidas o projeto mais legal de planejamento que já tive o prazer de participar. A cada página concluída, tive mais certeza de que o sucesso do Reportei é inevitável, e que fazer parte dele de alguma forma é um privilégio gigante, que vou carregar pelo resto da minha vida.</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O planejamento aqui disposto tem o objetivo de guiar os principais passos da comunicação e do marketing do Reportei durante o ano de 2022. É importante ter em mente que no decorrer da execução das ações sugeridas neste documento, inúmeros ‘contratempos’ podem (e certamente vão) aparecer. Isso é esperado e faz parte do jogo. É natural que nem todas as datas e estratégias descritas aqui sejam seguidas a risca. A maneira como seremos capazes de adaptar, reinterpretar e reestruturar este plano é o que ditará os resultados que o Reportei terá alcançado quando 2023 bater a porta.</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De tudo que vimos durante estas mais de 100 páginas, ficou claro que a produção de conteúdo deve ser o principal norte do Reportei durante este ano. É através da produção constante de conteúdo que conseguiremos criar a autoridade necessária para aumentar as taxas de conversão. Além disso, uma marca forte com autoridade construída, tem seu valor perceptível de mercado aumentado, o que pode ser excelente para eventuais rodadas de investimento ou expansão da marca.</a:t>
            </a:r>
            <a:endParaRPr sz="1200"/>
          </a:p>
          <a:p>
            <a:pPr marL="0" marR="0" lvl="0" indent="0" algn="just" rtl="0">
              <a:lnSpc>
                <a:spcPts val="144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a:solidFill>
                  <a:schemeClr val="dk1"/>
                </a:solidFill>
                <a:latin typeface="Calibri"/>
                <a:ea typeface="Calibri"/>
                <a:cs typeface="Calibri"/>
                <a:sym typeface="Calibri"/>
              </a:rPr>
              <a:t>Um outro ponto importante para lembrarmos aqui, é que este planejamento foi pensado para obedecer uma execução sequencial, logo, recomendamos que ao executar, seja evitado pular etapas. Se necessário, atrasem-nas. Mas não ignorem-nas. Cada página tem um propósito para existir. No mais, só me cabe desejar aos amigos todo o sucesso do mundo. Enquanto escrevo essas considerações finais, só consigo imaginar o quanto será legal falarmos sobre este documento no futuro e do quanto ele serviu de plano de fundo para uma história grandiosa. Obrigado pela oportunidade!</a:t>
            </a:r>
            <a:endParaRPr sz="1200"/>
          </a:p>
          <a:p>
            <a:pPr marL="0" marR="0" lvl="0" indent="0" algn="just" rtl="0">
              <a:lnSpc>
                <a:spcPts val="1440"/>
              </a:lnSpc>
              <a:spcBef>
                <a:spcPts val="0"/>
              </a:spcBef>
              <a:spcAft>
                <a:spcPts val="0"/>
              </a:spcAft>
              <a:buNone/>
            </a:pPr>
            <a:endParaRPr sz="1200" b="1" baseline="3000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1" baseline="30000">
                <a:solidFill>
                  <a:schemeClr val="dk1"/>
                </a:solidFill>
                <a:latin typeface="Calibri"/>
                <a:ea typeface="Calibri"/>
                <a:cs typeface="Calibri"/>
                <a:sym typeface="Calibri"/>
              </a:rPr>
              <a:t>Com todo o carinho,</a:t>
            </a:r>
            <a:endParaRPr sz="1200"/>
          </a:p>
          <a:p>
            <a:pPr marL="0" marR="0" lvl="0" indent="0" algn="just" rtl="0">
              <a:lnSpc>
                <a:spcPts val="1440"/>
              </a:lnSpc>
              <a:spcBef>
                <a:spcPts val="0"/>
              </a:spcBef>
              <a:spcAft>
                <a:spcPts val="0"/>
              </a:spcAft>
              <a:buNone/>
            </a:pPr>
            <a:r>
              <a:rPr lang="pt-BR" sz="1200" b="1" baseline="30000">
                <a:solidFill>
                  <a:schemeClr val="dk1"/>
                </a:solidFill>
                <a:latin typeface="Calibri"/>
                <a:ea typeface="Calibri"/>
                <a:cs typeface="Calibri"/>
                <a:sym typeface="Calibri"/>
              </a:rPr>
              <a:t>Equipe Agência de Bolso.</a:t>
            </a:r>
            <a:endParaRPr sz="1200" baseline="30000">
              <a:solidFill>
                <a:schemeClr val="dk1"/>
              </a:solidFill>
              <a:latin typeface="Calibri"/>
              <a:ea typeface="Calibri"/>
              <a:cs typeface="Calibri"/>
              <a:sym typeface="Calibri"/>
            </a:endParaRPr>
          </a:p>
        </p:txBody>
      </p:sp>
      <p:sp>
        <p:nvSpPr>
          <p:cNvPr id="2358" name="Google Shape;2358;p120"/>
          <p:cNvSpPr txBox="1"/>
          <p:nvPr/>
        </p:nvSpPr>
        <p:spPr>
          <a:xfrm>
            <a:off x="2434380" y="7313481"/>
            <a:ext cx="211307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200">
                <a:solidFill>
                  <a:schemeClr val="dk1"/>
                </a:solidFill>
                <a:latin typeface="Open Sans ExtraBold"/>
                <a:ea typeface="Open Sans ExtraBold"/>
                <a:cs typeface="Open Sans ExtraBold"/>
                <a:sym typeface="Open Sans ExtraBold"/>
              </a:rPr>
              <a:t>EM CASO DE PROBLEMAS</a:t>
            </a:r>
            <a:endParaRPr/>
          </a:p>
        </p:txBody>
      </p:sp>
      <p:sp>
        <p:nvSpPr>
          <p:cNvPr id="2359" name="Google Shape;2359;p120"/>
          <p:cNvSpPr txBox="1"/>
          <p:nvPr/>
        </p:nvSpPr>
        <p:spPr>
          <a:xfrm>
            <a:off x="1479650" y="7571874"/>
            <a:ext cx="4022400" cy="592429"/>
          </a:xfrm>
          <a:prstGeom prst="rect">
            <a:avLst/>
          </a:prstGeom>
          <a:noFill/>
          <a:ln>
            <a:noFill/>
          </a:ln>
        </p:spPr>
        <p:txBody>
          <a:bodyPr spcFirstLastPara="1" wrap="square" lIns="91425" tIns="45700" rIns="91425" bIns="45700" anchor="t" anchorCtr="0">
            <a:spAutoFit/>
          </a:bodyPr>
          <a:lstStyle/>
          <a:p>
            <a:pPr marL="0" marR="0" lvl="0" indent="0" algn="ctr" rtl="0">
              <a:lnSpc>
                <a:spcPts val="1320"/>
              </a:lnSpc>
              <a:spcBef>
                <a:spcPts val="0"/>
              </a:spcBef>
              <a:spcAft>
                <a:spcPts val="0"/>
              </a:spcAft>
              <a:buNone/>
            </a:pPr>
            <a:r>
              <a:rPr lang="pt-BR" sz="1100" baseline="30000" dirty="0">
                <a:solidFill>
                  <a:schemeClr val="dk1"/>
                </a:solidFill>
                <a:latin typeface="Calibri"/>
                <a:ea typeface="Calibri"/>
                <a:cs typeface="Calibri"/>
                <a:sym typeface="Calibri"/>
              </a:rPr>
              <a:t>Durante a execução ou mera interpretação do planejamento, lembre-se que você não está sozinho(a). Sempre que precisar, pode contar com a ajuda de nossa equipe para tirar eventuais dúvidas ou sugerir caminhos alternativos. Só nos chamar no WhatsApp </a:t>
            </a:r>
            <a:r>
              <a:rPr lang="pt-BR" sz="1100" b="1" baseline="30000" dirty="0">
                <a:solidFill>
                  <a:schemeClr val="dk1"/>
                </a:solidFill>
                <a:latin typeface="Calibri"/>
                <a:ea typeface="Calibri"/>
                <a:cs typeface="Calibri"/>
                <a:sym typeface="Calibri"/>
              </a:rPr>
              <a:t>+55 (31) 4042-1346</a:t>
            </a:r>
            <a:r>
              <a:rPr lang="pt-BR" sz="1100" baseline="30000" dirty="0">
                <a:solidFill>
                  <a:schemeClr val="dk1"/>
                </a:solidFill>
                <a:latin typeface="Calibri"/>
                <a:ea typeface="Calibri"/>
                <a:cs typeface="Calibri"/>
                <a:sym typeface="Calibri"/>
              </a:rPr>
              <a:t>!</a:t>
            </a:r>
            <a:endParaRPr sz="1100" baseline="30000" dirty="0">
              <a:solidFill>
                <a:schemeClr val="dk1"/>
              </a:solidFill>
              <a:latin typeface="Calibri"/>
              <a:ea typeface="Calibri"/>
              <a:cs typeface="Calibri"/>
              <a:sym typeface="Calibri"/>
            </a:endParaRPr>
          </a:p>
        </p:txBody>
      </p:sp>
      <p:sp>
        <p:nvSpPr>
          <p:cNvPr id="2360" name="Google Shape;2360;p120"/>
          <p:cNvSpPr/>
          <p:nvPr/>
        </p:nvSpPr>
        <p:spPr>
          <a:xfrm>
            <a:off x="3333419" y="6868582"/>
            <a:ext cx="315000" cy="14369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61" name="Google Shape;2361;p120"/>
          <p:cNvPicPr preferRelativeResize="0"/>
          <p:nvPr/>
        </p:nvPicPr>
        <p:blipFill rotWithShape="1">
          <a:blip r:embed="rId3">
            <a:alphaModFix/>
          </a:blip>
          <a:srcRect/>
          <a:stretch/>
        </p:blipFill>
        <p:spPr>
          <a:xfrm>
            <a:off x="3122803" y="6573000"/>
            <a:ext cx="638400" cy="638400"/>
          </a:xfrm>
          <a:prstGeom prst="rect">
            <a:avLst/>
          </a:prstGeom>
          <a:noFill/>
          <a:ln>
            <a:noFill/>
          </a:ln>
        </p:spPr>
      </p:pic>
      <p:pic>
        <p:nvPicPr>
          <p:cNvPr id="2363" name="Google Shape;2363;p120"/>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2364" name="Google Shape;2364;p120"/>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3" name="Google Shape;92;p1">
            <a:extLst>
              <a:ext uri="{FF2B5EF4-FFF2-40B4-BE49-F238E27FC236}">
                <a16:creationId xmlns:a16="http://schemas.microsoft.com/office/drawing/2014/main" id="{B730AACA-2981-4373-B30B-9915BF0C0C30}"/>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121"/>
          <p:cNvSpPr txBox="1"/>
          <p:nvPr/>
        </p:nvSpPr>
        <p:spPr>
          <a:xfrm>
            <a:off x="1223963" y="1212371"/>
            <a:ext cx="3347400" cy="630902"/>
          </a:xfrm>
          <a:prstGeom prst="rect">
            <a:avLst/>
          </a:prstGeom>
          <a:noFill/>
          <a:ln>
            <a:noFill/>
          </a:ln>
        </p:spPr>
        <p:txBody>
          <a:bodyPr spcFirstLastPara="1" wrap="square" lIns="91425" tIns="45700" rIns="91425" bIns="45700" anchor="t" anchorCtr="0">
            <a:spAutoFit/>
          </a:bodyPr>
          <a:lstStyle/>
          <a:p>
            <a:pPr marL="0" marR="0" lvl="0" indent="0" algn="l" rtl="0">
              <a:lnSpc>
                <a:spcPts val="2100"/>
              </a:lnSpc>
              <a:spcBef>
                <a:spcPts val="0"/>
              </a:spcBef>
              <a:spcAft>
                <a:spcPts val="0"/>
              </a:spcAft>
              <a:buNone/>
            </a:pPr>
            <a:r>
              <a:rPr lang="pt-BR" sz="2000" dirty="0">
                <a:solidFill>
                  <a:schemeClr val="dk1"/>
                </a:solidFill>
                <a:latin typeface="Open Sans ExtraBold"/>
                <a:ea typeface="Open Sans ExtraBold"/>
                <a:cs typeface="Open Sans ExtraBold"/>
                <a:sym typeface="Open Sans ExtraBold"/>
              </a:rPr>
              <a:t>ACOMPANHAR</a:t>
            </a:r>
          </a:p>
          <a:p>
            <a:pPr marL="0" marR="0" lvl="0" indent="0" algn="l" rtl="0">
              <a:lnSpc>
                <a:spcPts val="2100"/>
              </a:lnSpc>
              <a:spcBef>
                <a:spcPts val="0"/>
              </a:spcBef>
              <a:spcAft>
                <a:spcPts val="0"/>
              </a:spcAft>
              <a:buNone/>
            </a:pPr>
            <a:r>
              <a:rPr lang="pt-BR" sz="2000" dirty="0">
                <a:solidFill>
                  <a:schemeClr val="dk1"/>
                </a:solidFill>
                <a:latin typeface="Open Sans ExtraBold"/>
                <a:ea typeface="Open Sans ExtraBold"/>
                <a:cs typeface="Open Sans ExtraBold"/>
                <a:sym typeface="Open Sans ExtraBold"/>
              </a:rPr>
              <a:t>E REPLANEJAR</a:t>
            </a:r>
            <a:endParaRPr sz="1200" dirty="0"/>
          </a:p>
        </p:txBody>
      </p:sp>
      <p:sp>
        <p:nvSpPr>
          <p:cNvPr id="2370" name="Google Shape;2370;p1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82</a:t>
            </a:fld>
            <a:endParaRPr/>
          </a:p>
        </p:txBody>
      </p:sp>
      <p:sp>
        <p:nvSpPr>
          <p:cNvPr id="2371" name="Google Shape;2371;p121"/>
          <p:cNvSpPr txBox="1"/>
          <p:nvPr/>
        </p:nvSpPr>
        <p:spPr>
          <a:xfrm>
            <a:off x="1223963" y="1897781"/>
            <a:ext cx="4545000" cy="27853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Para que este plano consiga entregar tudo que propõe, é importante que sua execução seja devidamente acompanhada. Para tanto, sugerem-se dois tipos de controles: de </a:t>
            </a:r>
            <a:r>
              <a:rPr lang="pt-BR" sz="1200" b="1" u="sng" baseline="30000" dirty="0">
                <a:solidFill>
                  <a:schemeClr val="dk1"/>
                </a:solidFill>
                <a:latin typeface="Calibri"/>
                <a:ea typeface="Calibri"/>
                <a:cs typeface="Calibri"/>
                <a:sym typeface="Calibri"/>
              </a:rPr>
              <a:t>eficiência</a:t>
            </a:r>
            <a:r>
              <a:rPr lang="pt-BR" sz="1200" baseline="30000" dirty="0">
                <a:solidFill>
                  <a:schemeClr val="dk1"/>
                </a:solidFill>
                <a:latin typeface="Calibri"/>
                <a:ea typeface="Calibri"/>
                <a:cs typeface="Calibri"/>
                <a:sym typeface="Calibri"/>
              </a:rPr>
              <a:t> e de </a:t>
            </a:r>
            <a:r>
              <a:rPr lang="pt-BR" sz="1200" b="1" u="sng" baseline="30000" dirty="0">
                <a:solidFill>
                  <a:schemeClr val="dk1"/>
                </a:solidFill>
                <a:latin typeface="Calibri"/>
                <a:ea typeface="Calibri"/>
                <a:cs typeface="Calibri"/>
                <a:sym typeface="Calibri"/>
              </a:rPr>
              <a:t>eficácia</a:t>
            </a:r>
            <a:r>
              <a:rPr lang="pt-BR" sz="1200" baseline="30000" dirty="0">
                <a:solidFill>
                  <a:schemeClr val="dk1"/>
                </a:solidFill>
                <a:latin typeface="Calibri"/>
                <a:ea typeface="Calibri"/>
                <a:cs typeface="Calibri"/>
                <a:sym typeface="Calibri"/>
              </a:rPr>
              <a:t>. O </a:t>
            </a:r>
            <a:r>
              <a:rPr lang="pt-BR" sz="1200" b="1" baseline="30000" dirty="0">
                <a:solidFill>
                  <a:schemeClr val="dk1"/>
                </a:solidFill>
                <a:latin typeface="Calibri"/>
                <a:ea typeface="Calibri"/>
                <a:cs typeface="Calibri"/>
                <a:sym typeface="Calibri"/>
              </a:rPr>
              <a:t>controle de eficiência </a:t>
            </a:r>
            <a:r>
              <a:rPr lang="pt-BR" sz="1200" baseline="30000" dirty="0">
                <a:solidFill>
                  <a:schemeClr val="dk1"/>
                </a:solidFill>
                <a:latin typeface="Calibri"/>
                <a:ea typeface="Calibri"/>
                <a:cs typeface="Calibri"/>
                <a:sym typeface="Calibri"/>
              </a:rPr>
              <a:t>avalia se o cronograma e as ideias propostas estão sendo cumpridas. É comum que alguma ou outra tarefa sofra atraso, mas se a base estiver sendo bem executada, não há nada para se preocupar.</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Já o </a:t>
            </a:r>
            <a:r>
              <a:rPr lang="pt-BR" sz="1200" b="1" baseline="30000" dirty="0">
                <a:solidFill>
                  <a:schemeClr val="dk1"/>
                </a:solidFill>
                <a:latin typeface="Calibri"/>
                <a:ea typeface="Calibri"/>
                <a:cs typeface="Calibri"/>
                <a:sym typeface="Calibri"/>
              </a:rPr>
              <a:t>controle de eficácia </a:t>
            </a:r>
            <a:r>
              <a:rPr lang="pt-BR" sz="1200" baseline="30000" dirty="0">
                <a:solidFill>
                  <a:schemeClr val="dk1"/>
                </a:solidFill>
                <a:latin typeface="Calibri"/>
                <a:ea typeface="Calibri"/>
                <a:cs typeface="Calibri"/>
                <a:sym typeface="Calibri"/>
              </a:rPr>
              <a:t>avalia se as táticas determinadas no cronograma de fato estão surtindo efeito para com os objetivos da empresa. Por mais que tenhamos nos dedicado ao máximo para pensar em ações realmente efetivas, nem tudo sai conforme o planejado. Sempre que for avaliado que uma determinada tentativa não surtiu efeito, devemos parar tudo para replanejar. Este é um processo normal e 100% esperado.</a:t>
            </a:r>
            <a:endParaRPr sz="1200" dirty="0"/>
          </a:p>
          <a:p>
            <a:pPr marL="0" marR="0" lvl="0" indent="0" algn="just" rtl="0">
              <a:lnSpc>
                <a:spcPts val="144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O replanejamento é fonte de aprendizagem, de ensino e de revisão das práticas operacionais. É uma forma participativa em que todos os que lidam direta ou indiretamente com o marketing param para analisar, debater e ajustar as estratégias de atuação para, coletivamente, chegar à solução dos problemas e ao atendimento das demandas da empresa.</a:t>
            </a:r>
            <a:endParaRPr sz="1200" dirty="0"/>
          </a:p>
        </p:txBody>
      </p:sp>
      <p:sp>
        <p:nvSpPr>
          <p:cNvPr id="2372" name="Google Shape;2372;p121"/>
          <p:cNvSpPr txBox="1"/>
          <p:nvPr/>
        </p:nvSpPr>
        <p:spPr>
          <a:xfrm>
            <a:off x="1659059" y="5202248"/>
            <a:ext cx="1184941"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TODA SEMANA,</a:t>
            </a:r>
            <a:endParaRPr/>
          </a:p>
        </p:txBody>
      </p:sp>
      <p:sp>
        <p:nvSpPr>
          <p:cNvPr id="2373" name="Google Shape;2373;p121"/>
          <p:cNvSpPr txBox="1"/>
          <p:nvPr/>
        </p:nvSpPr>
        <p:spPr>
          <a:xfrm>
            <a:off x="1659050" y="5376311"/>
            <a:ext cx="11850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400">
                <a:solidFill>
                  <a:srgbClr val="2F64E0"/>
                </a:solidFill>
                <a:latin typeface="Open Sans ExtraBold"/>
                <a:ea typeface="Open Sans ExtraBold"/>
                <a:cs typeface="Open Sans ExtraBold"/>
                <a:sym typeface="Open Sans ExtraBold"/>
              </a:rPr>
              <a:t>EXECUTAR</a:t>
            </a:r>
            <a:endParaRPr/>
          </a:p>
        </p:txBody>
      </p:sp>
      <p:sp>
        <p:nvSpPr>
          <p:cNvPr id="2374" name="Google Shape;2374;p121"/>
          <p:cNvSpPr txBox="1"/>
          <p:nvPr/>
        </p:nvSpPr>
        <p:spPr>
          <a:xfrm>
            <a:off x="1942791" y="6542272"/>
            <a:ext cx="901209"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TODO MÊS,</a:t>
            </a:r>
            <a:endParaRPr/>
          </a:p>
        </p:txBody>
      </p:sp>
      <p:sp>
        <p:nvSpPr>
          <p:cNvPr id="2375" name="Google Shape;2375;p121"/>
          <p:cNvSpPr txBox="1"/>
          <p:nvPr/>
        </p:nvSpPr>
        <p:spPr>
          <a:xfrm>
            <a:off x="1270000" y="6716324"/>
            <a:ext cx="15741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400">
                <a:solidFill>
                  <a:srgbClr val="2F64E0"/>
                </a:solidFill>
                <a:latin typeface="Open Sans ExtraBold"/>
                <a:ea typeface="Open Sans ExtraBold"/>
                <a:cs typeface="Open Sans ExtraBold"/>
                <a:sym typeface="Open Sans ExtraBold"/>
              </a:rPr>
              <a:t>ACOMPANHAR</a:t>
            </a:r>
            <a:endParaRPr/>
          </a:p>
        </p:txBody>
      </p:sp>
      <p:sp>
        <p:nvSpPr>
          <p:cNvPr id="2376" name="Google Shape;2376;p121"/>
          <p:cNvSpPr txBox="1"/>
          <p:nvPr/>
        </p:nvSpPr>
        <p:spPr>
          <a:xfrm>
            <a:off x="1503568" y="7892167"/>
            <a:ext cx="134043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TODO TRIMESTRE,</a:t>
            </a:r>
            <a:endParaRPr/>
          </a:p>
        </p:txBody>
      </p:sp>
      <p:sp>
        <p:nvSpPr>
          <p:cNvPr id="2377" name="Google Shape;2377;p121"/>
          <p:cNvSpPr txBox="1"/>
          <p:nvPr/>
        </p:nvSpPr>
        <p:spPr>
          <a:xfrm>
            <a:off x="1520048" y="8066222"/>
            <a:ext cx="132395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400">
                <a:solidFill>
                  <a:srgbClr val="2F64E0"/>
                </a:solidFill>
                <a:latin typeface="Open Sans ExtraBold"/>
                <a:ea typeface="Open Sans ExtraBold"/>
                <a:cs typeface="Open Sans ExtraBold"/>
                <a:sym typeface="Open Sans ExtraBold"/>
              </a:rPr>
              <a:t>REPLANEJAR</a:t>
            </a:r>
            <a:endParaRPr/>
          </a:p>
        </p:txBody>
      </p:sp>
      <p:sp>
        <p:nvSpPr>
          <p:cNvPr id="2378" name="Google Shape;2378;p121"/>
          <p:cNvSpPr txBox="1"/>
          <p:nvPr/>
        </p:nvSpPr>
        <p:spPr>
          <a:xfrm>
            <a:off x="3174518" y="6303845"/>
            <a:ext cx="2594400" cy="1092566"/>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Todos os meses vamos acompanhar a eficiência dos processos, analisando se o que foi planejado também foi executado e quais os motivos de eventuais atrasos e impossibilidades. Para esse tipo de acompanhamento, basta especificar uma reunião mensal com todos os envolvidos no projeto.</a:t>
            </a:r>
            <a:endParaRPr sz="1200" dirty="0"/>
          </a:p>
        </p:txBody>
      </p:sp>
      <p:sp>
        <p:nvSpPr>
          <p:cNvPr id="2379" name="Google Shape;2379;p121"/>
          <p:cNvSpPr/>
          <p:nvPr/>
        </p:nvSpPr>
        <p:spPr>
          <a:xfrm>
            <a:off x="2904518" y="6237910"/>
            <a:ext cx="209482" cy="1118797"/>
          </a:xfrm>
          <a:prstGeom prst="leftBrace">
            <a:avLst>
              <a:gd name="adj1" fmla="val 32183"/>
              <a:gd name="adj2" fmla="val 5000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0" name="Google Shape;2380;p121"/>
          <p:cNvSpPr txBox="1"/>
          <p:nvPr/>
        </p:nvSpPr>
        <p:spPr>
          <a:xfrm>
            <a:off x="3174518" y="4948158"/>
            <a:ext cx="2594400" cy="1092566"/>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200" baseline="30000" dirty="0">
                <a:solidFill>
                  <a:schemeClr val="dk1"/>
                </a:solidFill>
                <a:latin typeface="Calibri"/>
                <a:ea typeface="Calibri"/>
                <a:cs typeface="Calibri"/>
                <a:sym typeface="Calibri"/>
              </a:rPr>
              <a:t>Para que seja possível entregar tudo que está planejado, será necessário a criação de rotinas semanais de execução, onde serão definidas as SPRINTS de produção com os responsáveis por cada parte do projeto. Aconselha-se a aplicação de SCRUM para a gestão destas tarefas.</a:t>
            </a:r>
            <a:endParaRPr sz="1200" baseline="30000" dirty="0">
              <a:solidFill>
                <a:schemeClr val="dk1"/>
              </a:solidFill>
              <a:latin typeface="Calibri"/>
              <a:ea typeface="Calibri"/>
              <a:cs typeface="Calibri"/>
              <a:sym typeface="Calibri"/>
            </a:endParaRPr>
          </a:p>
        </p:txBody>
      </p:sp>
      <p:sp>
        <p:nvSpPr>
          <p:cNvPr id="2381" name="Google Shape;2381;p121"/>
          <p:cNvSpPr/>
          <p:nvPr/>
        </p:nvSpPr>
        <p:spPr>
          <a:xfrm>
            <a:off x="2904518" y="4868781"/>
            <a:ext cx="209482" cy="1118797"/>
          </a:xfrm>
          <a:prstGeom prst="leftBrace">
            <a:avLst>
              <a:gd name="adj1" fmla="val 32183"/>
              <a:gd name="adj2" fmla="val 5000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2" name="Google Shape;2382;p121"/>
          <p:cNvSpPr txBox="1"/>
          <p:nvPr/>
        </p:nvSpPr>
        <p:spPr>
          <a:xfrm>
            <a:off x="3174518" y="7710736"/>
            <a:ext cx="2594400" cy="925854"/>
          </a:xfrm>
          <a:prstGeom prst="rect">
            <a:avLst/>
          </a:prstGeom>
          <a:noFill/>
          <a:ln>
            <a:noFill/>
          </a:ln>
        </p:spPr>
        <p:txBody>
          <a:bodyPr spcFirstLastPara="1" wrap="square" lIns="91425" tIns="45700" rIns="91425" bIns="45700" anchor="t" anchorCtr="0">
            <a:spAutoFit/>
          </a:bodyPr>
          <a:lstStyle/>
          <a:p>
            <a:pPr marL="0" marR="0" lvl="0" indent="0" algn="just" rtl="0">
              <a:lnSpc>
                <a:spcPts val="1300"/>
              </a:lnSpc>
              <a:spcBef>
                <a:spcPts val="0"/>
              </a:spcBef>
              <a:spcAft>
                <a:spcPts val="0"/>
              </a:spcAft>
              <a:buNone/>
            </a:pPr>
            <a:r>
              <a:rPr lang="pt-BR" sz="1200" baseline="30000">
                <a:solidFill>
                  <a:schemeClr val="dk1"/>
                </a:solidFill>
                <a:latin typeface="Calibri"/>
                <a:ea typeface="Calibri"/>
                <a:cs typeface="Calibri"/>
                <a:sym typeface="Calibri"/>
              </a:rPr>
              <a:t>Já o acompanhamento de eficácia (que avalia se o plano de marketing está gerando ou não resultados) deve ocorrer trimestralmente, ao fim de cada quarter. É nesta oportunidade onde serão sugeridas mudanças estratégicas e todo o restante do ano poderá ser revisto. </a:t>
            </a:r>
            <a:endParaRPr sz="1200"/>
          </a:p>
        </p:txBody>
      </p:sp>
      <p:sp>
        <p:nvSpPr>
          <p:cNvPr id="2383" name="Google Shape;2383;p121"/>
          <p:cNvSpPr/>
          <p:nvPr/>
        </p:nvSpPr>
        <p:spPr>
          <a:xfrm>
            <a:off x="2904518" y="7583370"/>
            <a:ext cx="209482" cy="1118797"/>
          </a:xfrm>
          <a:prstGeom prst="leftBrace">
            <a:avLst>
              <a:gd name="adj1" fmla="val 32183"/>
              <a:gd name="adj2" fmla="val 5000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385" name="Google Shape;2385;p121"/>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386" name="Google Shape;2386;p121"/>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20" name="Google Shape;92;p1">
            <a:extLst>
              <a:ext uri="{FF2B5EF4-FFF2-40B4-BE49-F238E27FC236}">
                <a16:creationId xmlns:a16="http://schemas.microsoft.com/office/drawing/2014/main" id="{8ABEEB4B-4D9A-4F37-82CC-BF66DB39F3A6}"/>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122"/>
          <p:cNvSpPr/>
          <p:nvPr/>
        </p:nvSpPr>
        <p:spPr>
          <a:xfrm>
            <a:off x="1223963" y="2775562"/>
            <a:ext cx="4545012" cy="175554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2" name="Google Shape;2392;p1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83</a:t>
            </a:fld>
            <a:endParaRPr/>
          </a:p>
        </p:txBody>
      </p:sp>
      <p:sp>
        <p:nvSpPr>
          <p:cNvPr id="2393" name="Google Shape;2393;p122"/>
          <p:cNvSpPr txBox="1"/>
          <p:nvPr/>
        </p:nvSpPr>
        <p:spPr>
          <a:xfrm>
            <a:off x="2236348" y="3018792"/>
            <a:ext cx="25202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É POSSÍVEL EXECUTAR O</a:t>
            </a:r>
            <a:endParaRPr/>
          </a:p>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PLANEJAMENTO EM MENOS TEMPO?</a:t>
            </a:r>
            <a:endParaRPr/>
          </a:p>
        </p:txBody>
      </p:sp>
      <p:sp>
        <p:nvSpPr>
          <p:cNvPr id="2394" name="Google Shape;2394;p122"/>
          <p:cNvSpPr txBox="1"/>
          <p:nvPr/>
        </p:nvSpPr>
        <p:spPr>
          <a:xfrm>
            <a:off x="1430382" y="3435519"/>
            <a:ext cx="4132200" cy="989974"/>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Sim. Mas este não deve ser o objetivo. Vez ou outra é comum que algum fator externo influencie nos processos da empresa (uma aquisição, por exemplo) e tudo que foi planejado seja entregue em menos tempo. No entanto, isso só faz sentido se acontecer naturalmente. Ao tentar a todo custo adiantar o planejamento a empresa pode pular etapas importantes e sobrecarregar a equipe.</a:t>
            </a:r>
            <a:endParaRPr sz="1200"/>
          </a:p>
        </p:txBody>
      </p:sp>
      <p:sp>
        <p:nvSpPr>
          <p:cNvPr id="2395" name="Google Shape;2395;p122"/>
          <p:cNvSpPr txBox="1"/>
          <p:nvPr/>
        </p:nvSpPr>
        <p:spPr>
          <a:xfrm>
            <a:off x="1223963" y="2029014"/>
            <a:ext cx="4545000" cy="630902"/>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Este não é o primeiro planejamento que desenvolvemos. E conforme o tempo vai passando, é fácil observar quais são as principais dúvidas que surgem nos gestores ao terminar de ler um </a:t>
            </a:r>
            <a:r>
              <a:rPr lang="pt-BR" sz="1200" baseline="30000" dirty="0" err="1">
                <a:solidFill>
                  <a:schemeClr val="dk1"/>
                </a:solidFill>
                <a:latin typeface="Calibri"/>
                <a:ea typeface="Calibri"/>
                <a:cs typeface="Calibri"/>
                <a:sym typeface="Calibri"/>
              </a:rPr>
              <a:t>document</a:t>
            </a:r>
            <a:r>
              <a:rPr lang="pt-BR" sz="1200" baseline="30000" dirty="0">
                <a:solidFill>
                  <a:schemeClr val="dk1"/>
                </a:solidFill>
                <a:latin typeface="Calibri"/>
                <a:ea typeface="Calibri"/>
                <a:cs typeface="Calibri"/>
                <a:sym typeface="Calibri"/>
              </a:rPr>
              <a:t> tão extenso quanto este. Na </a:t>
            </a:r>
            <a:r>
              <a:rPr lang="pt-BR" sz="1200" baseline="30000" dirty="0" err="1">
                <a:solidFill>
                  <a:schemeClr val="dk1"/>
                </a:solidFill>
                <a:latin typeface="Calibri"/>
                <a:ea typeface="Calibri"/>
                <a:cs typeface="Calibri"/>
                <a:sym typeface="Calibri"/>
              </a:rPr>
              <a:t>tentative</a:t>
            </a:r>
            <a:r>
              <a:rPr lang="pt-BR" sz="1200" baseline="30000" dirty="0">
                <a:solidFill>
                  <a:schemeClr val="dk1"/>
                </a:solidFill>
                <a:latin typeface="Calibri"/>
                <a:ea typeface="Calibri"/>
                <a:cs typeface="Calibri"/>
                <a:sym typeface="Calibri"/>
              </a:rPr>
              <a:t> de saná-las, organizamos um pequeno FAQ abaixo:</a:t>
            </a:r>
            <a:endParaRPr sz="1200" baseline="30000" dirty="0">
              <a:solidFill>
                <a:schemeClr val="dk1"/>
              </a:solidFill>
              <a:latin typeface="Calibri"/>
              <a:ea typeface="Calibri"/>
              <a:cs typeface="Calibri"/>
              <a:sym typeface="Calibri"/>
            </a:endParaRPr>
          </a:p>
        </p:txBody>
      </p:sp>
      <p:sp>
        <p:nvSpPr>
          <p:cNvPr id="2396" name="Google Shape;2396;p122"/>
          <p:cNvSpPr/>
          <p:nvPr/>
        </p:nvSpPr>
        <p:spPr>
          <a:xfrm>
            <a:off x="1223963" y="4698511"/>
            <a:ext cx="4545012" cy="172667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7" name="Google Shape;2397;p122"/>
          <p:cNvSpPr txBox="1"/>
          <p:nvPr/>
        </p:nvSpPr>
        <p:spPr>
          <a:xfrm>
            <a:off x="2587410" y="4941741"/>
            <a:ext cx="18181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PRECISO PLANEJAR TUDO</a:t>
            </a:r>
            <a:endParaRPr/>
          </a:p>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ISSO TODOS OS ANOS?</a:t>
            </a:r>
            <a:endParaRPr/>
          </a:p>
        </p:txBody>
      </p:sp>
      <p:sp>
        <p:nvSpPr>
          <p:cNvPr id="2398" name="Google Shape;2398;p122"/>
          <p:cNvSpPr txBox="1"/>
          <p:nvPr/>
        </p:nvSpPr>
        <p:spPr>
          <a:xfrm>
            <a:off x="1430382" y="5358468"/>
            <a:ext cx="4132200" cy="989974"/>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Não. Este planejamento mais extenso só se fez necessário porque o Reportei nunca teve um planejamento de marketing completo antes. Neste caso, tivemos que detalhar atributos da empresa, da comunicação, personas, etc. Daqui em diante, recomenda-se que estes dados sejam apenas revisados anualmente. O que mudará todo ano são apenas seus objetivos e o plano de ação.</a:t>
            </a:r>
            <a:endParaRPr sz="1200"/>
          </a:p>
        </p:txBody>
      </p:sp>
      <p:sp>
        <p:nvSpPr>
          <p:cNvPr id="2399" name="Google Shape;2399;p122"/>
          <p:cNvSpPr/>
          <p:nvPr/>
        </p:nvSpPr>
        <p:spPr>
          <a:xfrm>
            <a:off x="1223963" y="6592590"/>
            <a:ext cx="4545012" cy="172667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0" name="Google Shape;2400;p122"/>
          <p:cNvSpPr txBox="1"/>
          <p:nvPr/>
        </p:nvSpPr>
        <p:spPr>
          <a:xfrm>
            <a:off x="2236355" y="6835820"/>
            <a:ext cx="25202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EXISTE ALGUMA GARANTIA</a:t>
            </a:r>
            <a:endParaRPr/>
          </a:p>
          <a:p>
            <a:pPr marL="0" marR="0" lvl="0" indent="0" algn="ctr" rtl="0">
              <a:spcBef>
                <a:spcPts val="0"/>
              </a:spcBef>
              <a:spcAft>
                <a:spcPts val="0"/>
              </a:spcAft>
              <a:buNone/>
            </a:pPr>
            <a:r>
              <a:rPr lang="pt-BR" sz="1000">
                <a:solidFill>
                  <a:schemeClr val="dk1"/>
                </a:solidFill>
                <a:latin typeface="Open Sans ExtraBold"/>
                <a:ea typeface="Open Sans ExtraBold"/>
                <a:cs typeface="Open Sans ExtraBold"/>
                <a:sym typeface="Open Sans ExtraBold"/>
              </a:rPr>
              <a:t>DE SUCESSO DESTE PLANEJAMENTO?</a:t>
            </a:r>
            <a:endParaRPr/>
          </a:p>
        </p:txBody>
      </p:sp>
      <p:sp>
        <p:nvSpPr>
          <p:cNvPr id="2401" name="Google Shape;2401;p122"/>
          <p:cNvSpPr txBox="1"/>
          <p:nvPr/>
        </p:nvSpPr>
        <p:spPr>
          <a:xfrm>
            <a:off x="1430382" y="7252547"/>
            <a:ext cx="4132200" cy="989974"/>
          </a:xfrm>
          <a:prstGeom prst="rect">
            <a:avLst/>
          </a:prstGeom>
          <a:noFill/>
          <a:ln>
            <a:noFill/>
          </a:ln>
        </p:spPr>
        <p:txBody>
          <a:bodyPr spcFirstLastPara="1" wrap="square" lIns="91425" tIns="45700" rIns="91425" bIns="45700" anchor="t" anchorCtr="0">
            <a:spAutoFit/>
          </a:bodyPr>
          <a:lstStyle/>
          <a:p>
            <a:pPr marL="0" marR="0" lvl="0" indent="0" algn="ctr" rtl="0">
              <a:lnSpc>
                <a:spcPts val="1440"/>
              </a:lnSpc>
              <a:spcBef>
                <a:spcPts val="0"/>
              </a:spcBef>
              <a:spcAft>
                <a:spcPts val="0"/>
              </a:spcAft>
              <a:buNone/>
            </a:pPr>
            <a:r>
              <a:rPr lang="pt-BR" sz="1200" baseline="30000">
                <a:solidFill>
                  <a:schemeClr val="dk1"/>
                </a:solidFill>
                <a:latin typeface="Calibri"/>
                <a:ea typeface="Calibri"/>
                <a:cs typeface="Calibri"/>
                <a:sym typeface="Calibri"/>
              </a:rPr>
              <a:t>Sim e não. Se vamos alcançar as metas que definimos? Eu realmente não sei. Mas este planejamento com certeza nos deixará mais próximo delas. Um plano de ação conforme o que desenhamos aqui não existe para garantir o sucesso, mas sim para guiar a empresa para um norte, não nos distraindo ao longo do caminho com oportunidades que pouco contribuirão para o nosso crescimento.</a:t>
            </a:r>
            <a:endParaRPr sz="1200"/>
          </a:p>
        </p:txBody>
      </p:sp>
      <p:sp>
        <p:nvSpPr>
          <p:cNvPr id="2402" name="Google Shape;2402;p122"/>
          <p:cNvSpPr txBox="1"/>
          <p:nvPr/>
        </p:nvSpPr>
        <p:spPr>
          <a:xfrm>
            <a:off x="1237277" y="1550723"/>
            <a:ext cx="1104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a:solidFill>
                  <a:schemeClr val="dk1"/>
                </a:solidFill>
                <a:latin typeface="Open Sans ExtraBold"/>
                <a:ea typeface="Open Sans ExtraBold"/>
                <a:cs typeface="Open Sans ExtraBold"/>
                <a:sym typeface="Open Sans ExtraBold"/>
              </a:rPr>
              <a:t>F.A.Q</a:t>
            </a:r>
            <a:endParaRPr/>
          </a:p>
        </p:txBody>
      </p:sp>
      <p:pic>
        <p:nvPicPr>
          <p:cNvPr id="2404" name="Google Shape;2404;p122"/>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405" name="Google Shape;2405;p122"/>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17" name="Google Shape;92;p1">
            <a:extLst>
              <a:ext uri="{FF2B5EF4-FFF2-40B4-BE49-F238E27FC236}">
                <a16:creationId xmlns:a16="http://schemas.microsoft.com/office/drawing/2014/main" id="{C2A7BD1E-CCD5-41C5-8FDE-EEA04A4CCEA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0" name="Google Shape;2410;p123"/>
          <p:cNvSpPr txBox="1"/>
          <p:nvPr/>
        </p:nvSpPr>
        <p:spPr>
          <a:xfrm>
            <a:off x="1237263" y="1227014"/>
            <a:ext cx="19706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a:solidFill>
                  <a:schemeClr val="dk1"/>
                </a:solidFill>
                <a:latin typeface="Open Sans ExtraBold"/>
                <a:ea typeface="Open Sans ExtraBold"/>
                <a:cs typeface="Open Sans ExtraBold"/>
                <a:sym typeface="Open Sans ExtraBold"/>
              </a:rPr>
              <a:t>GLOSSÁRIO</a:t>
            </a:r>
            <a:endParaRPr/>
          </a:p>
        </p:txBody>
      </p:sp>
      <p:sp>
        <p:nvSpPr>
          <p:cNvPr id="2411" name="Google Shape;2411;p1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84</a:t>
            </a:fld>
            <a:endParaRPr/>
          </a:p>
        </p:txBody>
      </p:sp>
      <p:sp>
        <p:nvSpPr>
          <p:cNvPr id="2412" name="Google Shape;2412;p123"/>
          <p:cNvSpPr txBox="1"/>
          <p:nvPr/>
        </p:nvSpPr>
        <p:spPr>
          <a:xfrm>
            <a:off x="1237263" y="1913679"/>
            <a:ext cx="2191800" cy="6709489"/>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CPC (CUSTO POR CLIQUE) </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Método de cobrança em anúncios em que o valor a ser cobrado na campanha se baseia na quantidade de cliques realizados.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CPA (CUSTO POR AQUISIÇÃO)</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Também é um método de cobrança em anúncios, em que o valor cobrado na campanha se baseia na taxa de conversões realizadas, como o número de vendas, por exemplo.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COPYWRITING OU COPY</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basicamente a arte de escrever textos persuasivos, com a função de convencer o potencial cliente a efetuar alguma ação, geralmente um cadastro ou mesmo a compra norteado por gatilhos mentais.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FLUXO DE NUTRIÇÃO</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Uma das estratégias de </a:t>
            </a:r>
            <a:r>
              <a:rPr lang="pt-BR" sz="1200" baseline="30000" dirty="0" err="1">
                <a:solidFill>
                  <a:schemeClr val="dk1"/>
                </a:solidFill>
                <a:latin typeface="Calibri"/>
                <a:ea typeface="Calibri"/>
                <a:cs typeface="Calibri"/>
                <a:sym typeface="Calibri"/>
              </a:rPr>
              <a:t>inbound</a:t>
            </a:r>
            <a:r>
              <a:rPr lang="pt-BR" sz="1200" baseline="30000" dirty="0">
                <a:solidFill>
                  <a:schemeClr val="dk1"/>
                </a:solidFill>
                <a:latin typeface="Calibri"/>
                <a:ea typeface="Calibri"/>
                <a:cs typeface="Calibri"/>
                <a:sym typeface="Calibri"/>
              </a:rPr>
              <a:t>, fluxo de nutrição é uma sequência de e-mails com conteúdos interessantes de um segmento específico. O principal objetivo é levar cada lead a se informar sobre determinado tema e convencê-lo a executar uma ação, como efetuar uma compra.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FUNIL DE VENDAS</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O funil de vendas é um modelo estratégico que representa um percurso pelo qual um potencial cliente percorre até efetuar uma compra..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TESTE A/B</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Uma espécie de abordagem científica do marketing, em que duas variantes de uma mesma campanha são feitas com dois tipos de abordagens para verificar qual é a linguagem que mais traz resultados. </a:t>
            </a:r>
            <a:endParaRPr sz="1200" dirty="0"/>
          </a:p>
        </p:txBody>
      </p:sp>
      <p:sp>
        <p:nvSpPr>
          <p:cNvPr id="2413" name="Google Shape;2413;p123"/>
          <p:cNvSpPr txBox="1"/>
          <p:nvPr/>
        </p:nvSpPr>
        <p:spPr>
          <a:xfrm>
            <a:off x="3609000" y="1868919"/>
            <a:ext cx="2160000" cy="6863377"/>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MARKETING DE CONTEÚDO</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A estratégia de marketing de conteúdo está diretamente relacionada ao </a:t>
            </a:r>
            <a:r>
              <a:rPr lang="pt-BR" sz="1200" baseline="30000" dirty="0" err="1">
                <a:solidFill>
                  <a:schemeClr val="dk1"/>
                </a:solidFill>
                <a:latin typeface="Calibri"/>
                <a:ea typeface="Calibri"/>
                <a:cs typeface="Calibri"/>
                <a:sym typeface="Calibri"/>
              </a:rPr>
              <a:t>inbound</a:t>
            </a:r>
            <a:r>
              <a:rPr lang="pt-BR" sz="1200" baseline="30000" dirty="0">
                <a:solidFill>
                  <a:schemeClr val="dk1"/>
                </a:solidFill>
                <a:latin typeface="Calibri"/>
                <a:ea typeface="Calibri"/>
                <a:cs typeface="Calibri"/>
                <a:sym typeface="Calibri"/>
              </a:rPr>
              <a:t> marketing. O principal objetivo é atrair o público alvo por meio de conteúdos relevantes em diversos formatos, como textos, vídeos, e-books, infográficos e áudios.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OUTBOUND MARKETING</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o oposto de </a:t>
            </a:r>
            <a:r>
              <a:rPr lang="pt-BR" sz="1200" baseline="30000" dirty="0" err="1">
                <a:solidFill>
                  <a:schemeClr val="dk1"/>
                </a:solidFill>
                <a:latin typeface="Calibri"/>
                <a:ea typeface="Calibri"/>
                <a:cs typeface="Calibri"/>
                <a:sym typeface="Calibri"/>
              </a:rPr>
              <a:t>inbound</a:t>
            </a:r>
            <a:r>
              <a:rPr lang="pt-BR" sz="1200" baseline="30000" dirty="0">
                <a:solidFill>
                  <a:schemeClr val="dk1"/>
                </a:solidFill>
                <a:latin typeface="Calibri"/>
                <a:ea typeface="Calibri"/>
                <a:cs typeface="Calibri"/>
                <a:sym typeface="Calibri"/>
              </a:rPr>
              <a:t> marketing e considerado também o marketing tradicional, em que a empresa é quem se preocupa em ir até o potencial cliente.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ROI (RETURN ON INVESTMENT)</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Retorno sobre investimento. É a relação que se faz entre custos e ganhos para calcular o lucro das campanhas de marketing.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SEO (SEARCH ENGINE OPTIMIZATION) </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um conjunto de estratégias de otimização que têm como objetivo conseguir mais visitas em um site e melhorar seu posicionamento nos resultados dos buscadores online, como o Google. </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INBOUND MARKETING</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Também chamado de marketing de atração é um dos principais conceitos dentro do marketing digital. Tem como objetivo atrair, ganhar confiança, vender e reter o cliente. A ideia central é estabelecer um relacionamento em que o cliente vá até a sua empresa e não o contrário</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LANDING PAGE</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Significa “página de captura” e seu objetivo é ser uma porta de entrada para captação de leads por meio de formulários de cadastros.  </a:t>
            </a:r>
            <a:endParaRPr sz="1200" dirty="0"/>
          </a:p>
        </p:txBody>
      </p:sp>
      <p:pic>
        <p:nvPicPr>
          <p:cNvPr id="2415" name="Google Shape;2415;p123"/>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416" name="Google Shape;2416;p123"/>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9" name="Google Shape;92;p1">
            <a:extLst>
              <a:ext uri="{FF2B5EF4-FFF2-40B4-BE49-F238E27FC236}">
                <a16:creationId xmlns:a16="http://schemas.microsoft.com/office/drawing/2014/main" id="{B509CDC7-AFF7-402E-AE9A-5CC287DE8E3E}"/>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sp>
        <p:nvSpPr>
          <p:cNvPr id="2421" name="Google Shape;2421;p12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85</a:t>
            </a:fld>
            <a:endParaRPr/>
          </a:p>
        </p:txBody>
      </p:sp>
      <p:sp>
        <p:nvSpPr>
          <p:cNvPr id="2422" name="Google Shape;2422;p124"/>
          <p:cNvSpPr txBox="1"/>
          <p:nvPr/>
        </p:nvSpPr>
        <p:spPr>
          <a:xfrm>
            <a:off x="1237263" y="1182052"/>
            <a:ext cx="2191800" cy="7325042"/>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MÍDIA OFFLINE</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todo meio de comunicação não conectado à internet. Formatos estáticos (não digitais) como outdoors, placas, adesivos e também mídias digitais como telas em elevadores, metrô, cinema etc. se não estiverem conectados à internet são considerados off-line.</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COBERTURA</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Área geográfica em que a campanha de mídia será veiculada.</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FRQUÊNCIA</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Número de vezes em que sua propaganda atinge o mesmo público.</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PÚBLICO-ALVO</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Grupo de pessoas com características semelhantes (idade, classe social, escolaridade etc.) que combinam com o perfil de clientes que sua empresa tem ou deseja ter.</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RETENÇÃO </a:t>
            </a:r>
            <a:endParaRPr sz="1200" dirty="0"/>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É a duração de tempo em que se consegue prender a atenção da audiência. Pode ser medida percentualmente, dividindo o tempo em que determinado público permaneceu absorvendo a comunicação, pelo tempo total de exposição da mesma. Exemplo: 15″ (quinze segundos) de visualização de um vídeo que tinha uma duração total de 30″ (trinta segundos) = 50% taxa de retenção.</a:t>
            </a:r>
            <a:endParaRPr sz="1200" dirty="0"/>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SEGMENTAÇÃO </a:t>
            </a:r>
            <a:endParaRPr sz="1200" baseline="30000" dirty="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dirty="0">
                <a:solidFill>
                  <a:schemeClr val="dk1"/>
                </a:solidFill>
                <a:latin typeface="Calibri"/>
                <a:ea typeface="Calibri"/>
                <a:cs typeface="Calibri"/>
                <a:sym typeface="Calibri"/>
              </a:rPr>
              <a:t> a divisão do público em grupos de acordo com Demografia, Interesse, Comportamento, além de outras variáveis para que se possa fazer uma propaganda relevante e assertiva. Em Marketing segmentar é fundamental, pois leva sua mensagem para o público certo, nos momentos e locais ideais, além de obter o melhor aproveitamento do seu investimento.</a:t>
            </a:r>
            <a:endParaRPr sz="1200" dirty="0"/>
          </a:p>
        </p:txBody>
      </p:sp>
      <p:sp>
        <p:nvSpPr>
          <p:cNvPr id="2423" name="Google Shape;2423;p124"/>
          <p:cNvSpPr txBox="1"/>
          <p:nvPr/>
        </p:nvSpPr>
        <p:spPr>
          <a:xfrm>
            <a:off x="3609000" y="1182052"/>
            <a:ext cx="2160000" cy="7905600"/>
          </a:xfrm>
          <a:prstGeom prst="rect">
            <a:avLst/>
          </a:prstGeom>
          <a:noFill/>
          <a:ln>
            <a:noFill/>
          </a:ln>
        </p:spPr>
        <p:txBody>
          <a:bodyPr spcFirstLastPara="1" wrap="square" lIns="91425" tIns="45700" rIns="91425" bIns="45700" anchor="t" anchorCtr="0">
            <a:spAutoFit/>
          </a:bodyPr>
          <a:lstStyle/>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QUALIDADE PERCEBIDA</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Abrange Produtos, Serviços de Atendimento e Serviços Evocativos. Compõe-se de Atributos, aos quais o cliente confere uma certa importância relativa e que satisfazem certas necessidades ou expectativas.</a:t>
            </a:r>
            <a:endParaRPr sz="1200"/>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OKR</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É uma metodologia de gerenciamento criada por Andrew S. Grove e popularizada através da sua utilização pelos funcionários do Google. Trata-se de uma fórmula de dois componentes: os objetivos (O) da organização e os Resultados-chave (KR), que são as metas que levarão a organização até esses objetivos.</a:t>
            </a:r>
            <a:endParaRPr sz="1200"/>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DATA DRIVEN</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Data Driven se refere a processos organizacionais orientados a dados, ou seja, quando a empresa baseia a tomada de decisão e o planejamento estratégico na coleta e na análise de informações – e não em intuições ou simples experiências.</a:t>
            </a:r>
            <a:endParaRPr sz="1200"/>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BRAND IMAGE</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Imagem da marca. Série de valores e posicionamento no mercado que uma marca deixa ou deseja transparecer.</a:t>
            </a:r>
            <a:endParaRPr sz="1200"/>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CO-BRANDING</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Associação entre duas marcas que busca agregar valor para entrar em mercados onde, sozinhas, elas teriam pouca ou nenhuma credibilidade.</a:t>
            </a:r>
            <a:endParaRPr sz="1200"/>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endParaRPr sz="1200" baseline="30000">
              <a:solidFill>
                <a:schemeClr val="dk1"/>
              </a:solidFill>
              <a:latin typeface="Calibri"/>
              <a:ea typeface="Calibri"/>
              <a:cs typeface="Calibri"/>
              <a:sym typeface="Calibri"/>
            </a:endParaRPr>
          </a:p>
          <a:p>
            <a:pPr marL="0" marR="0" lvl="0" indent="0" algn="just" rtl="0">
              <a:lnSpc>
                <a:spcPts val="1200"/>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LONGTAIL KEYWORD</a:t>
            </a:r>
            <a:endParaRPr sz="1200"/>
          </a:p>
          <a:p>
            <a:pPr marL="0" marR="0" lvl="0" indent="0" algn="just" rtl="0">
              <a:lnSpc>
                <a:spcPts val="1200"/>
              </a:lnSpc>
              <a:spcBef>
                <a:spcPts val="0"/>
              </a:spcBef>
              <a:spcAft>
                <a:spcPts val="0"/>
              </a:spcAft>
              <a:buNone/>
            </a:pPr>
            <a:r>
              <a:rPr lang="pt-BR" sz="1200" baseline="30000">
                <a:solidFill>
                  <a:schemeClr val="dk1"/>
                </a:solidFill>
                <a:latin typeface="Calibri"/>
                <a:ea typeface="Calibri"/>
                <a:cs typeface="Calibri"/>
                <a:sym typeface="Calibri"/>
              </a:rPr>
              <a:t>São expressões ou palavras chaves de cauda longa, ou seja, com um maior número de termos específicos para se encontrar um determinado produto. Essa alternativa ganhou popularidade recentemente, pois deixa as buscas mais concentradas e abrangentes, ideais para aqueles que ainda possuem pouca notoriedade no mercado digital, como pequenas e médias empresas.</a:t>
            </a:r>
            <a:endParaRPr sz="1200"/>
          </a:p>
        </p:txBody>
      </p:sp>
      <p:pic>
        <p:nvPicPr>
          <p:cNvPr id="2425" name="Google Shape;2425;p124"/>
          <p:cNvPicPr preferRelativeResize="0"/>
          <p:nvPr/>
        </p:nvPicPr>
        <p:blipFill rotWithShape="1">
          <a:blip r:embed="rId3">
            <a:alphaModFix/>
          </a:blip>
          <a:srcRect/>
          <a:stretch/>
        </p:blipFill>
        <p:spPr>
          <a:xfrm>
            <a:off x="3141187" y="9243905"/>
            <a:ext cx="714763" cy="134018"/>
          </a:xfrm>
          <a:prstGeom prst="rect">
            <a:avLst/>
          </a:prstGeom>
          <a:noFill/>
          <a:ln>
            <a:noFill/>
          </a:ln>
        </p:spPr>
      </p:pic>
      <p:sp>
        <p:nvSpPr>
          <p:cNvPr id="2426" name="Google Shape;2426;p124"/>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8" name="Google Shape;92;p1">
            <a:extLst>
              <a:ext uri="{FF2B5EF4-FFF2-40B4-BE49-F238E27FC236}">
                <a16:creationId xmlns:a16="http://schemas.microsoft.com/office/drawing/2014/main" id="{1771CE3D-0D7E-4EEC-810A-32123C79F1BA}"/>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125"/>
          <p:cNvSpPr txBox="1"/>
          <p:nvPr/>
        </p:nvSpPr>
        <p:spPr>
          <a:xfrm>
            <a:off x="2064865" y="2802997"/>
            <a:ext cx="2863200" cy="31215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400">
                <a:solidFill>
                  <a:srgbClr val="2F64E0"/>
                </a:solidFill>
                <a:latin typeface="Open Sans ExtraBold"/>
                <a:ea typeface="Open Sans ExtraBold"/>
                <a:cs typeface="Open Sans ExtraBold"/>
                <a:sym typeface="Open Sans ExtraBold"/>
              </a:rPr>
              <a:t>“</a:t>
            </a:r>
            <a:endParaRPr/>
          </a:p>
          <a:p>
            <a:pPr marL="0" marR="0" lvl="0" indent="0" algn="ctr" rtl="0">
              <a:lnSpc>
                <a:spcPct val="12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SE FOR ME</a:t>
            </a:r>
            <a:endParaRPr/>
          </a:p>
          <a:p>
            <a:pPr marL="0" marR="0" lvl="0" indent="0" algn="ctr" rtl="0">
              <a:lnSpc>
                <a:spcPct val="12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ESQUECER,</a:t>
            </a:r>
            <a:endParaRPr/>
          </a:p>
          <a:p>
            <a:pPr marL="0" marR="0" lvl="0" indent="0" algn="ctr" rtl="0">
              <a:lnSpc>
                <a:spcPct val="12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SÓ UMA COISA,</a:t>
            </a:r>
            <a:endParaRPr/>
          </a:p>
          <a:p>
            <a:pPr marL="0" marR="0" lvl="0" indent="0" algn="ctr" rtl="0">
              <a:lnSpc>
                <a:spcPct val="12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ESQUECE-ME BEM</a:t>
            </a:r>
            <a:endParaRPr/>
          </a:p>
          <a:p>
            <a:pPr marL="0" marR="0" lvl="0" indent="0" algn="ctr" rtl="0">
              <a:lnSpc>
                <a:spcPct val="120000"/>
              </a:lnSpc>
              <a:spcBef>
                <a:spcPts val="0"/>
              </a:spcBef>
              <a:spcAft>
                <a:spcPts val="0"/>
              </a:spcAft>
              <a:buNone/>
            </a:pPr>
            <a:r>
              <a:rPr lang="pt-BR" sz="2400">
                <a:solidFill>
                  <a:schemeClr val="dk1"/>
                </a:solidFill>
                <a:latin typeface="Open Sans ExtraBold"/>
                <a:ea typeface="Open Sans ExtraBold"/>
                <a:cs typeface="Open Sans ExtraBold"/>
                <a:sym typeface="Open Sans ExtraBold"/>
              </a:rPr>
              <a:t>DEVAGARINHO.</a:t>
            </a:r>
            <a:endParaRPr/>
          </a:p>
          <a:p>
            <a:pPr marL="0" marR="0" lvl="0" indent="0" algn="ctr" rtl="0">
              <a:lnSpc>
                <a:spcPct val="120000"/>
              </a:lnSpc>
              <a:spcBef>
                <a:spcPts val="0"/>
              </a:spcBef>
              <a:spcAft>
                <a:spcPts val="0"/>
              </a:spcAft>
              <a:buNone/>
            </a:pPr>
            <a:r>
              <a:rPr lang="pt-BR" sz="2400">
                <a:solidFill>
                  <a:srgbClr val="2F64E0"/>
                </a:solidFill>
                <a:latin typeface="Open Sans ExtraBold"/>
                <a:ea typeface="Open Sans ExtraBold"/>
                <a:cs typeface="Open Sans ExtraBold"/>
                <a:sym typeface="Open Sans ExtraBold"/>
              </a:rPr>
              <a:t>”</a:t>
            </a:r>
            <a:endParaRPr/>
          </a:p>
        </p:txBody>
      </p:sp>
      <p:sp>
        <p:nvSpPr>
          <p:cNvPr id="2432" name="Google Shape;2432;p12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86</a:t>
            </a:fld>
            <a:endParaRPr/>
          </a:p>
        </p:txBody>
      </p:sp>
      <p:sp>
        <p:nvSpPr>
          <p:cNvPr id="2433" name="Google Shape;2433;p125"/>
          <p:cNvSpPr txBox="1"/>
          <p:nvPr/>
        </p:nvSpPr>
        <p:spPr>
          <a:xfrm>
            <a:off x="2467982" y="5636769"/>
            <a:ext cx="20571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350000"/>
              </a:lnSpc>
              <a:spcBef>
                <a:spcPts val="0"/>
              </a:spcBef>
              <a:spcAft>
                <a:spcPts val="0"/>
              </a:spcAft>
              <a:buNone/>
            </a:pPr>
            <a:r>
              <a:rPr lang="pt-BR" sz="1000" b="1" dirty="0">
                <a:solidFill>
                  <a:srgbClr val="2F64E0"/>
                </a:solidFill>
                <a:latin typeface="Open Sans"/>
                <a:ea typeface="Open Sans"/>
                <a:cs typeface="Open Sans"/>
                <a:sym typeface="Open Sans"/>
              </a:rPr>
              <a:t>(MÁRIO QUINTANA)</a:t>
            </a:r>
            <a:endParaRPr dirty="0"/>
          </a:p>
        </p:txBody>
      </p:sp>
      <p:pic>
        <p:nvPicPr>
          <p:cNvPr id="2434" name="Google Shape;2434;p125" descr="Logotipo, nome da empresa&#10;&#10;Descrição gerada automaticamente"/>
          <p:cNvPicPr preferRelativeResize="0"/>
          <p:nvPr/>
        </p:nvPicPr>
        <p:blipFill rotWithShape="1">
          <a:blip r:embed="rId3">
            <a:alphaModFix/>
          </a:blip>
          <a:srcRect/>
          <a:stretch/>
        </p:blipFill>
        <p:spPr>
          <a:xfrm>
            <a:off x="2797399" y="8292861"/>
            <a:ext cx="1398140" cy="608204"/>
          </a:xfrm>
          <a:prstGeom prst="rect">
            <a:avLst/>
          </a:prstGeom>
          <a:noFill/>
          <a:ln>
            <a:noFill/>
          </a:ln>
        </p:spPr>
      </p:pic>
      <p:sp>
        <p:nvSpPr>
          <p:cNvPr id="8" name="Google Shape;92;p1">
            <a:extLst>
              <a:ext uri="{FF2B5EF4-FFF2-40B4-BE49-F238E27FC236}">
                <a16:creationId xmlns:a16="http://schemas.microsoft.com/office/drawing/2014/main" id="{FFDE9746-DDBE-47EB-B381-7FB8A33160C8}"/>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dirty="0">
                <a:solidFill>
                  <a:srgbClr val="BFBFBF"/>
                </a:solidFill>
                <a:latin typeface="Open Sans SemiBold"/>
                <a:ea typeface="Open Sans SemiBold"/>
                <a:cs typeface="Open Sans SemiBold"/>
                <a:sym typeface="Open Sans SemiBold"/>
              </a:rPr>
              <a:t>PLANEJAMENTO 2022</a:t>
            </a:r>
            <a:r>
              <a:rPr lang="pt-BR" sz="500" spc="300" dirty="0">
                <a:solidFill>
                  <a:srgbClr val="BFBFBF"/>
                </a:solidFill>
                <a:latin typeface="Calibri"/>
                <a:ea typeface="Calibri"/>
                <a:cs typeface="Calibri"/>
                <a:sym typeface="Calibri"/>
              </a:rPr>
              <a:t>  -  </a:t>
            </a:r>
            <a:r>
              <a:rPr lang="pt-BR" sz="600" b="0" i="0" u="none" strike="noStrike" cap="none" spc="300" dirty="0">
                <a:solidFill>
                  <a:srgbClr val="BFBFBF"/>
                </a:solidFill>
                <a:latin typeface="Open Sans SemiBold"/>
                <a:ea typeface="Open Sans SemiBold"/>
                <a:cs typeface="Open Sans SemiBold"/>
                <a:sym typeface="Open Sans SemiBold"/>
              </a:rPr>
              <a:t>REPORTEI</a:t>
            </a:r>
            <a:endParaRPr spc="300" dirty="0"/>
          </a:p>
        </p:txBody>
      </p:sp>
      <p:pic>
        <p:nvPicPr>
          <p:cNvPr id="9" name="Google Shape;2425;p124">
            <a:extLst>
              <a:ext uri="{FF2B5EF4-FFF2-40B4-BE49-F238E27FC236}">
                <a16:creationId xmlns:a16="http://schemas.microsoft.com/office/drawing/2014/main" id="{62924574-9EED-4251-A30C-52358DAD586A}"/>
              </a:ext>
            </a:extLst>
          </p:cNvPr>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10" name="Google Shape;2426;p124">
            <a:extLst>
              <a:ext uri="{FF2B5EF4-FFF2-40B4-BE49-F238E27FC236}">
                <a16:creationId xmlns:a16="http://schemas.microsoft.com/office/drawing/2014/main" id="{F59ACD0E-86C9-4ABB-988E-B76CEA96195B}"/>
              </a:ext>
            </a:extLst>
          </p:cNvPr>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9</a:t>
            </a:fld>
            <a:endParaRPr/>
          </a:p>
        </p:txBody>
      </p:sp>
      <p:sp>
        <p:nvSpPr>
          <p:cNvPr id="342" name="Google Shape;342;p9"/>
          <p:cNvSpPr txBox="1"/>
          <p:nvPr/>
        </p:nvSpPr>
        <p:spPr>
          <a:xfrm>
            <a:off x="1211048" y="978012"/>
            <a:ext cx="2716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OBJETIVOS TANGÍVEIS</a:t>
            </a:r>
            <a:endParaRPr/>
          </a:p>
        </p:txBody>
      </p:sp>
      <p:sp>
        <p:nvSpPr>
          <p:cNvPr id="343" name="Google Shape;343;p9"/>
          <p:cNvSpPr txBox="1"/>
          <p:nvPr/>
        </p:nvSpPr>
        <p:spPr>
          <a:xfrm>
            <a:off x="1257327" y="1318200"/>
            <a:ext cx="45117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A característica básica de um objetivo tangível é a facilidade de mensuração. Logo, são todas aquelas metas que possam ter o seu valor medido em números sem muita dificuldade. Embora tenhamos vários objetivos ao longo de 2022, vamos nos concentrar por enquanto em 6 objetivos tangíveis principais, que refletem os principais desejos da empresa para o novo ano:</a:t>
            </a:r>
            <a:endParaRPr sz="1200" dirty="0"/>
          </a:p>
        </p:txBody>
      </p:sp>
      <p:sp>
        <p:nvSpPr>
          <p:cNvPr id="344" name="Google Shape;344;p9"/>
          <p:cNvSpPr/>
          <p:nvPr/>
        </p:nvSpPr>
        <p:spPr>
          <a:xfrm>
            <a:off x="3069000" y="2194680"/>
            <a:ext cx="2773200" cy="30252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9"/>
          <p:cNvSpPr txBox="1"/>
          <p:nvPr/>
        </p:nvSpPr>
        <p:spPr>
          <a:xfrm>
            <a:off x="1249285" y="2366606"/>
            <a:ext cx="1387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NÚMERO DE CLIENTES</a:t>
            </a:r>
            <a:endParaRPr/>
          </a:p>
        </p:txBody>
      </p:sp>
      <p:sp>
        <p:nvSpPr>
          <p:cNvPr id="346" name="Google Shape;346;p9"/>
          <p:cNvSpPr txBox="1"/>
          <p:nvPr/>
        </p:nvSpPr>
        <p:spPr>
          <a:xfrm>
            <a:off x="1249285" y="2856436"/>
            <a:ext cx="1662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FATURAMENTO</a:t>
            </a:r>
            <a:endParaRPr/>
          </a:p>
        </p:txBody>
      </p:sp>
      <p:sp>
        <p:nvSpPr>
          <p:cNvPr id="347" name="Google Shape;347;p9"/>
          <p:cNvSpPr txBox="1"/>
          <p:nvPr/>
        </p:nvSpPr>
        <p:spPr>
          <a:xfrm>
            <a:off x="1249285" y="3865356"/>
            <a:ext cx="1588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DIMINUIÇÃO DO CHURN</a:t>
            </a:r>
            <a:endParaRPr/>
          </a:p>
        </p:txBody>
      </p:sp>
      <p:sp>
        <p:nvSpPr>
          <p:cNvPr id="348" name="Google Shape;348;p9"/>
          <p:cNvSpPr txBox="1"/>
          <p:nvPr/>
        </p:nvSpPr>
        <p:spPr>
          <a:xfrm>
            <a:off x="1249285" y="3356090"/>
            <a:ext cx="1659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CONVERSÃO DE TRIALS</a:t>
            </a:r>
            <a:endParaRPr/>
          </a:p>
        </p:txBody>
      </p:sp>
      <p:sp>
        <p:nvSpPr>
          <p:cNvPr id="349" name="Google Shape;349;p9"/>
          <p:cNvSpPr txBox="1"/>
          <p:nvPr/>
        </p:nvSpPr>
        <p:spPr>
          <a:xfrm>
            <a:off x="1249285" y="4396892"/>
            <a:ext cx="1762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CLIENTES INTERNACIONAIS</a:t>
            </a:r>
            <a:endParaRPr/>
          </a:p>
        </p:txBody>
      </p:sp>
      <p:sp>
        <p:nvSpPr>
          <p:cNvPr id="350" name="Google Shape;350;p9"/>
          <p:cNvSpPr txBox="1"/>
          <p:nvPr/>
        </p:nvSpPr>
        <p:spPr>
          <a:xfrm>
            <a:off x="3193326" y="2357192"/>
            <a:ext cx="249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Calibri"/>
                <a:ea typeface="Calibri"/>
                <a:cs typeface="Calibri"/>
                <a:sym typeface="Calibri"/>
              </a:rPr>
              <a:t>Alcançar </a:t>
            </a:r>
            <a:r>
              <a:rPr lang="pt-BR" sz="1200" baseline="30000" dirty="0" err="1">
                <a:solidFill>
                  <a:schemeClr val="dk1"/>
                </a:solidFill>
                <a:latin typeface="Calibri"/>
                <a:ea typeface="Calibri"/>
                <a:cs typeface="Calibri"/>
                <a:sym typeface="Calibri"/>
              </a:rPr>
              <a:t>xxxx</a:t>
            </a:r>
            <a:r>
              <a:rPr lang="pt-BR" sz="1200" baseline="30000" dirty="0">
                <a:solidFill>
                  <a:schemeClr val="dk1"/>
                </a:solidFill>
                <a:latin typeface="Calibri"/>
                <a:ea typeface="Calibri"/>
                <a:cs typeface="Calibri"/>
                <a:sym typeface="Calibri"/>
              </a:rPr>
              <a:t> clientes até dezembro de 2022</a:t>
            </a:r>
            <a:endParaRPr dirty="0"/>
          </a:p>
        </p:txBody>
      </p:sp>
      <p:sp>
        <p:nvSpPr>
          <p:cNvPr id="351" name="Google Shape;351;p9"/>
          <p:cNvSpPr txBox="1"/>
          <p:nvPr/>
        </p:nvSpPr>
        <p:spPr>
          <a:xfrm>
            <a:off x="3193326" y="2830681"/>
            <a:ext cx="249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Calibri"/>
                <a:ea typeface="Calibri"/>
                <a:cs typeface="Calibri"/>
                <a:sym typeface="Calibri"/>
              </a:rPr>
              <a:t>Aumentar em </a:t>
            </a:r>
            <a:r>
              <a:rPr lang="pt-BR" sz="1200" baseline="30000" dirty="0" err="1">
                <a:solidFill>
                  <a:schemeClr val="dk1"/>
                </a:solidFill>
                <a:latin typeface="Calibri"/>
                <a:ea typeface="Calibri"/>
                <a:cs typeface="Calibri"/>
                <a:sym typeface="Calibri"/>
              </a:rPr>
              <a:t>xx</a:t>
            </a:r>
            <a:r>
              <a:rPr lang="pt-BR" sz="1200" baseline="30000" dirty="0">
                <a:solidFill>
                  <a:schemeClr val="dk1"/>
                </a:solidFill>
                <a:latin typeface="Calibri"/>
                <a:ea typeface="Calibri"/>
                <a:cs typeface="Calibri"/>
                <a:sym typeface="Calibri"/>
              </a:rPr>
              <a:t>% o faturamento da empresa</a:t>
            </a:r>
            <a:endParaRPr dirty="0"/>
          </a:p>
        </p:txBody>
      </p:sp>
      <p:sp>
        <p:nvSpPr>
          <p:cNvPr id="352" name="Google Shape;352;p9"/>
          <p:cNvSpPr txBox="1"/>
          <p:nvPr/>
        </p:nvSpPr>
        <p:spPr>
          <a:xfrm>
            <a:off x="3193326" y="3871522"/>
            <a:ext cx="2200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pt-BR" sz="1200" baseline="30000">
                <a:solidFill>
                  <a:schemeClr val="dk1"/>
                </a:solidFill>
                <a:latin typeface="Calibri"/>
                <a:ea typeface="Calibri"/>
                <a:cs typeface="Calibri"/>
                <a:sym typeface="Calibri"/>
              </a:rPr>
              <a:t>Estabilização da taxa de </a:t>
            </a:r>
            <a:r>
              <a:rPr lang="pt-BR" sz="1200" i="1" baseline="30000">
                <a:solidFill>
                  <a:schemeClr val="dk1"/>
                </a:solidFill>
                <a:latin typeface="Calibri"/>
                <a:ea typeface="Calibri"/>
                <a:cs typeface="Calibri"/>
                <a:sym typeface="Calibri"/>
              </a:rPr>
              <a:t>Churn</a:t>
            </a:r>
            <a:r>
              <a:rPr lang="pt-BR" sz="1200" baseline="30000">
                <a:solidFill>
                  <a:schemeClr val="dk1"/>
                </a:solidFill>
                <a:latin typeface="Calibri"/>
                <a:ea typeface="Calibri"/>
                <a:cs typeface="Calibri"/>
                <a:sym typeface="Calibri"/>
              </a:rPr>
              <a:t> em xx%</a:t>
            </a:r>
            <a:endParaRPr/>
          </a:p>
        </p:txBody>
      </p:sp>
      <p:sp>
        <p:nvSpPr>
          <p:cNvPr id="353" name="Google Shape;353;p9"/>
          <p:cNvSpPr txBox="1"/>
          <p:nvPr/>
        </p:nvSpPr>
        <p:spPr>
          <a:xfrm>
            <a:off x="3193326" y="3406304"/>
            <a:ext cx="2268600" cy="261600"/>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pt-BR" sz="1200" baseline="30000" dirty="0">
                <a:solidFill>
                  <a:schemeClr val="dk1"/>
                </a:solidFill>
                <a:latin typeface="Calibri"/>
                <a:ea typeface="Calibri"/>
                <a:cs typeface="Calibri"/>
                <a:sym typeface="Calibri"/>
              </a:rPr>
              <a:t>Aumentar para </a:t>
            </a:r>
            <a:r>
              <a:rPr lang="pt-BR" sz="1200" baseline="30000" dirty="0" err="1">
                <a:solidFill>
                  <a:schemeClr val="dk1"/>
                </a:solidFill>
                <a:latin typeface="Calibri"/>
                <a:ea typeface="Calibri"/>
                <a:cs typeface="Calibri"/>
                <a:sym typeface="Calibri"/>
              </a:rPr>
              <a:t>xx</a:t>
            </a:r>
            <a:r>
              <a:rPr lang="pt-BR" sz="1200" baseline="30000" dirty="0">
                <a:solidFill>
                  <a:schemeClr val="dk1"/>
                </a:solidFill>
                <a:latin typeface="Calibri"/>
                <a:ea typeface="Calibri"/>
                <a:cs typeface="Calibri"/>
                <a:sym typeface="Calibri"/>
              </a:rPr>
              <a:t>% a taxa de conversão de </a:t>
            </a:r>
            <a:r>
              <a:rPr lang="pt-BR" sz="1200" baseline="30000" dirty="0" err="1">
                <a:solidFill>
                  <a:schemeClr val="dk1"/>
                </a:solidFill>
                <a:latin typeface="Calibri"/>
                <a:ea typeface="Calibri"/>
                <a:cs typeface="Calibri"/>
                <a:sym typeface="Calibri"/>
              </a:rPr>
              <a:t>trials</a:t>
            </a:r>
            <a:endParaRPr sz="1200" baseline="30000" dirty="0">
              <a:solidFill>
                <a:schemeClr val="dk1"/>
              </a:solidFill>
              <a:latin typeface="Calibri"/>
              <a:ea typeface="Calibri"/>
              <a:cs typeface="Calibri"/>
              <a:sym typeface="Calibri"/>
            </a:endParaRPr>
          </a:p>
        </p:txBody>
      </p:sp>
      <p:sp>
        <p:nvSpPr>
          <p:cNvPr id="354" name="Google Shape;354;p9"/>
          <p:cNvSpPr txBox="1"/>
          <p:nvPr/>
        </p:nvSpPr>
        <p:spPr>
          <a:xfrm>
            <a:off x="3193326" y="4396892"/>
            <a:ext cx="2139600" cy="261600"/>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pt-BR" sz="1200" baseline="30000" dirty="0">
                <a:solidFill>
                  <a:schemeClr val="dk1"/>
                </a:solidFill>
                <a:latin typeface="Calibri"/>
                <a:ea typeface="Calibri"/>
                <a:cs typeface="Calibri"/>
                <a:sym typeface="Calibri"/>
              </a:rPr>
              <a:t>Ao menos </a:t>
            </a:r>
            <a:r>
              <a:rPr lang="pt-BR" sz="1200" baseline="30000" dirty="0" err="1">
                <a:solidFill>
                  <a:schemeClr val="dk1"/>
                </a:solidFill>
                <a:latin typeface="Calibri"/>
                <a:ea typeface="Calibri"/>
                <a:cs typeface="Calibri"/>
                <a:sym typeface="Calibri"/>
              </a:rPr>
              <a:t>xxxx</a:t>
            </a:r>
            <a:r>
              <a:rPr lang="pt-BR" sz="1200" baseline="30000" dirty="0">
                <a:solidFill>
                  <a:schemeClr val="dk1"/>
                </a:solidFill>
                <a:latin typeface="Calibri"/>
                <a:ea typeface="Calibri"/>
                <a:cs typeface="Calibri"/>
                <a:sym typeface="Calibri"/>
              </a:rPr>
              <a:t> clientes internacionais</a:t>
            </a:r>
            <a:endParaRPr dirty="0"/>
          </a:p>
        </p:txBody>
      </p:sp>
      <p:sp>
        <p:nvSpPr>
          <p:cNvPr id="355" name="Google Shape;355;p9"/>
          <p:cNvSpPr txBox="1"/>
          <p:nvPr/>
        </p:nvSpPr>
        <p:spPr>
          <a:xfrm>
            <a:off x="1249285" y="4875179"/>
            <a:ext cx="1762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TICKET MÉDIO</a:t>
            </a:r>
            <a:endParaRPr sz="1200" baseline="30000">
              <a:solidFill>
                <a:schemeClr val="dk1"/>
              </a:solidFill>
              <a:latin typeface="Open Sans ExtraBold"/>
              <a:ea typeface="Open Sans ExtraBold"/>
              <a:cs typeface="Open Sans ExtraBold"/>
              <a:sym typeface="Open Sans ExtraBold"/>
            </a:endParaRPr>
          </a:p>
        </p:txBody>
      </p:sp>
      <p:sp>
        <p:nvSpPr>
          <p:cNvPr id="356" name="Google Shape;356;p9"/>
          <p:cNvSpPr txBox="1"/>
          <p:nvPr/>
        </p:nvSpPr>
        <p:spPr>
          <a:xfrm>
            <a:off x="3193326" y="4882272"/>
            <a:ext cx="2139600" cy="261600"/>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pt-BR" sz="1200" baseline="30000">
                <a:solidFill>
                  <a:schemeClr val="dk1"/>
                </a:solidFill>
                <a:latin typeface="Calibri"/>
                <a:ea typeface="Calibri"/>
                <a:cs typeface="Calibri"/>
                <a:sym typeface="Calibri"/>
              </a:rPr>
              <a:t>Subir o ticket médio em xx%</a:t>
            </a:r>
            <a:endParaRPr/>
          </a:p>
        </p:txBody>
      </p:sp>
      <p:grpSp>
        <p:nvGrpSpPr>
          <p:cNvPr id="357" name="Google Shape;357;p9"/>
          <p:cNvGrpSpPr/>
          <p:nvPr/>
        </p:nvGrpSpPr>
        <p:grpSpPr>
          <a:xfrm>
            <a:off x="1257301" y="2674970"/>
            <a:ext cx="4511537" cy="2053631"/>
            <a:chOff x="1079323" y="2748758"/>
            <a:chExt cx="4779677" cy="2053631"/>
          </a:xfrm>
        </p:grpSpPr>
        <p:cxnSp>
          <p:nvCxnSpPr>
            <p:cNvPr id="358" name="Google Shape;358;p9"/>
            <p:cNvCxnSpPr/>
            <p:nvPr/>
          </p:nvCxnSpPr>
          <p:spPr>
            <a:xfrm>
              <a:off x="1079323" y="2748758"/>
              <a:ext cx="4779677" cy="0"/>
            </a:xfrm>
            <a:prstGeom prst="straightConnector1">
              <a:avLst/>
            </a:prstGeom>
            <a:noFill/>
            <a:ln w="9525" cap="flat" cmpd="sng">
              <a:solidFill>
                <a:srgbClr val="D8D8D8"/>
              </a:solidFill>
              <a:prstDash val="solid"/>
              <a:miter lim="800000"/>
              <a:headEnd type="none" w="sm" len="sm"/>
              <a:tailEnd type="none" w="sm" len="sm"/>
            </a:ln>
          </p:spPr>
        </p:cxnSp>
        <p:cxnSp>
          <p:nvCxnSpPr>
            <p:cNvPr id="359" name="Google Shape;359;p9"/>
            <p:cNvCxnSpPr/>
            <p:nvPr/>
          </p:nvCxnSpPr>
          <p:spPr>
            <a:xfrm>
              <a:off x="1079323" y="3256836"/>
              <a:ext cx="4779677" cy="0"/>
            </a:xfrm>
            <a:prstGeom prst="straightConnector1">
              <a:avLst/>
            </a:prstGeom>
            <a:noFill/>
            <a:ln w="9525" cap="flat" cmpd="sng">
              <a:solidFill>
                <a:srgbClr val="D8D8D8"/>
              </a:solidFill>
              <a:prstDash val="solid"/>
              <a:miter lim="800000"/>
              <a:headEnd type="none" w="sm" len="sm"/>
              <a:tailEnd type="none" w="sm" len="sm"/>
            </a:ln>
          </p:spPr>
        </p:cxnSp>
        <p:cxnSp>
          <p:nvCxnSpPr>
            <p:cNvPr id="360" name="Google Shape;360;p9"/>
            <p:cNvCxnSpPr/>
            <p:nvPr/>
          </p:nvCxnSpPr>
          <p:spPr>
            <a:xfrm>
              <a:off x="1079323" y="3764914"/>
              <a:ext cx="4779677" cy="0"/>
            </a:xfrm>
            <a:prstGeom prst="straightConnector1">
              <a:avLst/>
            </a:prstGeom>
            <a:noFill/>
            <a:ln w="9525" cap="flat" cmpd="sng">
              <a:solidFill>
                <a:srgbClr val="D8D8D8"/>
              </a:solidFill>
              <a:prstDash val="solid"/>
              <a:miter lim="800000"/>
              <a:headEnd type="none" w="sm" len="sm"/>
              <a:tailEnd type="none" w="sm" len="sm"/>
            </a:ln>
          </p:spPr>
        </p:cxnSp>
        <p:cxnSp>
          <p:nvCxnSpPr>
            <p:cNvPr id="361" name="Google Shape;361;p9"/>
            <p:cNvCxnSpPr/>
            <p:nvPr/>
          </p:nvCxnSpPr>
          <p:spPr>
            <a:xfrm>
              <a:off x="1079323" y="4272993"/>
              <a:ext cx="4779677" cy="0"/>
            </a:xfrm>
            <a:prstGeom prst="straightConnector1">
              <a:avLst/>
            </a:prstGeom>
            <a:noFill/>
            <a:ln w="9525" cap="flat" cmpd="sng">
              <a:solidFill>
                <a:srgbClr val="D8D8D8"/>
              </a:solidFill>
              <a:prstDash val="solid"/>
              <a:miter lim="800000"/>
              <a:headEnd type="none" w="sm" len="sm"/>
              <a:tailEnd type="none" w="sm" len="sm"/>
            </a:ln>
          </p:spPr>
        </p:cxnSp>
        <p:cxnSp>
          <p:nvCxnSpPr>
            <p:cNvPr id="362" name="Google Shape;362;p9"/>
            <p:cNvCxnSpPr/>
            <p:nvPr/>
          </p:nvCxnSpPr>
          <p:spPr>
            <a:xfrm>
              <a:off x="1079323" y="4802389"/>
              <a:ext cx="4779677" cy="0"/>
            </a:xfrm>
            <a:prstGeom prst="straightConnector1">
              <a:avLst/>
            </a:prstGeom>
            <a:noFill/>
            <a:ln w="9525" cap="flat" cmpd="sng">
              <a:solidFill>
                <a:srgbClr val="D8D8D8"/>
              </a:solidFill>
              <a:prstDash val="solid"/>
              <a:miter lim="800000"/>
              <a:headEnd type="none" w="sm" len="sm"/>
              <a:tailEnd type="none" w="sm" len="sm"/>
            </a:ln>
          </p:spPr>
        </p:cxnSp>
      </p:grpSp>
      <p:sp>
        <p:nvSpPr>
          <p:cNvPr id="363" name="Google Shape;363;p9"/>
          <p:cNvSpPr txBox="1"/>
          <p:nvPr/>
        </p:nvSpPr>
        <p:spPr>
          <a:xfrm>
            <a:off x="1223148" y="5681438"/>
            <a:ext cx="298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Open Sans ExtraBold"/>
                <a:ea typeface="Open Sans ExtraBold"/>
                <a:cs typeface="Open Sans ExtraBold"/>
                <a:sym typeface="Open Sans ExtraBold"/>
              </a:rPr>
              <a:t>OBJETIVOS INTANGÍVEIS</a:t>
            </a:r>
            <a:endParaRPr/>
          </a:p>
        </p:txBody>
      </p:sp>
      <p:sp>
        <p:nvSpPr>
          <p:cNvPr id="364" name="Google Shape;364;p9"/>
          <p:cNvSpPr txBox="1"/>
          <p:nvPr/>
        </p:nvSpPr>
        <p:spPr>
          <a:xfrm>
            <a:off x="1234045" y="6026438"/>
            <a:ext cx="4534800" cy="810438"/>
          </a:xfrm>
          <a:prstGeom prst="rect">
            <a:avLst/>
          </a:prstGeom>
          <a:noFill/>
          <a:ln>
            <a:noFill/>
          </a:ln>
        </p:spPr>
        <p:txBody>
          <a:bodyPr spcFirstLastPara="1" wrap="square" lIns="91425" tIns="45700" rIns="91425" bIns="45700" anchor="t" anchorCtr="0">
            <a:spAutoFit/>
          </a:bodyPr>
          <a:lstStyle/>
          <a:p>
            <a:pPr marL="0" marR="0" lvl="0" indent="0" algn="just" rtl="0">
              <a:lnSpc>
                <a:spcPts val="1440"/>
              </a:lnSpc>
              <a:spcBef>
                <a:spcPts val="0"/>
              </a:spcBef>
              <a:spcAft>
                <a:spcPts val="0"/>
              </a:spcAft>
              <a:buNone/>
            </a:pPr>
            <a:r>
              <a:rPr lang="pt-BR" sz="1200" baseline="30000" dirty="0">
                <a:solidFill>
                  <a:schemeClr val="dk1"/>
                </a:solidFill>
                <a:latin typeface="Calibri"/>
                <a:ea typeface="Calibri"/>
                <a:cs typeface="Calibri"/>
                <a:sym typeface="Calibri"/>
              </a:rPr>
              <a:t>Já os objetivos intangíveis, são aqueles que não podem ter o seu valor medido em números de maneira direta e prática (como é o caso dos objetivos tangíveis). Neste caso, costumamos fazer a comparação com o cenário atual e entender se estamos nos aproximando ou nos afastando dos objetivos ao longo da execução do planejamento, com base essencialmente na percepção dos envolvidos.</a:t>
            </a:r>
            <a:endParaRPr sz="1200" dirty="0"/>
          </a:p>
        </p:txBody>
      </p:sp>
      <p:sp>
        <p:nvSpPr>
          <p:cNvPr id="365" name="Google Shape;365;p9"/>
          <p:cNvSpPr/>
          <p:nvPr/>
        </p:nvSpPr>
        <p:spPr>
          <a:xfrm>
            <a:off x="3069001" y="6956841"/>
            <a:ext cx="2773200" cy="1488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9"/>
          <p:cNvSpPr txBox="1"/>
          <p:nvPr/>
        </p:nvSpPr>
        <p:spPr>
          <a:xfrm>
            <a:off x="1246008" y="7117044"/>
            <a:ext cx="1807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RECONHECIMENTO DE MARCA</a:t>
            </a:r>
            <a:endParaRPr dirty="0"/>
          </a:p>
        </p:txBody>
      </p:sp>
      <p:sp>
        <p:nvSpPr>
          <p:cNvPr id="367" name="Google Shape;367;p9"/>
          <p:cNvSpPr txBox="1"/>
          <p:nvPr/>
        </p:nvSpPr>
        <p:spPr>
          <a:xfrm>
            <a:off x="1246008" y="7595151"/>
            <a:ext cx="1824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Open Sans ExtraBold"/>
                <a:ea typeface="Open Sans ExtraBold"/>
                <a:cs typeface="Open Sans ExtraBold"/>
                <a:sym typeface="Open Sans ExtraBold"/>
              </a:rPr>
              <a:t>EXPERIÊNCIA DO CLIENTE</a:t>
            </a:r>
            <a:endParaRPr dirty="0"/>
          </a:p>
        </p:txBody>
      </p:sp>
      <p:sp>
        <p:nvSpPr>
          <p:cNvPr id="368" name="Google Shape;368;p9"/>
          <p:cNvSpPr txBox="1"/>
          <p:nvPr/>
        </p:nvSpPr>
        <p:spPr>
          <a:xfrm>
            <a:off x="1246008" y="8118251"/>
            <a:ext cx="1659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a:solidFill>
                  <a:schemeClr val="dk1"/>
                </a:solidFill>
                <a:latin typeface="Open Sans ExtraBold"/>
                <a:ea typeface="Open Sans ExtraBold"/>
                <a:cs typeface="Open Sans ExtraBold"/>
                <a:sym typeface="Open Sans ExtraBold"/>
              </a:rPr>
              <a:t>DIVERSIFICAR CANAIS</a:t>
            </a:r>
            <a:endParaRPr/>
          </a:p>
        </p:txBody>
      </p:sp>
      <p:sp>
        <p:nvSpPr>
          <p:cNvPr id="369" name="Google Shape;369;p9"/>
          <p:cNvSpPr txBox="1"/>
          <p:nvPr/>
        </p:nvSpPr>
        <p:spPr>
          <a:xfrm>
            <a:off x="3162503" y="7119353"/>
            <a:ext cx="249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Calibri"/>
                <a:ea typeface="Calibri"/>
                <a:cs typeface="Calibri"/>
                <a:sym typeface="Calibri"/>
              </a:rPr>
              <a:t>Aumentar o reconhecimento da marca no Brasil</a:t>
            </a:r>
            <a:endParaRPr dirty="0"/>
          </a:p>
        </p:txBody>
      </p:sp>
      <p:sp>
        <p:nvSpPr>
          <p:cNvPr id="370" name="Google Shape;370;p9"/>
          <p:cNvSpPr txBox="1"/>
          <p:nvPr/>
        </p:nvSpPr>
        <p:spPr>
          <a:xfrm>
            <a:off x="3162503" y="7569396"/>
            <a:ext cx="2603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pt-BR" sz="1200" baseline="30000" dirty="0">
                <a:solidFill>
                  <a:schemeClr val="dk1"/>
                </a:solidFill>
                <a:latin typeface="Calibri"/>
                <a:ea typeface="Calibri"/>
                <a:cs typeface="Calibri"/>
                <a:sym typeface="Calibri"/>
              </a:rPr>
              <a:t>Melhorar a experiência do cliente em todos os processos</a:t>
            </a:r>
            <a:endParaRPr dirty="0"/>
          </a:p>
        </p:txBody>
      </p:sp>
      <p:sp>
        <p:nvSpPr>
          <p:cNvPr id="371" name="Google Shape;371;p9"/>
          <p:cNvSpPr txBox="1"/>
          <p:nvPr/>
        </p:nvSpPr>
        <p:spPr>
          <a:xfrm>
            <a:off x="3162503" y="8098127"/>
            <a:ext cx="2678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91666"/>
              </a:lnSpc>
              <a:spcBef>
                <a:spcPts val="0"/>
              </a:spcBef>
              <a:spcAft>
                <a:spcPts val="0"/>
              </a:spcAft>
              <a:buNone/>
            </a:pPr>
            <a:r>
              <a:rPr lang="pt-BR" sz="1200" baseline="30000">
                <a:solidFill>
                  <a:schemeClr val="dk1"/>
                </a:solidFill>
                <a:latin typeface="Calibri"/>
                <a:ea typeface="Calibri"/>
                <a:cs typeface="Calibri"/>
                <a:sym typeface="Calibri"/>
              </a:rPr>
              <a:t>Estar presente em mais canais produzindo conteúdo</a:t>
            </a:r>
            <a:endParaRPr/>
          </a:p>
        </p:txBody>
      </p:sp>
      <p:grpSp>
        <p:nvGrpSpPr>
          <p:cNvPr id="372" name="Google Shape;372;p9"/>
          <p:cNvGrpSpPr/>
          <p:nvPr/>
        </p:nvGrpSpPr>
        <p:grpSpPr>
          <a:xfrm>
            <a:off x="1223960" y="7437131"/>
            <a:ext cx="4544995" cy="508078"/>
            <a:chOff x="1062473" y="7632767"/>
            <a:chExt cx="4779677" cy="508078"/>
          </a:xfrm>
        </p:grpSpPr>
        <p:cxnSp>
          <p:nvCxnSpPr>
            <p:cNvPr id="373" name="Google Shape;373;p9"/>
            <p:cNvCxnSpPr/>
            <p:nvPr/>
          </p:nvCxnSpPr>
          <p:spPr>
            <a:xfrm>
              <a:off x="1062473" y="7632767"/>
              <a:ext cx="4779677" cy="0"/>
            </a:xfrm>
            <a:prstGeom prst="straightConnector1">
              <a:avLst/>
            </a:prstGeom>
            <a:noFill/>
            <a:ln w="9525" cap="flat" cmpd="sng">
              <a:solidFill>
                <a:srgbClr val="D8D8D8"/>
              </a:solidFill>
              <a:prstDash val="solid"/>
              <a:miter lim="800000"/>
              <a:headEnd type="none" w="sm" len="sm"/>
              <a:tailEnd type="none" w="sm" len="sm"/>
            </a:ln>
          </p:spPr>
        </p:cxnSp>
        <p:cxnSp>
          <p:nvCxnSpPr>
            <p:cNvPr id="374" name="Google Shape;374;p9"/>
            <p:cNvCxnSpPr/>
            <p:nvPr/>
          </p:nvCxnSpPr>
          <p:spPr>
            <a:xfrm>
              <a:off x="1062473" y="8140845"/>
              <a:ext cx="4779677" cy="0"/>
            </a:xfrm>
            <a:prstGeom prst="straightConnector1">
              <a:avLst/>
            </a:prstGeom>
            <a:noFill/>
            <a:ln w="9525" cap="flat" cmpd="sng">
              <a:solidFill>
                <a:srgbClr val="D8D8D8"/>
              </a:solidFill>
              <a:prstDash val="solid"/>
              <a:miter lim="800000"/>
              <a:headEnd type="none" w="sm" len="sm"/>
              <a:tailEnd type="none" w="sm" len="sm"/>
            </a:ln>
          </p:spPr>
        </p:cxnSp>
      </p:grpSp>
      <p:pic>
        <p:nvPicPr>
          <p:cNvPr id="375" name="Google Shape;375;p9"/>
          <p:cNvPicPr preferRelativeResize="0"/>
          <p:nvPr/>
        </p:nvPicPr>
        <p:blipFill rotWithShape="1">
          <a:blip r:embed="rId3">
            <a:alphaModFix/>
          </a:blip>
          <a:srcRect/>
          <a:stretch/>
        </p:blipFill>
        <p:spPr>
          <a:xfrm>
            <a:off x="4843474" y="5363215"/>
            <a:ext cx="1004577" cy="80010"/>
          </a:xfrm>
          <a:prstGeom prst="rect">
            <a:avLst/>
          </a:prstGeom>
          <a:noFill/>
          <a:ln>
            <a:noFill/>
          </a:ln>
        </p:spPr>
      </p:pic>
      <p:pic>
        <p:nvPicPr>
          <p:cNvPr id="377" name="Google Shape;377;p9"/>
          <p:cNvPicPr preferRelativeResize="0"/>
          <p:nvPr/>
        </p:nvPicPr>
        <p:blipFill rotWithShape="1">
          <a:blip r:embed="rId4">
            <a:alphaModFix/>
          </a:blip>
          <a:srcRect/>
          <a:stretch/>
        </p:blipFill>
        <p:spPr>
          <a:xfrm>
            <a:off x="3141187" y="9243905"/>
            <a:ext cx="714763" cy="134018"/>
          </a:xfrm>
          <a:prstGeom prst="rect">
            <a:avLst/>
          </a:prstGeom>
          <a:noFill/>
          <a:ln>
            <a:noFill/>
          </a:ln>
        </p:spPr>
      </p:pic>
      <p:sp>
        <p:nvSpPr>
          <p:cNvPr id="378" name="Google Shape;378;p9"/>
          <p:cNvSpPr txBox="1"/>
          <p:nvPr/>
        </p:nvSpPr>
        <p:spPr>
          <a:xfrm>
            <a:off x="1228162" y="9437693"/>
            <a:ext cx="4540800" cy="169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500">
                <a:solidFill>
                  <a:srgbClr val="BFBFBF"/>
                </a:solidFill>
                <a:latin typeface="Calibri"/>
                <a:ea typeface="Calibri"/>
                <a:cs typeface="Calibri"/>
                <a:sym typeface="Calibri"/>
              </a:rPr>
              <a:t>COPYRIGHT 2022 ©   -   TODOS OS DIREITOS RESERVADOS   -  REVENDA E COMPARTILHAMENTO NÃO AUTORIZADO</a:t>
            </a:r>
            <a:endParaRPr/>
          </a:p>
        </p:txBody>
      </p:sp>
      <p:sp>
        <p:nvSpPr>
          <p:cNvPr id="40" name="Google Shape;92;p1">
            <a:extLst>
              <a:ext uri="{FF2B5EF4-FFF2-40B4-BE49-F238E27FC236}">
                <a16:creationId xmlns:a16="http://schemas.microsoft.com/office/drawing/2014/main" id="{A1947699-AF52-4494-A891-0C982F4DCEF4}"/>
              </a:ext>
            </a:extLst>
          </p:cNvPr>
          <p:cNvSpPr txBox="1"/>
          <p:nvPr/>
        </p:nvSpPr>
        <p:spPr>
          <a:xfrm>
            <a:off x="1257328" y="452999"/>
            <a:ext cx="4492512" cy="1846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600" b="0" i="0" u="none" strike="noStrike" cap="none" spc="300">
                <a:solidFill>
                  <a:srgbClr val="BFBFBF"/>
                </a:solidFill>
                <a:latin typeface="Open Sans SemiBold"/>
                <a:ea typeface="Open Sans SemiBold"/>
                <a:cs typeface="Open Sans SemiBold"/>
                <a:sym typeface="Open Sans SemiBold"/>
              </a:rPr>
              <a:t>PLANEJAMENTO 2022</a:t>
            </a:r>
            <a:r>
              <a:rPr lang="pt-BR" sz="500" spc="300">
                <a:solidFill>
                  <a:srgbClr val="BFBFBF"/>
                </a:solidFill>
                <a:latin typeface="Calibri"/>
                <a:ea typeface="Calibri"/>
                <a:cs typeface="Calibri"/>
                <a:sym typeface="Calibri"/>
              </a:rPr>
              <a:t>  -  </a:t>
            </a:r>
            <a:r>
              <a:rPr lang="pt-BR" sz="600" b="0" i="0" u="none" strike="noStrike" cap="none" spc="300">
                <a:solidFill>
                  <a:srgbClr val="BFBFBF"/>
                </a:solidFill>
                <a:latin typeface="Open Sans SemiBold"/>
                <a:ea typeface="Open Sans SemiBold"/>
                <a:cs typeface="Open Sans SemiBold"/>
                <a:sym typeface="Open Sans SemiBold"/>
              </a:rPr>
              <a:t>REPORTEI</a:t>
            </a:r>
            <a:endParaRPr spc="300"/>
          </a:p>
        </p:txBody>
      </p:sp>
    </p:spTree>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18992</Words>
  <Application>Microsoft Office PowerPoint</Application>
  <PresentationFormat>Papel A4 (210 x 297 mm)</PresentationFormat>
  <Paragraphs>2010</Paragraphs>
  <Slides>86</Slides>
  <Notes>86</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86</vt:i4>
      </vt:variant>
    </vt:vector>
  </HeadingPairs>
  <TitlesOfParts>
    <vt:vector size="97" baseType="lpstr">
      <vt:lpstr>Arial</vt:lpstr>
      <vt:lpstr>Open Sans ExtraBold</vt:lpstr>
      <vt:lpstr>Open Sans SemiBold</vt:lpstr>
      <vt:lpstr>Open Sans ExtraBold</vt:lpstr>
      <vt:lpstr>Noto Sans Symbols</vt:lpstr>
      <vt:lpstr>Montserrat Black</vt:lpstr>
      <vt:lpstr>Montserrat</vt:lpstr>
      <vt:lpstr>Open Sans;800</vt:lpstr>
      <vt:lpstr>Calibri</vt:lpstr>
      <vt:lpstr>Open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Vinicius Gambeta</dc:creator>
  <cp:lastModifiedBy>Vinicius Gambeta</cp:lastModifiedBy>
  <cp:revision>8</cp:revision>
  <dcterms:created xsi:type="dcterms:W3CDTF">2019-08-28T17:20:02Z</dcterms:created>
  <dcterms:modified xsi:type="dcterms:W3CDTF">2022-03-19T22:26:20Z</dcterms:modified>
</cp:coreProperties>
</file>